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87" r:id="rId6"/>
    <p:sldId id="299" r:id="rId7"/>
    <p:sldId id="283" r:id="rId8"/>
    <p:sldId id="302" r:id="rId9"/>
    <p:sldId id="292" r:id="rId10"/>
    <p:sldId id="301" r:id="rId11"/>
    <p:sldId id="269" r:id="rId12"/>
    <p:sldId id="288" r:id="rId13"/>
  </p:sldIdLst>
  <p:sldSz cx="12192000" cy="6858000"/>
  <p:notesSz cx="6797675" cy="9929813"/>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37F444-4564-4AF1-8CA8-DF19B10BCE87}" v="79" dt="2026-09-09T15:09:19.8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90467" autoAdjust="0"/>
  </p:normalViewPr>
  <p:slideViewPr>
    <p:cSldViewPr snapToGrid="0">
      <p:cViewPr varScale="1">
        <p:scale>
          <a:sx n="102" d="100"/>
          <a:sy n="102" d="100"/>
        </p:scale>
        <p:origin x="58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undo custSel delSld modSld">
      <pc:chgData name="Funso Ogunmolu" userId="994c0feeb0afd6e3" providerId="LiveId" clId="{DEC861BE-B82A-4187-843A-833F592CF81B}" dt="2026-09-09T18:07:35.418" v="310" actId="14100"/>
      <pc:docMkLst>
        <pc:docMk/>
      </pc:docMkLst>
      <pc:sldChg chg="modSp mod">
        <pc:chgData name="Funso Ogunmolu" userId="994c0feeb0afd6e3" providerId="LiveId" clId="{DEC861BE-B82A-4187-843A-833F592CF81B}" dt="2026-09-09T18:07:35.418" v="310" actId="14100"/>
        <pc:sldMkLst>
          <pc:docMk/>
          <pc:sldMk cId="0" sldId="258"/>
        </pc:sldMkLst>
        <pc:spChg chg="mod">
          <ac:chgData name="Funso Ogunmolu" userId="994c0feeb0afd6e3" providerId="LiveId" clId="{DEC861BE-B82A-4187-843A-833F592CF81B}" dt="2026-09-09T18:07:35.418" v="310" actId="14100"/>
          <ac:spMkLst>
            <pc:docMk/>
            <pc:sldMk cId="0" sldId="258"/>
            <ac:spMk id="2" creationId="{00000000-0000-0000-0000-000000000000}"/>
          </ac:spMkLst>
        </pc:spChg>
        <pc:spChg chg="mod">
          <ac:chgData name="Funso Ogunmolu" userId="994c0feeb0afd6e3" providerId="LiveId" clId="{DEC861BE-B82A-4187-843A-833F592CF81B}" dt="2026-09-09T13:02:20.001" v="8" actId="14100"/>
          <ac:spMkLst>
            <pc:docMk/>
            <pc:sldMk cId="0" sldId="258"/>
            <ac:spMk id="3" creationId="{00000000-0000-0000-0000-000000000000}"/>
          </ac:spMkLst>
        </pc:spChg>
        <pc:spChg chg="mod">
          <ac:chgData name="Funso Ogunmolu" userId="994c0feeb0afd6e3" providerId="LiveId" clId="{DEC861BE-B82A-4187-843A-833F592CF81B}" dt="2026-09-09T15:08:07.456" v="293" actId="6549"/>
          <ac:spMkLst>
            <pc:docMk/>
            <pc:sldMk cId="0" sldId="258"/>
            <ac:spMk id="8" creationId="{00000000-0000-0000-0000-000000000000}"/>
          </ac:spMkLst>
        </pc:spChg>
      </pc:sldChg>
      <pc:sldChg chg="modSp mod">
        <pc:chgData name="Funso Ogunmolu" userId="994c0feeb0afd6e3" providerId="LiveId" clId="{DEC861BE-B82A-4187-843A-833F592CF81B}" dt="2026-09-09T14:14:12.977" v="259" actId="14100"/>
        <pc:sldMkLst>
          <pc:docMk/>
          <pc:sldMk cId="0" sldId="259"/>
        </pc:sldMkLst>
        <pc:spChg chg="mod">
          <ac:chgData name="Funso Ogunmolu" userId="994c0feeb0afd6e3" providerId="LiveId" clId="{DEC861BE-B82A-4187-843A-833F592CF81B}" dt="2026-09-09T14:14:12.977" v="259" actId="14100"/>
          <ac:spMkLst>
            <pc:docMk/>
            <pc:sldMk cId="0" sldId="259"/>
            <ac:spMk id="3" creationId="{00000000-0000-0000-0000-000000000000}"/>
          </ac:spMkLst>
        </pc:spChg>
      </pc:sldChg>
      <pc:sldChg chg="modSp mod">
        <pc:chgData name="Funso Ogunmolu" userId="994c0feeb0afd6e3" providerId="LiveId" clId="{DEC861BE-B82A-4187-843A-833F592CF81B}" dt="2026-09-09T15:09:55.928" v="309" actId="14100"/>
        <pc:sldMkLst>
          <pc:docMk/>
          <pc:sldMk cId="0" sldId="269"/>
        </pc:sldMkLst>
        <pc:spChg chg="mod">
          <ac:chgData name="Funso Ogunmolu" userId="994c0feeb0afd6e3" providerId="LiveId" clId="{DEC861BE-B82A-4187-843A-833F592CF81B}" dt="2026-09-09T15:09:55.928" v="309" actId="14100"/>
          <ac:spMkLst>
            <pc:docMk/>
            <pc:sldMk cId="0" sldId="269"/>
            <ac:spMk id="3" creationId="{00000000-0000-0000-0000-000000000000}"/>
          </ac:spMkLst>
        </pc:spChg>
      </pc:sldChg>
      <pc:sldChg chg="modSp mod">
        <pc:chgData name="Funso Ogunmolu" userId="994c0feeb0afd6e3" providerId="LiveId" clId="{DEC861BE-B82A-4187-843A-833F592CF81B}" dt="2026-09-09T15:08:37.208" v="297"/>
        <pc:sldMkLst>
          <pc:docMk/>
          <pc:sldMk cId="1647645489" sldId="283"/>
        </pc:sldMkLst>
        <pc:graphicFrameChg chg="mod modGraphic">
          <ac:chgData name="Funso Ogunmolu" userId="994c0feeb0afd6e3" providerId="LiveId" clId="{DEC861BE-B82A-4187-843A-833F592CF81B}" dt="2026-09-09T15:08:37.208" v="297"/>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9-09T13:48:14.528" v="198" actId="20577"/>
        <pc:sldMkLst>
          <pc:docMk/>
          <pc:sldMk cId="0" sldId="287"/>
        </pc:sldMkLst>
        <pc:spChg chg="mod">
          <ac:chgData name="Funso Ogunmolu" userId="994c0feeb0afd6e3" providerId="LiveId" clId="{DEC861BE-B82A-4187-843A-833F592CF81B}" dt="2026-09-09T13:48:14.528" v="198" actId="20577"/>
          <ac:spMkLst>
            <pc:docMk/>
            <pc:sldMk cId="0" sldId="287"/>
            <ac:spMk id="3" creationId="{00000000-0000-0000-0000-000000000000}"/>
          </ac:spMkLst>
        </pc:spChg>
      </pc:sldChg>
      <pc:sldChg chg="modSp mod">
        <pc:chgData name="Funso Ogunmolu" userId="994c0feeb0afd6e3" providerId="LiveId" clId="{DEC861BE-B82A-4187-843A-833F592CF81B}" dt="2026-09-09T13:21:36.648" v="43" actId="14100"/>
        <pc:sldMkLst>
          <pc:docMk/>
          <pc:sldMk cId="3147146620" sldId="288"/>
        </pc:sldMkLst>
        <pc:spChg chg="mod">
          <ac:chgData name="Funso Ogunmolu" userId="994c0feeb0afd6e3" providerId="LiveId" clId="{DEC861BE-B82A-4187-843A-833F592CF81B}" dt="2026-09-09T13:21:36.648" v="43" actId="14100"/>
          <ac:spMkLst>
            <pc:docMk/>
            <pc:sldMk cId="3147146620" sldId="288"/>
            <ac:spMk id="3" creationId="{5726220F-64AF-5D4E-529F-4F53CD27DA00}"/>
          </ac:spMkLst>
        </pc:spChg>
      </pc:sldChg>
      <pc:sldChg chg="modSp mod">
        <pc:chgData name="Funso Ogunmolu" userId="994c0feeb0afd6e3" providerId="LiveId" clId="{DEC861BE-B82A-4187-843A-833F592CF81B}" dt="2026-09-09T15:09:10.452" v="303" actId="20577"/>
        <pc:sldMkLst>
          <pc:docMk/>
          <pc:sldMk cId="1496636655" sldId="292"/>
        </pc:sldMkLst>
        <pc:graphicFrameChg chg="mod modGraphic">
          <ac:chgData name="Funso Ogunmolu" userId="994c0feeb0afd6e3" providerId="LiveId" clId="{DEC861BE-B82A-4187-843A-833F592CF81B}" dt="2026-09-09T15:09:10.452" v="303"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9-09T13:57:26.418" v="253" actId="20577"/>
        <pc:sldMkLst>
          <pc:docMk/>
          <pc:sldMk cId="402866119" sldId="294"/>
        </pc:sldMkLst>
        <pc:spChg chg="mod">
          <ac:chgData name="Funso Ogunmolu" userId="994c0feeb0afd6e3" providerId="LiveId" clId="{DEC861BE-B82A-4187-843A-833F592CF81B}" dt="2026-09-09T13:57:26.418" v="253" actId="20577"/>
          <ac:spMkLst>
            <pc:docMk/>
            <pc:sldMk cId="402866119" sldId="294"/>
            <ac:spMk id="3" creationId="{00000000-0000-0000-0000-000000000000}"/>
          </ac:spMkLst>
        </pc:spChg>
      </pc:sldChg>
      <pc:sldChg chg="del">
        <pc:chgData name="Funso Ogunmolu" userId="994c0feeb0afd6e3" providerId="LiveId" clId="{DEC861BE-B82A-4187-843A-833F592CF81B}" dt="2026-09-09T13:55:44.603" v="234" actId="47"/>
        <pc:sldMkLst>
          <pc:docMk/>
          <pc:sldMk cId="3823765782" sldId="296"/>
        </pc:sldMkLst>
      </pc:sldChg>
      <pc:sldChg chg="modSp mod">
        <pc:chgData name="Funso Ogunmolu" userId="994c0feeb0afd6e3" providerId="LiveId" clId="{DEC861BE-B82A-4187-843A-833F592CF81B}" dt="2026-09-09T15:08:27.794" v="295"/>
        <pc:sldMkLst>
          <pc:docMk/>
          <pc:sldMk cId="1647760371" sldId="299"/>
        </pc:sldMkLst>
        <pc:graphicFrameChg chg="mod modGraphic">
          <ac:chgData name="Funso Ogunmolu" userId="994c0feeb0afd6e3" providerId="LiveId" clId="{DEC861BE-B82A-4187-843A-833F592CF81B}" dt="2026-09-09T15:08:27.794" v="295"/>
          <ac:graphicFrameMkLst>
            <pc:docMk/>
            <pc:sldMk cId="1647760371" sldId="299"/>
            <ac:graphicFrameMk id="6" creationId="{C08595BD-A901-443D-BBBA-6B4BD502404A}"/>
          </ac:graphicFrameMkLst>
        </pc:graphicFrameChg>
      </pc:sldChg>
      <pc:sldChg chg="modSp mod">
        <pc:chgData name="Funso Ogunmolu" userId="994c0feeb0afd6e3" providerId="LiveId" clId="{DEC861BE-B82A-4187-843A-833F592CF81B}" dt="2026-09-09T15:09:19.848" v="305"/>
        <pc:sldMkLst>
          <pc:docMk/>
          <pc:sldMk cId="1591989610" sldId="301"/>
        </pc:sldMkLst>
        <pc:spChg chg="mod">
          <ac:chgData name="Funso Ogunmolu" userId="994c0feeb0afd6e3" providerId="LiveId" clId="{DEC861BE-B82A-4187-843A-833F592CF81B}" dt="2026-09-09T13:51:26.964" v="209" actId="20577"/>
          <ac:spMkLst>
            <pc:docMk/>
            <pc:sldMk cId="1591989610" sldId="301"/>
            <ac:spMk id="2" creationId="{CE2ACDF5-F499-3967-F8C6-E9ED19906B45}"/>
          </ac:spMkLst>
        </pc:spChg>
        <pc:graphicFrameChg chg="mod modGraphic">
          <ac:chgData name="Funso Ogunmolu" userId="994c0feeb0afd6e3" providerId="LiveId" clId="{DEC861BE-B82A-4187-843A-833F592CF81B}" dt="2026-09-09T15:09:19.848" v="305"/>
          <ac:graphicFrameMkLst>
            <pc:docMk/>
            <pc:sldMk cId="1591989610" sldId="301"/>
            <ac:graphicFrameMk id="6" creationId="{0D385027-1F3C-7EF6-B753-16C0ACC0977F}"/>
          </ac:graphicFrameMkLst>
        </pc:graphicFrameChg>
      </pc:sldChg>
      <pc:sldChg chg="modSp mod">
        <pc:chgData name="Funso Ogunmolu" userId="994c0feeb0afd6e3" providerId="LiveId" clId="{DEC861BE-B82A-4187-843A-833F592CF81B}" dt="2026-09-09T15:08:48.298" v="299"/>
        <pc:sldMkLst>
          <pc:docMk/>
          <pc:sldMk cId="3694918969" sldId="302"/>
        </pc:sldMkLst>
        <pc:graphicFrameChg chg="mod modGraphic">
          <ac:chgData name="Funso Ogunmolu" userId="994c0feeb0afd6e3" providerId="LiveId" clId="{DEC861BE-B82A-4187-843A-833F592CF81B}" dt="2026-09-09T15:08:48.298" v="299"/>
          <ac:graphicFrameMkLst>
            <pc:docMk/>
            <pc:sldMk cId="3694918969" sldId="302"/>
            <ac:graphicFrameMk id="6" creationId="{E9CF092E-8D6E-216F-74FF-BD3D46BB91A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does the transfiguration reveal about Jesus, and how should we respond?</a:t>
          </a:r>
        </a:p>
        <a:p>
          <a:pPr algn="ctr">
            <a:lnSpc>
              <a:spcPct val="100000"/>
            </a:lnSpc>
            <a:spcBef>
              <a:spcPct val="0"/>
            </a:spcBef>
            <a:spcAft>
              <a:spcPts val="600"/>
            </a:spcAft>
          </a:pPr>
          <a:r>
            <a:rPr lang="fi-FI" sz="3200" b="1" kern="1200" dirty="0"/>
            <a:t>Matthew 17:5; Luke 9:30-31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1080" custScaleY="105617" custLinFactNeighborX="-2468"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noProof="0" dirty="0"/>
            <a:t>How was John the Baptist like Elijah?</a:t>
          </a:r>
          <a:br>
            <a:rPr lang="en-US" sz="3200" kern="1200" noProof="0" dirty="0"/>
          </a:br>
          <a:r>
            <a:rPr lang="en-US" sz="3200" b="1" kern="1200" dirty="0"/>
            <a:t>Matthew 17:10-13; Luke 1:16-17</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8037"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noProof="0" dirty="0"/>
            <a:t>Why could the disciples not deliver the boy, and what can we learn?</a:t>
          </a:r>
        </a:p>
        <a:p>
          <a:pPr algn="ctr">
            <a:lnSpc>
              <a:spcPct val="100000"/>
            </a:lnSpc>
            <a:spcBef>
              <a:spcPct val="0"/>
            </a:spcBef>
            <a:spcAft>
              <a:spcPts val="600"/>
            </a:spcAft>
          </a:pPr>
          <a:r>
            <a:rPr lang="en-US" sz="3200" b="1" kern="1200" noProof="0" dirty="0"/>
            <a:t>Matthew 17:18-21; Mark 9:23-29 </a:t>
          </a:r>
          <a:endParaRPr lang="en-GB" sz="3200" b="1" i="1" kern="1200" noProof="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640" custScaleY="105617" custLinFactNeighborX="-1050" custLinFactNeighborY="249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noProof="0" dirty="0"/>
            <a:t>Why did Christ die and rise again, and how should we prepare to share His eternal glory?</a:t>
          </a:r>
        </a:p>
        <a:p>
          <a:pPr algn="ctr">
            <a:lnSpc>
              <a:spcPct val="100000"/>
            </a:lnSpc>
            <a:spcBef>
              <a:spcPct val="0"/>
            </a:spcBef>
            <a:spcAft>
              <a:spcPts val="600"/>
            </a:spcAft>
          </a:pPr>
          <a:r>
            <a:rPr lang="en-US" sz="3200" b="1" kern="1200" noProof="0" dirty="0"/>
            <a:t>Rom 4:25; Hebrews 12:14; Matthew 24:13</a:t>
          </a:r>
          <a:endParaRPr lang="en-GB" sz="3200" b="1" i="1" kern="1200" noProof="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75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does Christ’s payment of the temple tax teach us about our responsibilities?</a:t>
          </a:r>
        </a:p>
        <a:p>
          <a:pPr algn="ctr">
            <a:lnSpc>
              <a:spcPct val="100000"/>
            </a:lnSpc>
            <a:spcBef>
              <a:spcPct val="0"/>
            </a:spcBef>
            <a:spcAft>
              <a:spcPts val="600"/>
            </a:spcAft>
          </a:pPr>
          <a:r>
            <a:rPr lang="en-US" sz="3200" b="1" i="1" dirty="0"/>
            <a:t>Matthew 17:27; Rom 13:1,7; </a:t>
          </a:r>
        </a:p>
        <a:p>
          <a:pPr algn="ctr">
            <a:lnSpc>
              <a:spcPct val="100000"/>
            </a:lnSpc>
            <a:spcBef>
              <a:spcPct val="0"/>
            </a:spcBef>
            <a:spcAft>
              <a:spcPts val="600"/>
            </a:spcAft>
          </a:pPr>
          <a:r>
            <a:rPr lang="en-US" sz="3200" b="1" i="1" dirty="0"/>
            <a:t>1 Timothy 5:8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33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32582" y="-23282"/>
          <a:ext cx="670051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60298" y="478047"/>
          <a:ext cx="670051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does the transfiguration reveal about Jesus, and how should we respond?</a:t>
          </a:r>
        </a:p>
        <a:p>
          <a:pPr marL="0" lvl="0" indent="0" algn="ctr" defTabSz="1422400">
            <a:lnSpc>
              <a:spcPct val="100000"/>
            </a:lnSpc>
            <a:spcBef>
              <a:spcPct val="0"/>
            </a:spcBef>
            <a:spcAft>
              <a:spcPts val="600"/>
            </a:spcAft>
            <a:buNone/>
          </a:pPr>
          <a:r>
            <a:rPr lang="fi-FI" sz="3200" b="1" kern="1200" dirty="0"/>
            <a:t>Matthew 17:5; Luke 9:30-31</a:t>
          </a:r>
        </a:p>
      </dsp:txBody>
      <dsp:txXfrm>
        <a:off x="2353592" y="571341"/>
        <a:ext cx="6513927"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97430" y="-175342"/>
          <a:ext cx="6139232"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93226" y="485662"/>
          <a:ext cx="6139232"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noProof="0" dirty="0"/>
            <a:t>How was John the Baptist like Elijah?</a:t>
          </a:r>
          <a:br>
            <a:rPr lang="en-US" sz="3200" kern="1200" noProof="0" dirty="0"/>
          </a:br>
          <a:r>
            <a:rPr lang="en-US" sz="3200" b="1" kern="1200" dirty="0"/>
            <a:t>Matthew 17:10-13; Luke 1:16-17</a:t>
          </a:r>
          <a:endParaRPr lang="en-GB" sz="3200" b="1" i="1" kern="1200" dirty="0"/>
        </a:p>
      </dsp:txBody>
      <dsp:txXfrm>
        <a:off x="2781875" y="574311"/>
        <a:ext cx="5961934" cy="28493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84" y="2775"/>
          <a:ext cx="6774606"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600" y="504105"/>
          <a:ext cx="6774606"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noProof="0" dirty="0"/>
            <a:t>Why could the disciples not deliver the boy, and what can we learn?</a:t>
          </a:r>
        </a:p>
        <a:p>
          <a:pPr marL="0" lvl="0" indent="0" algn="ctr" defTabSz="1422400">
            <a:lnSpc>
              <a:spcPct val="100000"/>
            </a:lnSpc>
            <a:spcBef>
              <a:spcPct val="0"/>
            </a:spcBef>
            <a:spcAft>
              <a:spcPts val="600"/>
            </a:spcAft>
            <a:buNone/>
          </a:pPr>
          <a:r>
            <a:rPr lang="en-US" sz="3200" b="1" kern="1200" noProof="0" dirty="0"/>
            <a:t>Matthew 17:18-21; Mark 9:23-29 </a:t>
          </a:r>
          <a:endParaRPr lang="en-GB" sz="3200" b="1" i="1" kern="1200" noProof="0" dirty="0">
            <a:solidFill>
              <a:prstClr val="black">
                <a:hueOff val="0"/>
                <a:satOff val="0"/>
                <a:lumOff val="0"/>
                <a:alphaOff val="0"/>
              </a:prstClr>
            </a:solidFill>
            <a:latin typeface="Calibri"/>
            <a:ea typeface="+mn-ea"/>
            <a:cs typeface="+mn-cs"/>
          </a:endParaRPr>
        </a:p>
      </dsp:txBody>
      <dsp:txXfrm>
        <a:off x="2383894" y="597399"/>
        <a:ext cx="6588018"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96368" y="1387"/>
          <a:ext cx="7007376"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24084" y="502717"/>
          <a:ext cx="7007376"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noProof="0" dirty="0"/>
            <a:t>Why did Christ die and rise again, and how should we prepare to share His eternal glory?</a:t>
          </a:r>
        </a:p>
        <a:p>
          <a:pPr marL="0" lvl="0" indent="0" algn="ctr" defTabSz="1422400">
            <a:lnSpc>
              <a:spcPct val="100000"/>
            </a:lnSpc>
            <a:spcBef>
              <a:spcPct val="0"/>
            </a:spcBef>
            <a:spcAft>
              <a:spcPts val="600"/>
            </a:spcAft>
            <a:buNone/>
          </a:pPr>
          <a:r>
            <a:rPr lang="en-US" sz="3200" b="1" kern="1200" noProof="0" dirty="0"/>
            <a:t>Rom 4:25; Hebrews 12:14; Matthew 24:13</a:t>
          </a:r>
          <a:endParaRPr lang="en-GB" sz="3200" b="1" i="1" kern="1200" noProof="0" dirty="0">
            <a:solidFill>
              <a:prstClr val="black">
                <a:hueOff val="0"/>
                <a:satOff val="0"/>
                <a:lumOff val="0"/>
                <a:alphaOff val="0"/>
              </a:prstClr>
            </a:solidFill>
            <a:latin typeface="Calibri"/>
            <a:ea typeface="+mn-ea"/>
            <a:cs typeface="+mn-cs"/>
          </a:endParaRPr>
        </a:p>
      </dsp:txBody>
      <dsp:txXfrm>
        <a:off x="2317378" y="596011"/>
        <a:ext cx="6820788"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96106" y="1387"/>
          <a:ext cx="680790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23822" y="502717"/>
          <a:ext cx="680790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does Christ’s payment of the temple tax teach us about our responsibilities?</a:t>
          </a:r>
        </a:p>
        <a:p>
          <a:pPr marL="0" lvl="0" indent="0" algn="ctr" defTabSz="1422400">
            <a:lnSpc>
              <a:spcPct val="100000"/>
            </a:lnSpc>
            <a:spcBef>
              <a:spcPct val="0"/>
            </a:spcBef>
            <a:spcAft>
              <a:spcPts val="600"/>
            </a:spcAft>
            <a:buNone/>
          </a:pPr>
          <a:r>
            <a:rPr lang="en-US" sz="3200" b="1" i="1" kern="1200" dirty="0"/>
            <a:t>Matthew 17:27; Rom 13:1,7; </a:t>
          </a:r>
        </a:p>
        <a:p>
          <a:pPr marL="0" lvl="0" indent="0" algn="ctr" defTabSz="1422400">
            <a:lnSpc>
              <a:spcPct val="100000"/>
            </a:lnSpc>
            <a:spcBef>
              <a:spcPct val="0"/>
            </a:spcBef>
            <a:spcAft>
              <a:spcPts val="600"/>
            </a:spcAft>
            <a:buNone/>
          </a:pPr>
          <a:r>
            <a:rPr lang="en-US" sz="3200" b="1" i="1" kern="1200" dirty="0"/>
            <a:t>1 Timothy 5:8</a:t>
          </a:r>
          <a:endParaRPr lang="en-GB" sz="3200" b="1" i="1" kern="1200" dirty="0"/>
        </a:p>
      </dsp:txBody>
      <dsp:txXfrm>
        <a:off x="2417116" y="596011"/>
        <a:ext cx="6621312"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0499BDD5-BA06-4E29-8B13-3C82608DB588}" type="datetimeFigureOut">
              <a:rPr lang="en-US" smtClean="0"/>
              <a:t>9/9/2026</a:t>
            </a:fld>
            <a:endParaRPr lang="en-US"/>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77776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5B2A1-02A1-F96D-5126-3D16817EC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1B52F-F56E-B0AE-F9C7-A4B953AE3382}"/>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7511CF46-7758-B1FB-567B-F4DC3E27C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8F212-69F6-346C-527A-B7D3BACE83A2}"/>
              </a:ext>
            </a:extLst>
          </p:cNvPr>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350325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E8CA7-541F-5A80-946F-65678833C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8F54A-2DBD-7FB6-B8DA-596D0C46DDF0}"/>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19822B61-8C41-1DFC-1AAD-24E1688916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497D58-6239-302D-5EA9-61C004EF0F94}"/>
              </a:ext>
            </a:extLst>
          </p:cNvPr>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2067659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33ABD-9E71-D634-07EA-5F351CE17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7AEE3-B3ED-1EDC-F146-CD4C8206C523}"/>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2600CEFC-6B64-4A15-A4DD-EED7434039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357A8-F766-FAFA-6F36-515EF6508ACE}"/>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2736752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27-09-2026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endParaRPr lang="en-US" b="1" dirty="0">
              <a:solidFill>
                <a:srgbClr val="000000"/>
              </a:solidFill>
              <a:ea typeface="+mn-lt"/>
              <a:cs typeface="+mn-lt"/>
            </a:endParaRPr>
          </a:p>
          <a:p>
            <a:pPr marL="0" indent="0" algn="ctr">
              <a:lnSpc>
                <a:spcPct val="110000"/>
              </a:lnSpc>
              <a:buNone/>
            </a:pPr>
            <a:endParaRPr lang="en-US" b="1" dirty="0">
              <a:solidFill>
                <a:srgbClr val="000000"/>
              </a:solidFill>
              <a:ea typeface="+mn-lt"/>
              <a:cs typeface="+mn-lt"/>
            </a:endParaRPr>
          </a:p>
          <a:p>
            <a:pPr marL="0" indent="0" algn="ctr">
              <a:lnSpc>
                <a:spcPct val="110000"/>
              </a:lnSpc>
              <a:buNone/>
            </a:pPr>
            <a:r>
              <a:rPr lang="en-US" b="1" dirty="0">
                <a:solidFill>
                  <a:srgbClr val="000000"/>
                </a:solidFill>
                <a:ea typeface="+mn-lt"/>
                <a:cs typeface="+mn-lt"/>
              </a:rPr>
              <a:t>Read Matthew 16:24-26. </a:t>
            </a:r>
          </a:p>
          <a:p>
            <a:pPr marL="0" indent="0" algn="ctr">
              <a:lnSpc>
                <a:spcPct val="110000"/>
              </a:lnSpc>
              <a:buNone/>
            </a:pPr>
            <a:r>
              <a:rPr lang="en-US" b="1" dirty="0">
                <a:solidFill>
                  <a:srgbClr val="000000"/>
                </a:solidFill>
                <a:ea typeface="+mn-lt"/>
                <a:cs typeface="+mn-lt"/>
              </a:rPr>
              <a:t>Explain in your own words what it means to “deny yourself and take up your cross to follow Christ”. This week, choose and carry out one act of obedience to Christ, even if it costs you comfort or the approval of others. Be ready to share what you did and what you learnt.</a:t>
            </a:r>
          </a:p>
          <a:p>
            <a:pPr marL="0" indent="0" algn="ctr">
              <a:lnSpc>
                <a:spcPct val="110000"/>
              </a:lnSpc>
              <a:buNone/>
            </a:pPr>
            <a:endParaRPr lang="en-US" b="1" dirty="0">
              <a:solidFill>
                <a:srgbClr val="000000"/>
              </a:solidFill>
              <a:ea typeface="+mn-lt"/>
              <a:cs typeface="+mn-lt"/>
            </a:endParaRPr>
          </a:p>
          <a:p>
            <a:pPr marL="0" indent="0" algn="ctr">
              <a:lnSpc>
                <a:spcPct val="110000"/>
              </a:lnSpc>
              <a:buNone/>
            </a:pPr>
            <a:r>
              <a:rPr lang="en-US" b="1" dirty="0">
                <a:solidFill>
                  <a:srgbClr val="000000"/>
                </a:solidFill>
                <a:ea typeface="+mn-lt"/>
                <a:cs typeface="+mn-lt"/>
              </a:rPr>
              <a:t>Volunteer please!</a:t>
            </a:r>
          </a:p>
          <a:p>
            <a:pPr marL="0" indent="0" algn="ctr">
              <a:buNone/>
            </a:pPr>
            <a:endParaRPr lang="en-US"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Peter confesses Christ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8049" y="742951"/>
            <a:ext cx="3760829"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38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000" b="1" i="0" u="none" strike="noStrike" kern="1200" cap="none" spc="0" normalizeH="0" baseline="0" noProof="0" dirty="0">
                <a:ln>
                  <a:noFill/>
                </a:ln>
                <a:solidFill>
                  <a:srgbClr val="FFFFFF"/>
                </a:solidFill>
                <a:effectLst/>
                <a:uLnTx/>
                <a:uFillTx/>
                <a:latin typeface="+mj-lt"/>
                <a:ea typeface="+mj-ea"/>
                <a:cs typeface="+mj-cs"/>
              </a:rPr>
              <a:t>The Transfiguration of Christ</a:t>
            </a:r>
            <a:endParaRPr lang="en-US" sz="40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258492" y="2034054"/>
            <a:ext cx="6683433" cy="2767040"/>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was transfigured before them: and his face did shine as the sun, and his raiment was white as the</a:t>
            </a:r>
          </a:p>
          <a:p>
            <a:pPr marL="180975" lvl="1" indent="-180975" algn="ctr" defTabSz="1289050">
              <a:lnSpc>
                <a:spcPct val="90000"/>
              </a:lnSpc>
              <a:spcBef>
                <a:spcPct val="0"/>
              </a:spcBef>
              <a:spcAft>
                <a:spcPct val="20000"/>
              </a:spcAft>
            </a:pPr>
            <a:r>
              <a:rPr lang="en-US" sz="2800" i="1" dirty="0"/>
              <a:t>light” </a:t>
            </a:r>
            <a:r>
              <a:rPr lang="en-US" sz="2800" b="1" i="1" dirty="0"/>
              <a:t>(Matthew 17:2)</a:t>
            </a:r>
            <a:r>
              <a:rPr lang="en-GB" sz="2800" i="1" dirty="0"/>
              <a:t>.</a:t>
            </a:r>
          </a:p>
        </p:txBody>
      </p:sp>
      <p:sp>
        <p:nvSpPr>
          <p:cNvPr id="3" name="Freeform: Shape 2"/>
          <p:cNvSpPr/>
          <p:nvPr/>
        </p:nvSpPr>
        <p:spPr>
          <a:xfrm>
            <a:off x="5468389" y="5157445"/>
            <a:ext cx="6263640" cy="98785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pPr>
            <a:r>
              <a:rPr lang="en-GB" sz="2800" b="1" i="0" kern="1200" baseline="0" dirty="0"/>
              <a:t>TEXT:</a:t>
            </a:r>
            <a:r>
              <a:rPr lang="en-GB" sz="2800" b="1" i="1" kern="1200" baseline="0" dirty="0"/>
              <a:t>  </a:t>
            </a:r>
            <a:r>
              <a:rPr lang="de-DE" sz="2800" b="1" i="1" kern="1200" baseline="0" dirty="0">
                <a:latin typeface="Calibri" panose="020F0502020204030204" pitchFamily="34" charset="0"/>
                <a:sym typeface="+mn-ea"/>
              </a:rPr>
              <a:t>Matthew 17:1-27; Mark 9:1-13; Luke 9:28-36</a:t>
            </a:r>
            <a:endParaRPr lang="en-GB" sz="2800" b="1" i="1" kern="1200" baseline="0" dirty="0">
              <a:latin typeface="Calibri" panose="020F0502020204030204"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037178" y="564820"/>
            <a:ext cx="7688475" cy="5619850"/>
          </a:xfrm>
        </p:spPr>
        <p:txBody>
          <a:bodyPr anchor="ctr">
            <a:noAutofit/>
          </a:bodyPr>
          <a:lstStyle/>
          <a:p>
            <a:pPr marL="0" indent="0" algn="just">
              <a:buNone/>
            </a:pPr>
            <a:r>
              <a:rPr lang="en-US" dirty="0"/>
              <a:t>At the transfiguration, Jesus showed His majesty and divine glory to Peter, James, and John. This event strengthened their faith, confirmed that He is the Messiah and the Son of the living God, and pointed to His future glory. God the Father called Jesus His beloved Son and told the disciples to listen to Him. </a:t>
            </a:r>
          </a:p>
          <a:p>
            <a:pPr marL="0" indent="0" algn="just">
              <a:buNone/>
            </a:pPr>
            <a:r>
              <a:rPr lang="en-US" dirty="0"/>
              <a:t>This study also explores John the Baptist as Christ’s forerunner, the healing of the afflicted boy, Christ’s death and resurrection, and our responsibilities as Christians. It encourages us to serve the Lord with confidence, to live in holiness and righteousness, and to remain faithful until the end.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ontent Placeholder 2"/>
          <p:cNvSpPr>
            <a:spLocks noGrp="1"/>
          </p:cNvSpPr>
          <p:nvPr>
            <p:ph idx="1"/>
          </p:nvPr>
        </p:nvSpPr>
        <p:spPr>
          <a:xfrm>
            <a:off x="4037181" y="457201"/>
            <a:ext cx="7765177" cy="5941878"/>
          </a:xfrm>
        </p:spPr>
        <p:txBody>
          <a:bodyPr anchor="ctr">
            <a:noAutofit/>
          </a:bodyPr>
          <a:lstStyle/>
          <a:p>
            <a:pPr marL="514350" lvl="0" indent="-514350">
              <a:buFont typeface="+mj-lt"/>
              <a:buAutoNum type="arabicPeriod"/>
            </a:pPr>
            <a:r>
              <a:rPr lang="en-US" dirty="0"/>
              <a:t>Jesus is God’s beloved Son and our only Saviour. We must hear and obey Him; no dream, person or angel should lead us away from Him.</a:t>
            </a:r>
          </a:p>
          <a:p>
            <a:pPr marL="514350" lvl="0" indent="-514350">
              <a:buFont typeface="+mj-lt"/>
              <a:buAutoNum type="arabicPeriod"/>
            </a:pPr>
            <a:r>
              <a:rPr lang="en-US" dirty="0"/>
              <a:t>Like Elijah, John the Baptist called people to turn from sin. He prepared them for Christ.</a:t>
            </a:r>
          </a:p>
          <a:p>
            <a:pPr marL="514350" lvl="0" indent="-514350">
              <a:buFont typeface="+mj-lt"/>
              <a:buAutoNum type="arabicPeriod"/>
            </a:pPr>
            <a:r>
              <a:rPr lang="en-US" dirty="0"/>
              <a:t>Christ shows mercy and can heal and deliver. We must trust Him and pray.</a:t>
            </a:r>
          </a:p>
          <a:p>
            <a:pPr marL="514350" lvl="0" indent="-514350">
              <a:buFont typeface="+mj-lt"/>
              <a:buAutoNum type="arabicPeriod"/>
            </a:pPr>
            <a:r>
              <a:rPr lang="en-US" dirty="0"/>
              <a:t>Christ died for our sins and rose again so we can be made right with God.</a:t>
            </a:r>
          </a:p>
          <a:p>
            <a:pPr marL="514350" lvl="0" indent="-514350">
              <a:buFont typeface="+mj-lt"/>
              <a:buAutoNum type="arabicPeriod"/>
            </a:pPr>
            <a:r>
              <a:rPr lang="en-US" dirty="0"/>
              <a:t>Believers must work honestly, care for their families, help those in need and trust God to provide.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noProof="0" dirty="0">
                <a:solidFill>
                  <a:srgbClr val="FFFFFF"/>
                </a:solidFill>
                <a:latin typeface="Cambria" panose="02040503050406030204" pitchFamily="18" charset="0"/>
              </a:rPr>
              <a:t>KEY LESSONS IN THE STUDY OF TODAY</a:t>
            </a: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noProof="0" dirty="0">
                <a:solidFill>
                  <a:srgbClr val="FFFFFF"/>
                </a:solidFill>
                <a:latin typeface="Cambria" panose="02040503050406030204" pitchFamily="18" charset="0"/>
                <a:ea typeface="Cambria" panose="02040503050406030204" pitchFamily="18" charset="0"/>
              </a:rPr>
              <a:t>The Transfiguration </a:t>
            </a:r>
            <a:br>
              <a:rPr lang="en-US" sz="2800" b="1" i="1" noProof="0" dirty="0">
                <a:solidFill>
                  <a:srgbClr val="FFFFFF"/>
                </a:solidFill>
                <a:latin typeface="Cambria" panose="02040503050406030204" pitchFamily="18" charset="0"/>
                <a:ea typeface="Cambria" panose="02040503050406030204" pitchFamily="18" charset="0"/>
              </a:rPr>
            </a:br>
            <a:r>
              <a:rPr lang="en-US" sz="2800" b="1" i="1" noProof="0" dirty="0">
                <a:solidFill>
                  <a:srgbClr val="FFFFFF"/>
                </a:solidFill>
                <a:latin typeface="Cambria" panose="02040503050406030204" pitchFamily="18" charset="0"/>
                <a:ea typeface="Cambria" panose="02040503050406030204" pitchFamily="18" charset="0"/>
              </a:rPr>
              <a:t>Of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375-36F7-A34B-C14F-ED78AA66C49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1241D30-EF24-12E2-04A7-FC88A6261F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DA0600DF-2D13-34EA-77E3-65E888316E3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DBD131B-B9CE-60FD-4097-3FB41356AB1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9832F2E-EAA6-3513-5CE0-66FCA0CDFD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FAAD3-F3FB-3BC6-5D3A-8CB7B3F82FD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4CA5E1B-E01A-FAB1-ACF6-850B31E49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08595BD-A901-443D-BBBA-6B4BD502404A}"/>
              </a:ext>
            </a:extLst>
          </p:cNvPr>
          <p:cNvGraphicFramePr>
            <a:graphicFrameLocks noGrp="1"/>
          </p:cNvGraphicFramePr>
          <p:nvPr>
            <p:ph idx="1"/>
            <p:extLst>
              <p:ext uri="{D42A27DB-BD31-4B8C-83A1-F6EECF244321}">
                <p14:modId xmlns:p14="http://schemas.microsoft.com/office/powerpoint/2010/main" val="1933366930"/>
              </p:ext>
            </p:extLst>
          </p:nvPr>
        </p:nvGraphicFramePr>
        <p:xfrm>
          <a:off x="632085"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760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244490246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4A95A-6E2F-FC6B-5A5D-847012D81F0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FF3A215-9C85-BA0C-BE10-E93FD7410C3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C657FE7F-ED99-BF69-C744-0B82CFD66E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A2DB1B7-1D24-3F67-4459-93DBADD4485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4A50A78-F89F-76A0-FC4F-4522E0450E3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52B3355-A23B-7CDD-DB8D-4E588A815BF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1A2A51D-EC31-F74B-5AB7-8673383F0D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E9CF092E-8D6E-216F-74FF-BD3D46BB91AB}"/>
              </a:ext>
            </a:extLst>
          </p:cNvPr>
          <p:cNvGraphicFramePr>
            <a:graphicFrameLocks noGrp="1"/>
          </p:cNvGraphicFramePr>
          <p:nvPr>
            <p:ph idx="1"/>
            <p:extLst>
              <p:ext uri="{D42A27DB-BD31-4B8C-83A1-F6EECF244321}">
                <p14:modId xmlns:p14="http://schemas.microsoft.com/office/powerpoint/2010/main" val="30836180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4918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53190518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60FFB-BA03-70C9-5DAD-EED207B0A59B}"/>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9C86E13-4106-CDEE-F710-2482C7641D3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4C1D5882-60E9-8CE4-9D00-25B5C021B0A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6D525F-F1FA-BA00-163D-D5711B6342A2}"/>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DC23AE4-4E1B-433F-2CC6-ED95C7ABCA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2ACDF5-F499-3967-F8C6-E9ED19906B45}"/>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51CCE5D-AB9D-4AB4-AA3B-7201DB8938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D385027-1F3C-7EF6-B753-16C0ACC0977F}"/>
              </a:ext>
            </a:extLst>
          </p:cNvPr>
          <p:cNvGraphicFramePr>
            <a:graphicFrameLocks noGrp="1"/>
          </p:cNvGraphicFramePr>
          <p:nvPr>
            <p:ph idx="1"/>
            <p:extLst>
              <p:ext uri="{D42A27DB-BD31-4B8C-83A1-F6EECF244321}">
                <p14:modId xmlns:p14="http://schemas.microsoft.com/office/powerpoint/2010/main" val="372539333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91989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0" y="586329"/>
            <a:ext cx="7688475" cy="5428660"/>
          </a:xfrm>
        </p:spPr>
        <p:txBody>
          <a:bodyPr anchor="ctr">
            <a:noAutofit/>
          </a:bodyPr>
          <a:lstStyle/>
          <a:p>
            <a:pPr marL="0" indent="0" algn="ctr">
              <a:lnSpc>
                <a:spcPct val="110000"/>
              </a:lnSpc>
              <a:buNone/>
            </a:pPr>
            <a:r>
              <a:rPr lang="en-US" b="1" dirty="0">
                <a:ea typeface="+mn-lt"/>
                <a:cs typeface="+mn-lt"/>
              </a:rPr>
              <a:t>The transfiguration reveals Jesus Christ as the glorious Son of God, worthy of our worship, trust and obedience. Those who desire to share in His eternal glory must repent of sin, be born again, yield their lives to Him and receive grace to live in holiness. </a:t>
            </a:r>
          </a:p>
          <a:p>
            <a:pPr marL="0" indent="0" algn="ctr">
              <a:lnSpc>
                <a:spcPct val="110000"/>
              </a:lnSpc>
              <a:buNone/>
            </a:pPr>
            <a:r>
              <a:rPr lang="en-US" b="1" dirty="0">
                <a:ea typeface="+mn-lt"/>
                <a:cs typeface="+mn-lt"/>
              </a:rPr>
              <a:t>Let us hear His word, fulfil our responsibilities and continue serving Him faithfully until the end.</a:t>
            </a:r>
          </a:p>
          <a:p>
            <a:pPr marL="0" indent="0" algn="ctr">
              <a:lnSpc>
                <a:spcPct val="110000"/>
              </a:lnSpc>
              <a:buNone/>
            </a:pPr>
            <a:r>
              <a:rPr lang="en-US" b="1" dirty="0">
                <a:ea typeface="+mn-lt"/>
                <a:cs typeface="+mn-lt"/>
              </a:rPr>
              <a:t> </a:t>
            </a:r>
            <a:r>
              <a:rPr lang="en-US" b="1" i="1" dirty="0">
                <a:ea typeface="+mn-lt"/>
                <a:cs typeface="+mn-lt"/>
              </a:rPr>
              <a:t>“And there came a voice out of the cloud, saying, This is my beloved Son: hear him.” Luke 9:35.</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412787" cy="5475129"/>
          </a:xfrm>
        </p:spPr>
        <p:txBody>
          <a:bodyPr anchor="ctr">
            <a:noAutofit/>
          </a:bodyPr>
          <a:lstStyle/>
          <a:p>
            <a:pPr marL="0" indent="0" algn="ctr">
              <a:lnSpc>
                <a:spcPct val="110000"/>
              </a:lnSpc>
              <a:buNone/>
            </a:pPr>
            <a:r>
              <a:rPr lang="en-US" b="1" dirty="0"/>
              <a:t>A friend tells you that all religions lead to God and that Jesus is just one of many ways to salvation. Read Matthew 17:5 and John 14:6. Prepare a short, respectful reply explaining who Jesus is and why He is the only way to the Father.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11512</TotalTime>
  <Words>637</Words>
  <Application>Microsoft Office PowerPoint</Application>
  <PresentationFormat>Widescreen</PresentationFormat>
  <Paragraphs>56</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38: The Transfiguration of Christ</vt:lpstr>
      <vt:lpstr>INTRODUCTION</vt:lpstr>
      <vt:lpstr>The Transfiguration  Of Christ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258</cp:revision>
  <cp:lastPrinted>2026-04-22T11:21:04Z</cp:lastPrinted>
  <dcterms:modified xsi:type="dcterms:W3CDTF">2026-09-09T18:07:46Z</dcterms:modified>
</cp:coreProperties>
</file>