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20" r:id="rId6"/>
  </p:sldMasterIdLst>
  <p:notesMasterIdLst>
    <p:notesMasterId r:id="rId48"/>
  </p:notesMasterIdLst>
  <p:sldIdLst>
    <p:sldId id="3862" r:id="rId7"/>
    <p:sldId id="3727" r:id="rId8"/>
    <p:sldId id="269" r:id="rId9"/>
    <p:sldId id="270" r:id="rId10"/>
    <p:sldId id="3855" r:id="rId11"/>
    <p:sldId id="299" r:id="rId12"/>
    <p:sldId id="300" r:id="rId13"/>
    <p:sldId id="301" r:id="rId14"/>
    <p:sldId id="302" r:id="rId15"/>
    <p:sldId id="303" r:id="rId16"/>
    <p:sldId id="304" r:id="rId17"/>
    <p:sldId id="305" r:id="rId18"/>
    <p:sldId id="298" r:id="rId19"/>
    <p:sldId id="256" r:id="rId20"/>
    <p:sldId id="257" r:id="rId21"/>
    <p:sldId id="258" r:id="rId22"/>
    <p:sldId id="259" r:id="rId23"/>
    <p:sldId id="261" r:id="rId24"/>
    <p:sldId id="262" r:id="rId25"/>
    <p:sldId id="263" r:id="rId26"/>
    <p:sldId id="260" r:id="rId27"/>
    <p:sldId id="264" r:id="rId28"/>
    <p:sldId id="265" r:id="rId29"/>
    <p:sldId id="271" r:id="rId30"/>
    <p:sldId id="272" r:id="rId31"/>
    <p:sldId id="3854" r:id="rId32"/>
    <p:sldId id="3211" r:id="rId33"/>
    <p:sldId id="3200" r:id="rId34"/>
    <p:sldId id="3201" r:id="rId35"/>
    <p:sldId id="3162" r:id="rId36"/>
    <p:sldId id="3163" r:id="rId37"/>
    <p:sldId id="3845" r:id="rId38"/>
    <p:sldId id="3844" r:id="rId39"/>
    <p:sldId id="3850" r:id="rId40"/>
    <p:sldId id="3851" r:id="rId41"/>
    <p:sldId id="3852" r:id="rId42"/>
    <p:sldId id="3853" r:id="rId43"/>
    <p:sldId id="3380" r:id="rId44"/>
    <p:sldId id="3627" r:id="rId45"/>
    <p:sldId id="3729" r:id="rId46"/>
    <p:sldId id="208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B485"/>
    <a:srgbClr val="F89800"/>
    <a:srgbClr val="FBB521"/>
    <a:srgbClr val="EC7534"/>
    <a:srgbClr val="E2743E"/>
    <a:srgbClr val="B4A3CF"/>
    <a:srgbClr val="BCABD5"/>
    <a:srgbClr val="F1EBF1"/>
    <a:srgbClr val="0000CC"/>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18" autoAdjust="0"/>
    <p:restoredTop sz="96723" autoAdjust="0"/>
  </p:normalViewPr>
  <p:slideViewPr>
    <p:cSldViewPr snapToGrid="0">
      <p:cViewPr varScale="1">
        <p:scale>
          <a:sx n="39" d="100"/>
          <a:sy n="39" d="100"/>
        </p:scale>
        <p:origin x="60" y="200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microsoft.com/office/2018/10/relationships/authors" Target="author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7">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Explain the distinctive attributes of Christ as mentioned in our text?</a:t>
          </a:r>
        </a:p>
        <a:p>
          <a:pPr algn="ctr">
            <a:lnSpc>
              <a:spcPct val="100000"/>
            </a:lnSpc>
            <a:spcBef>
              <a:spcPct val="0"/>
            </a:spcBef>
            <a:spcAft>
              <a:spcPct val="35000"/>
            </a:spcAft>
          </a:pPr>
          <a:r>
            <a:rPr lang="en-US" sz="3200" b="1" i="1" dirty="0"/>
            <a:t>Revelation 3:7</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What can believers learn from the declaration </a:t>
          </a:r>
          <a:r>
            <a:rPr lang="en-US" sz="3200" b="1" i="1" dirty="0"/>
            <a:t>“I know thy works</a:t>
          </a:r>
          <a:r>
            <a:rPr lang="en-US" sz="3200" b="0" i="1" dirty="0"/>
            <a:t>” to the churches?</a:t>
          </a:r>
        </a:p>
        <a:p>
          <a:pPr algn="ctr">
            <a:lnSpc>
              <a:spcPct val="100000"/>
            </a:lnSpc>
            <a:spcBef>
              <a:spcPct val="0"/>
            </a:spcBef>
            <a:spcAft>
              <a:spcPct val="35000"/>
            </a:spcAft>
          </a:pPr>
          <a:r>
            <a:rPr lang="en-GB" sz="3200" b="1" i="1" dirty="0"/>
            <a:t>Psalm 139:7-12; Mark 4:22; 1 Corinthian 3:13</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7" loCatId="hierarchy" qsTypeId="urn:microsoft.com/office/officeart/2005/8/quickstyle/simple1#6" qsCatId="simple" csTypeId="urn:microsoft.com/office/officeart/2005/8/colors/accent0_3#7"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altLang="en-GB" sz="3200" i="1" dirty="0">
              <a:solidFill>
                <a:schemeClr val="tx1"/>
              </a:solidFill>
              <a:effectLst/>
              <a:latin typeface="Calibri (Body)" charset="0"/>
            </a:rPr>
            <a:t>Highlight the commendable attributes of the church in Philadelphia</a:t>
          </a:r>
        </a:p>
        <a:p>
          <a:pPr algn="ctr">
            <a:lnSpc>
              <a:spcPct val="100000"/>
            </a:lnSpc>
            <a:spcBef>
              <a:spcPct val="0"/>
            </a:spcBef>
            <a:spcAft>
              <a:spcPct val="35000"/>
            </a:spcAft>
          </a:pPr>
          <a:r>
            <a:rPr lang="en-GB" altLang="en-GB" sz="3200" b="1" i="1" dirty="0">
              <a:solidFill>
                <a:schemeClr val="tx1"/>
              </a:solidFill>
              <a:effectLst/>
              <a:latin typeface="Calibri (Body)" charset="0"/>
            </a:rPr>
            <a:t>Revelation 3:8, 10</a:t>
          </a:r>
        </a:p>
        <a:p>
          <a:pPr algn="ctr">
            <a:lnSpc>
              <a:spcPct val="100000"/>
            </a:lnSpc>
            <a:spcBef>
              <a:spcPct val="0"/>
            </a:spcBef>
            <a:spcAft>
              <a:spcPct val="35000"/>
            </a:spcAft>
          </a:pPr>
          <a:endParaRPr lang="en-GB" sz="3200" b="1" i="1" dirty="0">
            <a:solidFill>
              <a:schemeClr val="tx1"/>
            </a:solidFill>
            <a:effectLst/>
          </a:endParaRPr>
        </a:p>
      </dgm:t>
    </dgm:pt>
    <dgm:pt modelId="{9E84C169-3ED9-436C-BE7D-98EA155ECFDB}" type="parTrans" cxnId="{BD2D9535-0B87-4C22-9534-9DF8F896162A}">
      <dgm:prSet/>
      <dgm:spPr/>
      <dgm:t>
        <a:bodyPr/>
        <a:lstStyle/>
        <a:p>
          <a:endParaRPr lang="en-US"/>
        </a:p>
      </dgm:t>
    </dgm:pt>
    <dgm:pt modelId="{8B714856-D08B-41FD-BF3A-5E4B3859D26F}" type="sibTrans" cxnId="{BD2D9535-0B87-4C22-9534-9DF8F896162A}">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616" custLinFactNeighborY="40">
        <dgm:presLayoutVars>
          <dgm:chPref val="3"/>
        </dgm:presLayoutVars>
      </dgm:prSet>
      <dgm:spPr/>
    </dgm:pt>
    <dgm:pt modelId="{39243EBB-08C3-40AD-9EBD-DFB2E309673B}" type="pres">
      <dgm:prSet presAssocID="{60B4422F-B5F1-45C8-8FA5-66CA47A48205}" presName="hierChild2" presStyleCnt="0"/>
      <dgm:spPr/>
    </dgm:pt>
  </dgm:ptLst>
  <dgm:cxnLst>
    <dgm:cxn modelId="{2B25792D-93A7-4B7C-9707-663D9B57136D}" type="presOf" srcId="{60B4422F-B5F1-45C8-8FA5-66CA47A48205}" destId="{DDCA46C2-3612-464D-9F92-813CC60D482F}" srcOrd="0" destOrd="0" presId="urn:microsoft.com/office/officeart/2005/8/layout/hierarchy1#7"/>
    <dgm:cxn modelId="{BD2D9535-0B87-4C22-9534-9DF8F896162A}" srcId="{49828610-9B16-48BE-81A5-8175BFC125E8}" destId="{60B4422F-B5F1-45C8-8FA5-66CA47A48205}" srcOrd="0" destOrd="0" parTransId="{9E84C169-3ED9-436C-BE7D-98EA155ECFDB}" sibTransId="{8B714856-D08B-41FD-BF3A-5E4B3859D26F}"/>
    <dgm:cxn modelId="{56A5BA7D-2799-4F39-8213-D3242581475D}" type="presOf" srcId="{49828610-9B16-48BE-81A5-8175BFC125E8}" destId="{7BC538D0-47AE-414F-9DE4-F18E62186D5B}" srcOrd="0" destOrd="0" presId="urn:microsoft.com/office/officeart/2005/8/layout/hierarchy1#7"/>
    <dgm:cxn modelId="{9B1F228A-EED7-42AE-9537-DEE4817832EE}" type="presParOf" srcId="{7BC538D0-47AE-414F-9DE4-F18E62186D5B}" destId="{A5087579-C124-49EC-86E7-A232783731D9}" srcOrd="0" destOrd="0" presId="urn:microsoft.com/office/officeart/2005/8/layout/hierarchy1#7"/>
    <dgm:cxn modelId="{C23B3932-3247-4943-AFD7-9506B73C5C6E}" type="presParOf" srcId="{A5087579-C124-49EC-86E7-A232783731D9}" destId="{E432CA65-1FEE-4816-920D-95060379FF5B}" srcOrd="0" destOrd="0" presId="urn:microsoft.com/office/officeart/2005/8/layout/hierarchy1#7"/>
    <dgm:cxn modelId="{C9E1782E-3432-4473-9FD0-453B66CCBC2F}" type="presParOf" srcId="{E432CA65-1FEE-4816-920D-95060379FF5B}" destId="{A31D16F8-974D-4512-94F2-E4F4716BC42E}" srcOrd="0" destOrd="0" presId="urn:microsoft.com/office/officeart/2005/8/layout/hierarchy1#7"/>
    <dgm:cxn modelId="{85BB508B-9604-4E7C-BA0D-989BE32A1134}" type="presParOf" srcId="{E432CA65-1FEE-4816-920D-95060379FF5B}" destId="{DDCA46C2-3612-464D-9F92-813CC60D482F}" srcOrd="1" destOrd="0" presId="urn:microsoft.com/office/officeart/2005/8/layout/hierarchy1#7"/>
    <dgm:cxn modelId="{717EBA9C-96FF-4FE8-92AF-F959DD7FA61E}" type="presParOf" srcId="{A5087579-C124-49EC-86E7-A232783731D9}" destId="{39243EBB-08C3-40AD-9EBD-DFB2E309673B}" srcOrd="1" destOrd="0" presId="urn:microsoft.com/office/officeart/2005/8/layout/hierarchy1#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i="1" dirty="0">
              <a:solidFill>
                <a:schemeClr val="tx1"/>
              </a:solidFill>
              <a:effectLst/>
            </a:rPr>
            <a:t>What qualities endeared the church in Philadelphia to Christ, the Bridegroom?</a:t>
          </a:r>
        </a:p>
        <a:p>
          <a:pPr algn="ctr">
            <a:lnSpc>
              <a:spcPct val="100000"/>
            </a:lnSpc>
            <a:spcBef>
              <a:spcPct val="0"/>
            </a:spcBef>
            <a:spcAft>
              <a:spcPct val="35000"/>
            </a:spcAft>
          </a:pPr>
          <a:endParaRPr lang="en-GB" sz="3200" b="1" i="1" dirty="0">
            <a:solidFill>
              <a:schemeClr val="tx1"/>
            </a:solidFill>
            <a:effectLst/>
          </a:endParaRPr>
        </a:p>
        <a:p>
          <a:pPr algn="ctr">
            <a:lnSpc>
              <a:spcPct val="100000"/>
            </a:lnSpc>
            <a:spcBef>
              <a:spcPct val="0"/>
            </a:spcBef>
            <a:spcAft>
              <a:spcPct val="35000"/>
            </a:spcAft>
          </a:pPr>
          <a:endParaRPr lang="en-GB" sz="2800" b="1" i="1" dirty="0">
            <a:solidFill>
              <a:schemeClr val="tx1"/>
            </a:solidFill>
            <a:effectLst/>
          </a:endParaRP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0"/>
            </a:spcAft>
          </a:pPr>
          <a:r>
            <a:rPr lang="en-US" sz="3200" i="1" dirty="0">
              <a:solidFill>
                <a:schemeClr val="tx1"/>
              </a:solidFill>
              <a:effectLst/>
            </a:rPr>
            <a:t>a. Enumerate Christ’s admonition to victors </a:t>
          </a:r>
          <a:r>
            <a:rPr lang="nn-NO" sz="3200" b="1" i="1" dirty="0">
              <a:solidFill>
                <a:schemeClr val="tx1"/>
              </a:solidFill>
              <a:effectLst/>
            </a:rPr>
            <a:t>Revelation 3:11; 22:7</a:t>
          </a:r>
        </a:p>
        <a:p>
          <a:pPr algn="ctr">
            <a:lnSpc>
              <a:spcPct val="100000"/>
            </a:lnSpc>
            <a:spcBef>
              <a:spcPct val="0"/>
            </a:spcBef>
            <a:spcAft>
              <a:spcPts val="0"/>
            </a:spcAft>
          </a:pPr>
          <a:r>
            <a:rPr lang="en-US" sz="3200" i="1" dirty="0">
              <a:solidFill>
                <a:schemeClr val="tx1"/>
              </a:solidFill>
              <a:effectLst/>
            </a:rPr>
            <a:t>b. Enumerate Christ’s promises to victors</a:t>
          </a:r>
        </a:p>
        <a:p>
          <a:pPr algn="ctr">
            <a:lnSpc>
              <a:spcPct val="100000"/>
            </a:lnSpc>
            <a:spcBef>
              <a:spcPct val="0"/>
            </a:spcBef>
            <a:spcAft>
              <a:spcPts val="0"/>
            </a:spcAft>
          </a:pPr>
          <a:r>
            <a:rPr lang="en-US" sz="3200" b="1" i="1" dirty="0">
              <a:solidFill>
                <a:schemeClr val="tx1"/>
              </a:solidFill>
              <a:effectLst/>
            </a:rPr>
            <a:t>1 Thessalonians 4:17</a:t>
          </a:r>
          <a:endParaRPr lang="en-GB" sz="2800" b="1" i="1" dirty="0">
            <a:solidFill>
              <a:schemeClr val="tx1"/>
            </a:solidFill>
            <a:effectLst/>
          </a:endParaRP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200203" custScaleY="129814">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Explain the distinctive attributes of Christ as mentioned in our text?</a:t>
          </a:r>
        </a:p>
        <a:p>
          <a:pPr marL="0" lvl="0" indent="0" algn="ctr" defTabSz="1422400">
            <a:lnSpc>
              <a:spcPct val="100000"/>
            </a:lnSpc>
            <a:spcBef>
              <a:spcPct val="0"/>
            </a:spcBef>
            <a:spcAft>
              <a:spcPct val="35000"/>
            </a:spcAft>
            <a:buNone/>
          </a:pPr>
          <a:r>
            <a:rPr lang="en-US" sz="3200" b="1" i="1" kern="1200" dirty="0"/>
            <a:t>Revelation 3:7</a:t>
          </a:r>
          <a:endParaRPr lang="en-US" sz="3000" b="1" i="1" kern="1200" dirty="0">
            <a:solidFill>
              <a:schemeClr val="tx1"/>
            </a:solidFill>
          </a:endParaRP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What can believers learn from the declaration </a:t>
          </a:r>
          <a:r>
            <a:rPr lang="en-US" sz="3200" b="1" i="1" kern="1200" dirty="0"/>
            <a:t>“I know thy works</a:t>
          </a:r>
          <a:r>
            <a:rPr lang="en-US" sz="3200" b="0" i="1" kern="1200" dirty="0"/>
            <a:t>” to the churches?</a:t>
          </a:r>
        </a:p>
        <a:p>
          <a:pPr marL="0" lvl="0" indent="0" algn="ctr" defTabSz="1422400">
            <a:lnSpc>
              <a:spcPct val="100000"/>
            </a:lnSpc>
            <a:spcBef>
              <a:spcPct val="0"/>
            </a:spcBef>
            <a:spcAft>
              <a:spcPct val="35000"/>
            </a:spcAft>
            <a:buNone/>
          </a:pPr>
          <a:r>
            <a:rPr lang="en-GB" sz="3200" b="1" i="1" kern="1200" dirty="0"/>
            <a:t>Psalm 139:7-12; Mark 4:22; 1 Corinthian 3:13</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211979" y="3778"/>
          <a:ext cx="5951075"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64773" y="528933"/>
          <a:ext cx="5951075"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altLang="en-GB" sz="3200" i="1" kern="1200" dirty="0">
              <a:solidFill>
                <a:schemeClr val="tx1"/>
              </a:solidFill>
              <a:effectLst/>
              <a:latin typeface="Calibri (Body)" charset="0"/>
            </a:rPr>
            <a:t>Highlight the commendable attributes of the church in Philadelphia</a:t>
          </a:r>
        </a:p>
        <a:p>
          <a:pPr marL="0" lvl="0" indent="0" algn="ctr" defTabSz="1422400">
            <a:lnSpc>
              <a:spcPct val="100000"/>
            </a:lnSpc>
            <a:spcBef>
              <a:spcPct val="0"/>
            </a:spcBef>
            <a:spcAft>
              <a:spcPct val="35000"/>
            </a:spcAft>
            <a:buNone/>
          </a:pPr>
          <a:r>
            <a:rPr lang="en-GB" altLang="en-GB" sz="3200" b="1" i="1" kern="1200" dirty="0">
              <a:solidFill>
                <a:schemeClr val="tx1"/>
              </a:solidFill>
              <a:effectLst/>
              <a:latin typeface="Calibri (Body)" charset="0"/>
            </a:rPr>
            <a:t>Revelation 3:8, 10</a:t>
          </a:r>
        </a:p>
        <a:p>
          <a:pPr marL="0" lvl="0" indent="0" algn="ctr" defTabSz="1422400">
            <a:lnSpc>
              <a:spcPct val="100000"/>
            </a:lnSpc>
            <a:spcBef>
              <a:spcPct val="0"/>
            </a:spcBef>
            <a:spcAft>
              <a:spcPct val="35000"/>
            </a:spcAft>
            <a:buNone/>
          </a:pPr>
          <a:endParaRPr lang="en-GB" sz="3200" b="1" i="1" kern="1200" dirty="0">
            <a:solidFill>
              <a:schemeClr val="tx1"/>
            </a:solidFill>
            <a:effectLst/>
          </a:endParaRPr>
        </a:p>
      </dsp:txBody>
      <dsp:txXfrm>
        <a:off x="2857303" y="621463"/>
        <a:ext cx="5766015" cy="2974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i="1" kern="1200" dirty="0">
              <a:solidFill>
                <a:schemeClr val="tx1"/>
              </a:solidFill>
              <a:effectLst/>
            </a:rPr>
            <a:t>What qualities endeared the church in Philadelphia to Christ, the Bridegroom?</a:t>
          </a:r>
        </a:p>
        <a:p>
          <a:pPr marL="0" lvl="0" indent="0" algn="ctr" defTabSz="1422400">
            <a:lnSpc>
              <a:spcPct val="100000"/>
            </a:lnSpc>
            <a:spcBef>
              <a:spcPct val="0"/>
            </a:spcBef>
            <a:spcAft>
              <a:spcPct val="35000"/>
            </a:spcAft>
            <a:buNone/>
          </a:pPr>
          <a:endParaRPr lang="en-GB" sz="3200" b="1" i="1" kern="1200" dirty="0">
            <a:solidFill>
              <a:schemeClr val="tx1"/>
            </a:solidFill>
            <a:effectLst/>
          </a:endParaRPr>
        </a:p>
        <a:p>
          <a:pPr marL="0" lvl="0" indent="0" algn="ctr" defTabSz="1422400">
            <a:lnSpc>
              <a:spcPct val="100000"/>
            </a:lnSpc>
            <a:spcBef>
              <a:spcPct val="0"/>
            </a:spcBef>
            <a:spcAft>
              <a:spcPct val="35000"/>
            </a:spcAft>
            <a:buNone/>
          </a:pPr>
          <a:endParaRPr lang="en-GB" sz="2800" b="1" i="1" kern="1200" dirty="0">
            <a:solidFill>
              <a:schemeClr val="tx1"/>
            </a:solidFill>
            <a:effectLst/>
          </a:endParaRPr>
        </a:p>
      </dsp:txBody>
      <dsp:txXfrm>
        <a:off x="2692203" y="620199"/>
        <a:ext cx="6096216" cy="2974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272843" y="448"/>
          <a:ext cx="7941400" cy="32698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713585" y="419152"/>
          <a:ext cx="7941400" cy="326980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0"/>
            </a:spcAft>
            <a:buNone/>
          </a:pPr>
          <a:r>
            <a:rPr lang="en-US" sz="3200" i="1" kern="1200" dirty="0">
              <a:solidFill>
                <a:schemeClr val="tx1"/>
              </a:solidFill>
              <a:effectLst/>
            </a:rPr>
            <a:t>a. Enumerate Christ’s admonition to victors </a:t>
          </a:r>
          <a:r>
            <a:rPr lang="nn-NO" sz="3200" b="1" i="1" kern="1200" dirty="0">
              <a:solidFill>
                <a:schemeClr val="tx1"/>
              </a:solidFill>
              <a:effectLst/>
            </a:rPr>
            <a:t>Revelation 3:11; 22:7</a:t>
          </a:r>
        </a:p>
        <a:p>
          <a:pPr marL="0" lvl="0" indent="0" algn="ctr" defTabSz="1422400">
            <a:lnSpc>
              <a:spcPct val="100000"/>
            </a:lnSpc>
            <a:spcBef>
              <a:spcPct val="0"/>
            </a:spcBef>
            <a:spcAft>
              <a:spcPts val="0"/>
            </a:spcAft>
            <a:buNone/>
          </a:pPr>
          <a:r>
            <a:rPr lang="en-US" sz="3200" i="1" kern="1200" dirty="0">
              <a:solidFill>
                <a:schemeClr val="tx1"/>
              </a:solidFill>
              <a:effectLst/>
            </a:rPr>
            <a:t>b. Enumerate Christ’s promises to victors</a:t>
          </a:r>
        </a:p>
        <a:p>
          <a:pPr marL="0" lvl="0" indent="0" algn="ctr" defTabSz="1422400">
            <a:lnSpc>
              <a:spcPct val="100000"/>
            </a:lnSpc>
            <a:spcBef>
              <a:spcPct val="0"/>
            </a:spcBef>
            <a:spcAft>
              <a:spcPts val="0"/>
            </a:spcAft>
            <a:buNone/>
          </a:pPr>
          <a:r>
            <a:rPr lang="en-US" sz="3200" b="1" i="1" kern="1200" dirty="0">
              <a:solidFill>
                <a:schemeClr val="tx1"/>
              </a:solidFill>
              <a:effectLst/>
            </a:rPr>
            <a:t>1 Thessalonians 4:17</a:t>
          </a:r>
          <a:endParaRPr lang="en-GB" sz="2800" b="1" i="1" kern="1200" dirty="0">
            <a:solidFill>
              <a:schemeClr val="tx1"/>
            </a:solidFill>
            <a:effectLst/>
          </a:endParaRPr>
        </a:p>
      </dsp:txBody>
      <dsp:txXfrm>
        <a:off x="1809354" y="514921"/>
        <a:ext cx="7749862" cy="30782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7">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8/13/2024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278360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13/08/2024</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08/13/2024</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08/13/2024</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8/13/2024</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8/13/2024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8/13/2024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8/13/2024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8/13/2024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8/13/2024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8/13/2024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8/13/2024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8/13/2024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8/13/2024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912486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333505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762786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920814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13/08/2024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768372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13/08/2024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199210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13/08/2024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03876248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256509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187143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423741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98981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13/08/2024</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8/13/2024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08/13/2024</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8/13/2024</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8/13/2024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13/08/2024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06390119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3.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96056-85B2-2C6D-1370-D95FC56C866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FDEC81B-25C0-84D4-5BF4-1C7C5A6B6D36}"/>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F642C15D-C16E-C4C0-142F-86CC1D735A68}"/>
              </a:ext>
            </a:extLst>
          </p:cNvPr>
          <p:cNvPicPr>
            <a:picLocks noChangeAspect="1"/>
          </p:cNvPicPr>
          <p:nvPr/>
        </p:nvPicPr>
        <p:blipFill>
          <a:blip r:embed="rId2"/>
          <a:stretch>
            <a:fillRect/>
          </a:stretch>
        </p:blipFill>
        <p:spPr>
          <a:xfrm>
            <a:off x="0" y="3810"/>
            <a:ext cx="12192000" cy="6850380"/>
          </a:xfrm>
          <a:prstGeom prst="rect">
            <a:avLst/>
          </a:prstGeom>
        </p:spPr>
      </p:pic>
    </p:spTree>
    <p:extLst>
      <p:ext uri="{BB962C8B-B14F-4D97-AF65-F5344CB8AC3E}">
        <p14:creationId xmlns:p14="http://schemas.microsoft.com/office/powerpoint/2010/main" val="1322341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Freeform: Shape 8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Freeform: Shape 8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Freeform: Shape 8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Freeform: Shape 9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Rectangle 9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8" name="Freeform: Shape 9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Freeform: Shape 9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C8576C9-05D9-7B9C-53F6-12189093D592}"/>
              </a:ext>
            </a:extLst>
          </p:cNvPr>
          <p:cNvSpPr>
            <a:spLocks noGrp="1"/>
          </p:cNvSpPr>
          <p:nvPr>
            <p:ph type="title"/>
          </p:nvPr>
        </p:nvSpPr>
        <p:spPr>
          <a:xfrm>
            <a:off x="2618663" y="1874826"/>
            <a:ext cx="7134575" cy="1357626"/>
          </a:xfrm>
          <a:noFill/>
        </p:spPr>
        <p:txBody>
          <a:bodyPr vert="horz" lIns="91440" tIns="45720" rIns="91440" bIns="45720" rtlCol="0" anchor="ctr">
            <a:normAutofit fontScale="90000"/>
          </a:bodyPr>
          <a:lstStyle/>
          <a:p>
            <a:pPr algn="ctr"/>
            <a:r>
              <a:rPr lang="en-US" sz="4800" b="1" kern="1200" dirty="0">
                <a:solidFill>
                  <a:schemeClr val="accent5">
                    <a:lumMod val="50000"/>
                  </a:schemeClr>
                </a:solidFill>
                <a:latin typeface="Cambria" panose="02040503050406030204" pitchFamily="18" charset="0"/>
                <a:ea typeface="Cambria" panose="02040503050406030204" pitchFamily="18" charset="0"/>
              </a:rPr>
              <a:t>GLOBAL WORSHIP SERVICE</a:t>
            </a:r>
          </a:p>
        </p:txBody>
      </p:sp>
      <p:sp>
        <p:nvSpPr>
          <p:cNvPr id="102" name="Freeform: Shape 10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Logo&#10;&#10;Description automatically generated">
            <a:extLst>
              <a:ext uri="{FF2B5EF4-FFF2-40B4-BE49-F238E27FC236}">
                <a16:creationId xmlns:a16="http://schemas.microsoft.com/office/drawing/2014/main" id="{B1F2A2E7-B2DA-9CEB-B24E-C67C531D57E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62814" y="271008"/>
            <a:ext cx="1666368" cy="1526781"/>
          </a:xfrm>
          <a:prstGeom prst="rect">
            <a:avLst/>
          </a:prstGeom>
        </p:spPr>
      </p:pic>
      <p:sp>
        <p:nvSpPr>
          <p:cNvPr id="6" name="Subtitle 2">
            <a:extLst>
              <a:ext uri="{FF2B5EF4-FFF2-40B4-BE49-F238E27FC236}">
                <a16:creationId xmlns:a16="http://schemas.microsoft.com/office/drawing/2014/main" id="{004B1E6C-3822-DE97-52AA-A1515EDCAEBE}"/>
              </a:ext>
            </a:extLst>
          </p:cNvPr>
          <p:cNvSpPr txBox="1">
            <a:spLocks/>
          </p:cNvSpPr>
          <p:nvPr/>
        </p:nvSpPr>
        <p:spPr>
          <a:xfrm>
            <a:off x="5116394" y="5687523"/>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18-08-2024</a:t>
            </a:r>
            <a:endParaRPr kumimoji="0" lang="en-US"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950CA874-66D6-A57A-D2AF-3AFC7D232451}"/>
              </a:ext>
            </a:extLst>
          </p:cNvPr>
          <p:cNvSpPr txBox="1"/>
          <p:nvPr/>
        </p:nvSpPr>
        <p:spPr>
          <a:xfrm>
            <a:off x="4826663" y="1786132"/>
            <a:ext cx="253867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55783"/>
                </a:solidFill>
                <a:effectLst/>
                <a:uLnTx/>
                <a:uFillTx/>
                <a:latin typeface="Calibri Light" panose="020F0302020204030204"/>
                <a:ea typeface="+mn-ea"/>
                <a:cs typeface="+mn-cs"/>
              </a:rPr>
              <a:t>The Netherlands</a:t>
            </a:r>
          </a:p>
        </p:txBody>
      </p:sp>
      <p:pic>
        <p:nvPicPr>
          <p:cNvPr id="11" name="Picture 10">
            <a:extLst>
              <a:ext uri="{FF2B5EF4-FFF2-40B4-BE49-F238E27FC236}">
                <a16:creationId xmlns:a16="http://schemas.microsoft.com/office/drawing/2014/main" id="{BF46B80A-85E4-6A42-61E3-E7A47E942AF9}"/>
              </a:ext>
            </a:extLst>
          </p:cNvPr>
          <p:cNvPicPr>
            <a:picLocks noChangeAspect="1"/>
          </p:cNvPicPr>
          <p:nvPr/>
        </p:nvPicPr>
        <p:blipFill>
          <a:blip r:embed="rId3"/>
          <a:stretch>
            <a:fillRect/>
          </a:stretch>
        </p:blipFill>
        <p:spPr>
          <a:xfrm>
            <a:off x="4205172" y="2846972"/>
            <a:ext cx="3894286" cy="2847183"/>
          </a:xfrm>
          <a:prstGeom prst="rect">
            <a:avLst/>
          </a:prstGeom>
          <a:effectLst>
            <a:softEdge rad="88900"/>
          </a:effectLst>
        </p:spPr>
      </p:pic>
    </p:spTree>
    <p:extLst>
      <p:ext uri="{BB962C8B-B14F-4D97-AF65-F5344CB8AC3E}">
        <p14:creationId xmlns:p14="http://schemas.microsoft.com/office/powerpoint/2010/main" val="3050110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258:</a:t>
            </a:r>
            <a:r>
              <a:rPr lang="en-US" sz="7200" b="1" dirty="0">
                <a:solidFill>
                  <a:schemeClr val="bg1"/>
                </a:solidFill>
                <a:effectLst>
                  <a:outerShdw blurRad="38100" dist="38100" dir="2700000" algn="tl">
                    <a:srgbClr val="000000">
                      <a:alpha val="43137"/>
                    </a:srgbClr>
                  </a:outerShdw>
                </a:effectLst>
              </a:rPr>
              <a:t> OH, TO BE LIKE THEE</a:t>
            </a: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a:t>
            </a:r>
            <a:r>
              <a:rPr lang="en-US" b="1" u="sng" dirty="0">
                <a:solidFill>
                  <a:schemeClr val="bg1"/>
                </a:solidFill>
                <a:latin typeface="Arial" panose="020B0604020202020204" pitchFamily="34" charset="0"/>
                <a:cs typeface="Arial" panose="020B0604020202020204" pitchFamily="34" charset="0"/>
              </a:rPr>
              <a:t>[GHS 258]</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blessed Redeemer,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is my constant longing and prayer;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Gladly I’ll forfeit all of earth’s treasures,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Thy perfect likeness to wear.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953373" y="388132"/>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804659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a:t>
            </a:r>
            <a:r>
              <a:rPr lang="en-US" b="1" u="sng" dirty="0">
                <a:solidFill>
                  <a:schemeClr val="bg1"/>
                </a:solidFill>
                <a:latin typeface="Arial" panose="020B0604020202020204" pitchFamily="34" charset="0"/>
                <a:cs typeface="Arial" panose="020B0604020202020204" pitchFamily="34" charset="0"/>
              </a:rPr>
              <a:t>[GHS 258]</a:t>
            </a: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full of compassion,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Loving, forgiving, tender and kind,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Helping the helpless, cheering the fainting,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Seeking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wand’ring</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sinner to find.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30691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953373" y="388132"/>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3273415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a:t>
            </a:r>
            <a:r>
              <a:rPr lang="en-US" b="1" u="sng" dirty="0">
                <a:solidFill>
                  <a:schemeClr val="bg1"/>
                </a:solidFill>
                <a:latin typeface="Arial" panose="020B0604020202020204" pitchFamily="34" charset="0"/>
                <a:cs typeface="Arial" panose="020B0604020202020204" pitchFamily="34" charset="0"/>
              </a:rPr>
              <a:t>[GHS 258]</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lowly in spirit,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and harmless, patient and brave;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Meekly enduring cruel reproaches,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Willing to suffer, others to save.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67732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953373" y="388132"/>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4141770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a:t>
            </a:r>
            <a:r>
              <a:rPr lang="en-US" b="1" u="sng" dirty="0">
                <a:solidFill>
                  <a:schemeClr val="bg1"/>
                </a:solidFill>
                <a:latin typeface="Arial" panose="020B0604020202020204" pitchFamily="34" charset="0"/>
                <a:cs typeface="Arial" panose="020B0604020202020204" pitchFamily="34" charset="0"/>
              </a:rPr>
              <a:t>[GHS 258]</a:t>
            </a: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Lord,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to receive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anointing divine,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that I am and have I am bringing,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from this moment all shall be Thine.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932455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953373" y="388132"/>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3969066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a:t>
            </a:r>
            <a:r>
              <a:rPr lang="en-US" b="1" u="sng" dirty="0">
                <a:solidFill>
                  <a:schemeClr val="bg1"/>
                </a:solidFill>
                <a:latin typeface="Arial" panose="020B0604020202020204" pitchFamily="34" charset="0"/>
                <a:cs typeface="Arial" panose="020B0604020202020204" pitchFamily="34" charset="0"/>
              </a:rPr>
              <a:t>[GHS 258]</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while I am pleading,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Pour out Thy Spirit, fill with Thy love,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temple meet for Thy dwelling,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Fit me for life and heaven above.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13801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953373" y="388132"/>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
        <p:nvSpPr>
          <p:cNvPr id="3" name="Oval 2">
            <a:extLst>
              <a:ext uri="{FF2B5EF4-FFF2-40B4-BE49-F238E27FC236}">
                <a16:creationId xmlns:a16="http://schemas.microsoft.com/office/drawing/2014/main" id="{2FF8D4C9-7F62-4014-9CC1-AC24024E165F}"/>
              </a:ext>
            </a:extLst>
          </p:cNvPr>
          <p:cNvSpPr/>
          <p:nvPr/>
        </p:nvSpPr>
        <p:spPr>
          <a:xfrm>
            <a:off x="8684181" y="5938023"/>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279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18-08-2024</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 OF OUR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dirty="0">
                <a:latin typeface="Calibri" panose="020F0502020204030204" pitchFamily="34" charset="0"/>
              </a:rPr>
              <a:t>Confession and repentance provide a pathway to redemption and restoration. Through David’s example, we see the profound impact of acknowledging and confessing sins sincerely. This act leads to forgiveness; it frees the sinner from the burden of guilt and grants him the grace to live righteously. God’s forgiveness transforms lives, allows believers to enjoy His blessings and maintain a meaningful relationship with Him. </a:t>
            </a: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Confession of Sin and forgiveness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968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Purity In A Faithful Church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I know thy works: behold I have set before thee an open door and no man can shut it: for thou hast a little strength, and hast kept my Word and hast not denied my name”</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3:8).</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3:7-13</a:t>
            </a:r>
            <a:endParaRPr kumimoji="0" lang="en-US" sz="2800" b="1"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792479"/>
            <a:ext cx="7223152" cy="5617466"/>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church in Philadelphia was faithful despite opposition. We learn from the messages to the Churches that: </a:t>
            </a:r>
            <a:r>
              <a:rPr lang="en-US" b="1" dirty="0">
                <a:latin typeface="Calibri" panose="020F0502020204030204" pitchFamily="34" charset="0"/>
              </a:rPr>
              <a:t>One</a:t>
            </a:r>
            <a:r>
              <a:rPr lang="en-US" dirty="0">
                <a:latin typeface="Calibri" panose="020F0502020204030204" pitchFamily="34" charset="0"/>
              </a:rPr>
              <a:t>, a large majority displease the Lord while a few minority please Him. </a:t>
            </a:r>
            <a:r>
              <a:rPr lang="en-US" b="1" dirty="0">
                <a:latin typeface="Calibri" panose="020F0502020204030204" pitchFamily="34" charset="0"/>
              </a:rPr>
              <a:t>Two</a:t>
            </a:r>
            <a:r>
              <a:rPr lang="en-US" dirty="0">
                <a:latin typeface="Calibri" panose="020F0502020204030204" pitchFamily="34" charset="0"/>
              </a:rPr>
              <a:t>,</a:t>
            </a:r>
            <a:r>
              <a:rPr lang="en-US" b="1" dirty="0">
                <a:latin typeface="Calibri" panose="020F0502020204030204" pitchFamily="34" charset="0"/>
              </a:rPr>
              <a:t> </a:t>
            </a:r>
            <a:r>
              <a:rPr lang="en-US" dirty="0">
                <a:latin typeface="Calibri" panose="020F0502020204030204" pitchFamily="34" charset="0"/>
              </a:rPr>
              <a:t>the Lord evaluated and examined every church. </a:t>
            </a:r>
            <a:r>
              <a:rPr lang="en-US" b="1" dirty="0">
                <a:latin typeface="Calibri" panose="020F0502020204030204" pitchFamily="34" charset="0"/>
              </a:rPr>
              <a:t>Three</a:t>
            </a:r>
            <a:r>
              <a:rPr lang="en-US" dirty="0">
                <a:latin typeface="Calibri" panose="020F0502020204030204" pitchFamily="34" charset="0"/>
              </a:rPr>
              <a:t>,</a:t>
            </a:r>
            <a:r>
              <a:rPr lang="en-US" b="1" dirty="0">
                <a:latin typeface="Calibri" panose="020F0502020204030204" pitchFamily="34" charset="0"/>
              </a:rPr>
              <a:t> </a:t>
            </a:r>
            <a:r>
              <a:rPr lang="en-US" dirty="0">
                <a:latin typeface="Calibri" panose="020F0502020204030204" pitchFamily="34" charset="0"/>
              </a:rPr>
              <a:t>nothing is hidden from His all searching eyes. </a:t>
            </a:r>
            <a:r>
              <a:rPr lang="en-US" b="1" dirty="0">
                <a:latin typeface="Calibri" panose="020F0502020204030204" pitchFamily="34" charset="0"/>
              </a:rPr>
              <a:t>Four</a:t>
            </a:r>
            <a:r>
              <a:rPr lang="en-US" dirty="0">
                <a:latin typeface="Calibri" panose="020F0502020204030204" pitchFamily="34" charset="0"/>
              </a:rPr>
              <a:t>,</a:t>
            </a:r>
            <a:r>
              <a:rPr lang="en-US" b="1" dirty="0">
                <a:latin typeface="Calibri" panose="020F0502020204030204" pitchFamily="34" charset="0"/>
              </a:rPr>
              <a:t> </a:t>
            </a:r>
            <a:r>
              <a:rPr lang="en-US" dirty="0">
                <a:latin typeface="Calibri" panose="020F0502020204030204" pitchFamily="34" charset="0"/>
              </a:rPr>
              <a:t>man’s praise is worthless in the light of eternity. </a:t>
            </a:r>
            <a:r>
              <a:rPr lang="en-US" b="1" dirty="0">
                <a:latin typeface="Calibri" panose="020F0502020204030204" pitchFamily="34" charset="0"/>
              </a:rPr>
              <a:t>Five</a:t>
            </a:r>
            <a:r>
              <a:rPr lang="en-US" dirty="0">
                <a:latin typeface="Calibri" panose="020F0502020204030204" pitchFamily="34" charset="0"/>
              </a:rPr>
              <a:t>,</a:t>
            </a:r>
            <a:r>
              <a:rPr lang="en-US" b="1" dirty="0">
                <a:latin typeface="Calibri" panose="020F0502020204030204" pitchFamily="34" charset="0"/>
              </a:rPr>
              <a:t> </a:t>
            </a:r>
            <a:r>
              <a:rPr lang="en-US" dirty="0">
                <a:latin typeface="Calibri" panose="020F0502020204030204" pitchFamily="34" charset="0"/>
              </a:rPr>
              <a:t>Christ is an impartial Judge. </a:t>
            </a:r>
            <a:r>
              <a:rPr lang="en-US" b="1" dirty="0">
                <a:latin typeface="Calibri" panose="020F0502020204030204" pitchFamily="34" charset="0"/>
              </a:rPr>
              <a:t>Six</a:t>
            </a:r>
            <a:r>
              <a:rPr lang="en-US" dirty="0">
                <a:latin typeface="Calibri" panose="020F0502020204030204" pitchFamily="34" charset="0"/>
              </a:rPr>
              <a:t>,</a:t>
            </a:r>
            <a:r>
              <a:rPr lang="en-US" b="1" dirty="0">
                <a:latin typeface="Calibri" panose="020F0502020204030204" pitchFamily="34" charset="0"/>
              </a:rPr>
              <a:t> </a:t>
            </a:r>
            <a:r>
              <a:rPr lang="en-US" dirty="0">
                <a:latin typeface="Calibri" panose="020F0502020204030204" pitchFamily="34" charset="0"/>
              </a:rPr>
              <a:t>temptation is no excuse for compromise. And </a:t>
            </a:r>
            <a:r>
              <a:rPr lang="en-US" b="1" dirty="0">
                <a:latin typeface="Calibri" panose="020F0502020204030204" pitchFamily="34" charset="0"/>
              </a:rPr>
              <a:t>seven</a:t>
            </a:r>
            <a:r>
              <a:rPr lang="en-US" dirty="0">
                <a:latin typeface="Calibri" panose="020F0502020204030204" pitchFamily="34" charset="0"/>
              </a:rPr>
              <a:t>,</a:t>
            </a:r>
            <a:r>
              <a:rPr lang="en-US" b="1" dirty="0">
                <a:latin typeface="Calibri" panose="020F0502020204030204" pitchFamily="34" charset="0"/>
              </a:rPr>
              <a:t> </a:t>
            </a:r>
            <a:r>
              <a:rPr lang="en-US" dirty="0">
                <a:latin typeface="Calibri" panose="020F0502020204030204" pitchFamily="34" charset="0"/>
              </a:rPr>
              <a:t>God’s standard for holiness is universal.</a:t>
            </a:r>
          </a:p>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focus of this study is the purity, doctrinal integrity and uprightness of this Church. It  gives hope and courage to those facing similar trials.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88475" cy="5846764"/>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i="0" u="none" strike="noStrike" kern="1200" cap="none" spc="0" normalizeH="0" baseline="0" noProof="0" dirty="0">
                <a:ln>
                  <a:noFill/>
                </a:ln>
                <a:effectLst/>
                <a:uLnTx/>
                <a:uFillTx/>
                <a:latin typeface="Calibri" panose="020F0502020204030204" pitchFamily="34" charset="0"/>
                <a:ea typeface="+mn-ea"/>
                <a:cs typeface="+mn-cs"/>
              </a:rPr>
              <a:t>Jesus introduces Himself to the church as </a:t>
            </a:r>
            <a:r>
              <a:rPr kumimoji="0" lang="en-US" b="1" i="0" u="none" strike="noStrike" kern="1200" cap="none" spc="0" normalizeH="0" baseline="0" noProof="0" dirty="0">
                <a:ln>
                  <a:noFill/>
                </a:ln>
                <a:effectLst/>
                <a:uLnTx/>
                <a:uFillTx/>
                <a:latin typeface="Calibri" panose="020F0502020204030204" pitchFamily="34" charset="0"/>
                <a:ea typeface="+mn-ea"/>
                <a:cs typeface="+mn-cs"/>
              </a:rPr>
              <a:t>“He that is Holy, He that is true, He that hath the key of David , He that </a:t>
            </a:r>
            <a:r>
              <a:rPr kumimoji="0" lang="en-US" b="1" i="0" u="none" strike="noStrike" kern="1200" cap="none" spc="0" normalizeH="0" baseline="0" noProof="0" dirty="0" err="1">
                <a:ln>
                  <a:noFill/>
                </a:ln>
                <a:effectLst/>
                <a:uLnTx/>
                <a:uFillTx/>
                <a:latin typeface="Calibri" panose="020F0502020204030204" pitchFamily="34" charset="0"/>
                <a:ea typeface="+mn-ea"/>
                <a:cs typeface="+mn-cs"/>
              </a:rPr>
              <a:t>openeth</a:t>
            </a:r>
            <a:r>
              <a:rPr kumimoji="0" lang="en-US" b="1" i="0" u="none" strike="noStrike" kern="1200" cap="none" spc="0" normalizeH="0" baseline="0" noProof="0" dirty="0">
                <a:ln>
                  <a:noFill/>
                </a:ln>
                <a:effectLst/>
                <a:uLnTx/>
                <a:uFillTx/>
                <a:latin typeface="Calibri" panose="020F0502020204030204" pitchFamily="34" charset="0"/>
                <a:ea typeface="+mn-ea"/>
                <a:cs typeface="+mn-cs"/>
              </a:rPr>
              <a:t> and no man </a:t>
            </a:r>
            <a:r>
              <a:rPr kumimoji="0" lang="en-US" b="1" i="0" u="none" strike="noStrike" kern="1200" cap="none" spc="0" normalizeH="0" baseline="0" noProof="0" dirty="0" err="1">
                <a:ln>
                  <a:noFill/>
                </a:ln>
                <a:effectLst/>
                <a:uLnTx/>
                <a:uFillTx/>
                <a:latin typeface="Calibri" panose="020F0502020204030204" pitchFamily="34" charset="0"/>
                <a:ea typeface="+mn-ea"/>
                <a:cs typeface="+mn-cs"/>
              </a:rPr>
              <a:t>shutteth</a:t>
            </a:r>
            <a:r>
              <a:rPr lang="en-US" b="1" dirty="0">
                <a:latin typeface="Calibri" panose="020F0502020204030204" pitchFamily="34" charset="0"/>
              </a:rPr>
              <a:t>; and </a:t>
            </a:r>
            <a:r>
              <a:rPr lang="en-US" b="1" dirty="0" err="1">
                <a:latin typeface="Calibri" panose="020F0502020204030204" pitchFamily="34" charset="0"/>
              </a:rPr>
              <a:t>shutteth</a:t>
            </a:r>
            <a:r>
              <a:rPr lang="en-US" b="1" dirty="0">
                <a:latin typeface="Calibri" panose="020F0502020204030204" pitchFamily="34" charset="0"/>
              </a:rPr>
              <a:t> and no man </a:t>
            </a:r>
            <a:r>
              <a:rPr lang="en-US" b="1" dirty="0" err="1">
                <a:latin typeface="Calibri" panose="020F0502020204030204" pitchFamily="34" charset="0"/>
              </a:rPr>
              <a:t>openeth</a:t>
            </a:r>
            <a:r>
              <a:rPr lang="en-US" b="1" dirty="0">
                <a:latin typeface="Calibri" panose="020F0502020204030204" pitchFamily="34" charset="0"/>
              </a:rPr>
              <a:t>.” </a:t>
            </a:r>
            <a:r>
              <a:rPr lang="en-US" dirty="0">
                <a:latin typeface="Calibri" panose="020F0502020204030204" pitchFamily="34" charset="0"/>
              </a:rPr>
              <a:t>He also reveals Himself as holy and true, as the One with final authority. He has ultimate power and sovereignty over the affairs of men. His perfection qualifies Him as the spotless Lamb of God “</a:t>
            </a:r>
            <a:r>
              <a:rPr lang="en-US" b="1" dirty="0">
                <a:latin typeface="Calibri" panose="020F0502020204030204" pitchFamily="34" charset="0"/>
              </a:rPr>
              <a:t>which taketh away the sins of the world.” </a:t>
            </a:r>
            <a:r>
              <a:rPr lang="en-US" dirty="0">
                <a:latin typeface="Calibri" panose="020F0502020204030204" pitchFamily="34" charset="0"/>
              </a:rPr>
              <a:t>He is the final Judge </a:t>
            </a:r>
            <a:r>
              <a:rPr lang="en-US" b="1" dirty="0">
                <a:latin typeface="Calibri" panose="020F0502020204030204" pitchFamily="34" charset="0"/>
              </a:rPr>
              <a:t>“who shall judge the quick and the dead at His appearing and His Kingdom.”</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CHRIST’S PERFECTION, POWER AND FINALITY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Revelation 3:7; Matthew 28:18-20; Hebrews 7:25</a:t>
            </a:r>
          </a:p>
        </p:txBody>
      </p:sp>
    </p:spTree>
    <p:extLst>
      <p:ext uri="{BB962C8B-B14F-4D97-AF65-F5344CB8AC3E}">
        <p14:creationId xmlns:p14="http://schemas.microsoft.com/office/powerpoint/2010/main" val="1732447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457200"/>
            <a:ext cx="7688475" cy="5846765"/>
          </a:xfrm>
        </p:spPr>
        <p:txBody>
          <a:bodyPr anchor="ctr">
            <a:noAutofit/>
          </a:bodyPr>
          <a:lstStyle/>
          <a:p>
            <a:pPr marL="0" lvl="0" indent="0" algn="just" eaLnBrk="0" fontAlgn="base" hangingPunct="0">
              <a:lnSpc>
                <a:spcPct val="100000"/>
              </a:lnSpc>
              <a:spcBef>
                <a:spcPct val="0"/>
              </a:spcBef>
              <a:spcAft>
                <a:spcPts val="600"/>
              </a:spcAft>
              <a:buNone/>
              <a:defRPr/>
            </a:pPr>
            <a:r>
              <a:rPr lang="en-US" dirty="0">
                <a:latin typeface="Calibri" panose="020F0502020204030204" pitchFamily="34" charset="0"/>
              </a:rPr>
              <a:t>Jesus has perfect knowledge of the life and character of the church and every person. He is holy, true and faithful and wants all believers to manifest these same qualities. The compromise, corruption and unfaithfulness found in other churches was not in Philadelphia. Christ found no moral failure or sinful practice in their church. Our lives should display the nature of Christ.</a:t>
            </a:r>
          </a:p>
          <a:p>
            <a:pPr marL="0" lvl="0" indent="0" algn="just" eaLnBrk="0" fontAlgn="base" hangingPunct="0">
              <a:lnSpc>
                <a:spcPct val="100000"/>
              </a:lnSpc>
              <a:spcBef>
                <a:spcPct val="0"/>
              </a:spcBef>
              <a:spcAft>
                <a:spcPts val="600"/>
              </a:spcAft>
              <a:buNone/>
              <a:defRPr/>
            </a:pPr>
            <a:r>
              <a:rPr kumimoji="0" lang="en-US" u="none" strike="noStrike" cap="none" spc="0" normalizeH="0" baseline="0" dirty="0">
                <a:latin typeface="Calibri" panose="020F0502020204030204" pitchFamily="34" charset="0"/>
              </a:rPr>
              <a:t>Their little strength produced great faith and commendable faithfulness. They remained faithful, loyal and dependable amidst intense persecution.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CHRISTIAN PURITY, PERSEVERANCE AND FAITHFULNESS</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Psalms 32:5; 51:1-19, 38:18, 2 Samuel 12 :1-16, 1 John 1:9</a:t>
            </a:r>
          </a:p>
        </p:txBody>
      </p:sp>
    </p:spTree>
    <p:extLst>
      <p:ext uri="{BB962C8B-B14F-4D97-AF65-F5344CB8AC3E}">
        <p14:creationId xmlns:p14="http://schemas.microsoft.com/office/powerpoint/2010/main" val="278188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9887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457200"/>
            <a:ext cx="7688475" cy="5412948"/>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b="1" i="0" u="none" strike="noStrike" cap="none" spc="0" normalizeH="0" baseline="0" dirty="0">
                <a:latin typeface="Calibri" panose="020F0502020204030204" pitchFamily="34" charset="0"/>
              </a:rPr>
              <a:t>“Behold I come quickly, hold </a:t>
            </a:r>
            <a:r>
              <a:rPr lang="en-US" b="1" dirty="0">
                <a:latin typeface="Calibri" panose="020F0502020204030204" pitchFamily="34" charset="0"/>
              </a:rPr>
              <a:t>that fast which thou hast, that no man take thy crown.” </a:t>
            </a:r>
            <a:r>
              <a:rPr lang="en-US" dirty="0">
                <a:latin typeface="Calibri" panose="020F0502020204030204" pitchFamily="34" charset="0"/>
              </a:rPr>
              <a:t>The coming of the Lord is certain and imminent. He is not coming for the sinners and backsliders but for the pure that overcome and remain faithful to the end. God does not want us to be careless believers but expects us to be sober and watchful.</a:t>
            </a:r>
            <a:endParaRPr kumimoji="0" lang="en-US" b="1" i="0" u="none" strike="noStrike" cap="none" spc="0" normalizeH="0" baseline="0" dirty="0">
              <a:latin typeface="Calibri" panose="020F0502020204030204" pitchFamily="34" charset="0"/>
            </a:endParaRPr>
          </a:p>
          <a:p>
            <a:pPr marL="0" lvl="0" indent="0" algn="just" eaLnBrk="0" fontAlgn="base" hangingPunct="0">
              <a:lnSpc>
                <a:spcPct val="100000"/>
              </a:lnSpc>
              <a:spcBef>
                <a:spcPct val="0"/>
              </a:spcBef>
              <a:spcAft>
                <a:spcPts val="600"/>
              </a:spcAft>
              <a:buNone/>
              <a:defRPr/>
            </a:pPr>
            <a:r>
              <a:rPr kumimoji="0" lang="en-US" i="0" u="none" strike="noStrike" cap="none" spc="0" normalizeH="0" baseline="0" dirty="0">
                <a:latin typeface="Calibri" panose="020F0502020204030204" pitchFamily="34" charset="0"/>
              </a:rPr>
              <a:t>God has reserved special blessings –  a crown and eternal citizenship – for all those who overcome and remain steadfast till the end.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CHRIST’S ADMONISION AND PROMISES TO OVERCOMERS</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Revelation 3:11-13;2 Timothy 1:13,14 1 Thessalonians 4:7</a:t>
            </a:r>
          </a:p>
        </p:txBody>
      </p:sp>
    </p:spTree>
    <p:extLst>
      <p:ext uri="{BB962C8B-B14F-4D97-AF65-F5344CB8AC3E}">
        <p14:creationId xmlns:p14="http://schemas.microsoft.com/office/powerpoint/2010/main" val="3639783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2728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Philadelphia was one of two Churches without rebuke. They were faithful, upright and God fearing. Our Church can be likewise. Nothing is hidden before the Lord; we should be like the church in </a:t>
            </a:r>
            <a:r>
              <a:rPr lang="en-US" b="1">
                <a:latin typeface="Calibri" panose="020F0502020204030204" pitchFamily="34" charset="0"/>
              </a:rPr>
              <a:t>Philadelphia was, despite </a:t>
            </a:r>
            <a:r>
              <a:rPr lang="en-US" b="1" dirty="0">
                <a:latin typeface="Calibri" panose="020F0502020204030204" pitchFamily="34" charset="0"/>
              </a:rPr>
              <a:t>intense persecution. Knowing that the coming of Christ is imminent, we are admonished to remain steadfast till the end. Those who overcome will spend eternity with Christ.</a:t>
            </a: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2171042"/>
              </p:ext>
            </p:extLst>
          </p:nvPr>
        </p:nvGraphicFramePr>
        <p:xfrm>
          <a:off x="1371598" y="2404124"/>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0" y="4033835"/>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50000"/>
            <a:alpha val="42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59EA40-2003-F8A0-4852-D4F865869163}"/>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9932017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BCABD5">
            <a:alpha val="42000"/>
          </a:srgbClr>
        </a:solidFill>
        <a:effectLst/>
      </p:bgPr>
    </p:bg>
    <p:spTree>
      <p:nvGrpSpPr>
        <p:cNvPr id="1" name=""/>
        <p:cNvGrpSpPr/>
        <p:nvPr/>
      </p:nvGrpSpPr>
      <p:grpSpPr>
        <a:xfrm>
          <a:off x="0" y="0"/>
          <a:ext cx="0" cy="0"/>
          <a:chOff x="0" y="0"/>
          <a:chExt cx="0" cy="0"/>
        </a:xfrm>
      </p:grpSpPr>
      <p:pic>
        <p:nvPicPr>
          <p:cNvPr id="8" name="Content Placeholder 4" descr="A poster with a person and a crown and children&#10;&#10;Description automatically generated">
            <a:extLst>
              <a:ext uri="{FF2B5EF4-FFF2-40B4-BE49-F238E27FC236}">
                <a16:creationId xmlns:a16="http://schemas.microsoft.com/office/drawing/2014/main" id="{F4DFC154-B3F2-3EA9-0F56-5BF1D9C4BAA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3207488" y="0"/>
            <a:ext cx="5777023" cy="6858000"/>
          </a:xfrm>
        </p:spPr>
      </p:pic>
    </p:spTree>
    <p:extLst>
      <p:ext uri="{BB962C8B-B14F-4D97-AF65-F5344CB8AC3E}">
        <p14:creationId xmlns:p14="http://schemas.microsoft.com/office/powerpoint/2010/main" val="1116200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7B82F9-187F-A40E-256F-FFBBDF72742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51945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85F1E0-B512-1D74-0DE5-A4CCE611DEB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279331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5DD2ED-F24E-A8BF-D7DE-2E825077D61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687041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A0B3B7-4A02-495A-BCFF-47B2C28284F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176546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969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Danger of</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Lukewarmness</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1" indent="-285750" algn="just" defTabSz="1289050" rtl="0" eaLnBrk="1" fontAlgn="auto" latinLnBrk="0" hangingPunct="1">
              <a:lnSpc>
                <a:spcPct val="90000"/>
              </a:lnSpc>
              <a:spcBef>
                <a:spcPct val="0"/>
              </a:spcBef>
              <a:spcAft>
                <a:spcPct val="20000"/>
              </a:spcAft>
              <a:buClrTx/>
              <a:buSzTx/>
              <a:buFontTx/>
              <a:buNone/>
              <a:tabLst/>
              <a:defRPr/>
            </a:pP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“So then because thou art lukewarm, and neither cold nor hot, I will spue thee out of my mouth” (Revelation 3:16).</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lang="en-GB" sz="2800" b="1" dirty="0"/>
              <a:t>Revelation 3:14–22</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dirty="0">
                <a:ln>
                  <a:noFill/>
                </a:ln>
                <a:solidFill>
                  <a:srgbClr val="FFFFFF"/>
                </a:solidFill>
                <a:effectLst/>
                <a:uLnTx/>
                <a:uFillTx/>
                <a:latin typeface="Cambria" charset="0"/>
                <a:ea typeface="+mj-ea"/>
                <a:cs typeface="+mj-cs"/>
              </a:rPr>
              <a:t>CONNECTION TO CMI</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Picture 3">
            <a:extLst>
              <a:ext uri="{FF2B5EF4-FFF2-40B4-BE49-F238E27FC236}">
                <a16:creationId xmlns:a16="http://schemas.microsoft.com/office/drawing/2014/main" id="{827B889D-5F82-E350-8ACD-303B180A76E2}"/>
              </a:ext>
            </a:extLst>
          </p:cNvPr>
          <p:cNvPicPr>
            <a:picLocks noChangeAspect="1"/>
          </p:cNvPicPr>
          <p:nvPr/>
        </p:nvPicPr>
        <p:blipFill>
          <a:blip r:embed="rId3"/>
          <a:stretch>
            <a:fillRect/>
          </a:stretch>
        </p:blipFill>
        <p:spPr>
          <a:xfrm>
            <a:off x="-3" y="1590741"/>
            <a:ext cx="12192003" cy="5311360"/>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1164</TotalTime>
  <Words>1587</Words>
  <Application>Microsoft Office PowerPoint</Application>
  <PresentationFormat>Widescreen</PresentationFormat>
  <Paragraphs>204</Paragraphs>
  <Slides>41</Slides>
  <Notes>3</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41</vt:i4>
      </vt:variant>
    </vt:vector>
  </HeadingPairs>
  <TitlesOfParts>
    <vt:vector size="57" baseType="lpstr">
      <vt:lpstr>Aptos</vt:lpstr>
      <vt:lpstr>Arial</vt:lpstr>
      <vt:lpstr>Bell MT</vt:lpstr>
      <vt:lpstr>Calibri</vt:lpstr>
      <vt:lpstr>Calibri (Body)</vt:lpstr>
      <vt:lpstr>Calibri Light</vt:lpstr>
      <vt:lpstr>Cambria</vt:lpstr>
      <vt:lpstr>Candara</vt:lpstr>
      <vt:lpstr>Times New Roman</vt:lpstr>
      <vt:lpstr>Wingdings</vt:lpstr>
      <vt:lpstr>Office Theme</vt:lpstr>
      <vt:lpstr>1_Office Theme</vt:lpstr>
      <vt:lpstr>2_Office Theme</vt:lpstr>
      <vt:lpstr>3_Office Theme</vt:lpstr>
      <vt:lpstr>1_Template_Netherlands</vt:lpstr>
      <vt:lpstr>4_Office Theme</vt:lpstr>
      <vt:lpstr>PowerPoint Presentation</vt:lpstr>
      <vt:lpstr>GLOBAL WORSHIP SERVICE</vt:lpstr>
      <vt:lpstr>HYMN</vt:lpstr>
      <vt:lpstr>O! TO BE LIKE THEE [GHS 258]</vt:lpstr>
      <vt:lpstr>PowerPoint Presentation</vt:lpstr>
      <vt:lpstr>O! TO BE LIKE THEE [GHS 258]</vt:lpstr>
      <vt:lpstr>PowerPoint Presentation</vt:lpstr>
      <vt:lpstr>O! TO BE LIKE THEE [GHS 258]</vt:lpstr>
      <vt:lpstr>PowerPoint Presentation</vt:lpstr>
      <vt:lpstr>O! TO BE LIKE THEE [GHS 258]</vt:lpstr>
      <vt:lpstr>PowerPoint Presentation</vt:lpstr>
      <vt:lpstr>O! TO BE LIKE THEE [GHS 258]</vt:lpstr>
      <vt:lpstr>PowerPoint Presentation</vt:lpstr>
      <vt:lpstr>SEARCH THE SCRIPTURES</vt:lpstr>
      <vt:lpstr>CONCLUSION OF OUR LAST STUDY</vt:lpstr>
      <vt:lpstr>LESSON 968: Purity In A Faithful Church</vt:lpstr>
      <vt:lpstr>INTRODUCTION</vt:lpstr>
      <vt:lpstr>Revelation 3:7; Matthew 28:18-20; Hebrews 7:25</vt:lpstr>
      <vt:lpstr>QUESTION 1</vt:lpstr>
      <vt:lpstr>Psalms 32:5; 51:1-19, 38:18, 2 Samuel 12 :1-16, 1 John 1:9</vt:lpstr>
      <vt:lpstr>QUESTION 2</vt:lpstr>
      <vt:lpstr>QUESTION 3</vt:lpstr>
      <vt:lpstr>QUESTION 4</vt:lpstr>
      <vt:lpstr>Revelation 3:11-13;2 Timothy 1:13,14 1 Thessalonians 4:7</vt:lpstr>
      <vt:lpstr>QUESTION 5</vt:lpstr>
      <vt:lpstr>CONCLUSION</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LESSON 969: Danger of Lukewarmness</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Ogedegbe Victor</cp:lastModifiedBy>
  <cp:revision>443</cp:revision>
  <dcterms:created xsi:type="dcterms:W3CDTF">2023-01-06T14:44:39Z</dcterms:created>
  <dcterms:modified xsi:type="dcterms:W3CDTF">2024-08-14T15:53:12Z</dcterms:modified>
</cp:coreProperties>
</file>