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45"/>
  </p:notesMasterIdLst>
  <p:sldIdLst>
    <p:sldId id="3199" r:id="rId8"/>
    <p:sldId id="269" r:id="rId9"/>
    <p:sldId id="270" r:id="rId10"/>
    <p:sldId id="298" r:id="rId11"/>
    <p:sldId id="299" r:id="rId12"/>
    <p:sldId id="300" r:id="rId13"/>
    <p:sldId id="256" r:id="rId14"/>
    <p:sldId id="257" r:id="rId15"/>
    <p:sldId id="258" r:id="rId16"/>
    <p:sldId id="259" r:id="rId17"/>
    <p:sldId id="262" r:id="rId18"/>
    <p:sldId id="261" r:id="rId19"/>
    <p:sldId id="260" r:id="rId20"/>
    <p:sldId id="272" r:id="rId21"/>
    <p:sldId id="263" r:id="rId22"/>
    <p:sldId id="273" r:id="rId23"/>
    <p:sldId id="271" r:id="rId24"/>
    <p:sldId id="265" r:id="rId25"/>
    <p:sldId id="3851" r:id="rId26"/>
    <p:sldId id="3211" r:id="rId27"/>
    <p:sldId id="3200" r:id="rId28"/>
    <p:sldId id="3201" r:id="rId29"/>
    <p:sldId id="3162" r:id="rId30"/>
    <p:sldId id="3163" r:id="rId31"/>
    <p:sldId id="3845" r:id="rId32"/>
    <p:sldId id="3850" r:id="rId33"/>
    <p:sldId id="3380" r:id="rId34"/>
    <p:sldId id="3628" r:id="rId35"/>
    <p:sldId id="3852" r:id="rId36"/>
    <p:sldId id="3853" r:id="rId37"/>
    <p:sldId id="3854" r:id="rId38"/>
    <p:sldId id="3855" r:id="rId39"/>
    <p:sldId id="3856" r:id="rId40"/>
    <p:sldId id="301" r:id="rId41"/>
    <p:sldId id="3627" r:id="rId42"/>
    <p:sldId id="3204" r:id="rId43"/>
    <p:sldId id="2089"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A3CF"/>
    <a:srgbClr val="BCABD5"/>
    <a:srgbClr val="F1EBF1"/>
    <a:srgbClr val="0000CC"/>
    <a:srgbClr val="3333FF"/>
    <a:srgbClr val="0C037D"/>
    <a:srgbClr val="4472C4"/>
    <a:srgbClr val="1F497D"/>
    <a:srgbClr val="FFFFFF"/>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45" autoAdjust="0"/>
    <p:restoredTop sz="96723" autoAdjust="0"/>
  </p:normalViewPr>
  <p:slideViewPr>
    <p:cSldViewPr snapToGrid="0">
      <p:cViewPr varScale="1">
        <p:scale>
          <a:sx n="57" d="100"/>
          <a:sy n="57" d="100"/>
        </p:scale>
        <p:origin x="84" y="162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_rels/data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8">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Highlight key lessons on the “door” opened in heaven and the centrality of the throne John saw.</a:t>
          </a:r>
        </a:p>
        <a:p>
          <a:pPr algn="ctr">
            <a:lnSpc>
              <a:spcPct val="100000"/>
            </a:lnSpc>
            <a:spcBef>
              <a:spcPct val="0"/>
            </a:spcBef>
            <a:spcAft>
              <a:spcPct val="35000"/>
            </a:spcAft>
          </a:pPr>
          <a:r>
            <a:rPr lang="en-US" sz="3200" b="1" i="1" dirty="0"/>
            <a:t>Revelation 4:1,2.</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Explain the reason for God’s invitation to John, sinners and believers.</a:t>
          </a:r>
        </a:p>
        <a:p>
          <a:pPr algn="ctr">
            <a:lnSpc>
              <a:spcPct val="100000"/>
            </a:lnSpc>
            <a:spcBef>
              <a:spcPct val="0"/>
            </a:spcBef>
            <a:spcAft>
              <a:spcPct val="35000"/>
            </a:spcAft>
          </a:pPr>
          <a:r>
            <a:rPr lang="en-GB" sz="3200" b="1" i="1" dirty="0"/>
            <a:t>1 Thess. 4:7; Rev. 22:17; Matt. 4:19; Gal. 1:15</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What do believers learn from the personalities and activities around thrones?</a:t>
          </a:r>
        </a:p>
        <a:p>
          <a:pPr algn="ctr">
            <a:lnSpc>
              <a:spcPct val="100000"/>
            </a:lnSpc>
            <a:spcBef>
              <a:spcPct val="0"/>
            </a:spcBef>
            <a:spcAft>
              <a:spcPct val="35000"/>
            </a:spcAft>
          </a:pPr>
          <a:r>
            <a:rPr lang="en-GB" sz="3200" b="1" i="1" dirty="0"/>
            <a:t>Revelation 3:21; 4:3-5,8-11</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What do believers learn from the terrifying wonders from God’s throne?</a:t>
          </a:r>
        </a:p>
        <a:p>
          <a:pPr algn="ctr">
            <a:lnSpc>
              <a:spcPct val="100000"/>
            </a:lnSpc>
            <a:spcBef>
              <a:spcPct val="0"/>
            </a:spcBef>
            <a:spcAft>
              <a:spcPct val="35000"/>
            </a:spcAft>
          </a:pPr>
          <a:r>
            <a:rPr lang="en-GB" sz="3200" b="1" i="1" dirty="0"/>
            <a:t>Psalm 96:9; 1 Tim 6:14-16; Habakkuk 2:20</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8" loCatId="hierarchy" qsTypeId="urn:microsoft.com/office/officeart/2005/8/quickstyle/simple1#7" qsCatId="simple" csTypeId="urn:microsoft.com/office/officeart/2005/8/colors/accent0_3#8"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i="1" dirty="0">
              <a:solidFill>
                <a:schemeClr val="tx1"/>
              </a:solidFill>
              <a:effectLst/>
            </a:rPr>
            <a:t>What is the central activity in heaven and what should be the content of our praise?</a:t>
          </a:r>
        </a:p>
        <a:p>
          <a:pPr algn="ctr">
            <a:lnSpc>
              <a:spcPct val="100000"/>
            </a:lnSpc>
            <a:spcBef>
              <a:spcPct val="0"/>
            </a:spcBef>
            <a:spcAft>
              <a:spcPct val="35000"/>
            </a:spcAft>
          </a:pPr>
          <a:r>
            <a:rPr lang="nn-NO" sz="3200" b="1" i="1" dirty="0">
              <a:solidFill>
                <a:schemeClr val="tx1"/>
              </a:solidFill>
              <a:effectLst/>
            </a:rPr>
            <a:t>Revelation 4:8,9,10,11.</a:t>
          </a:r>
          <a:endParaRPr lang="en-GB" sz="3200" b="1" i="1" dirty="0">
            <a:solidFill>
              <a:schemeClr val="tx1"/>
            </a:solidFill>
            <a:effectLst/>
          </a:endParaRPr>
        </a:p>
        <a:p>
          <a:pPr algn="ctr">
            <a:lnSpc>
              <a:spcPct val="100000"/>
            </a:lnSpc>
            <a:spcBef>
              <a:spcPct val="0"/>
            </a:spcBef>
            <a:spcAft>
              <a:spcPct val="35000"/>
            </a:spcAft>
          </a:pPr>
          <a:endParaRPr lang="en-GB" sz="2800" b="1" i="1" dirty="0">
            <a:solidFill>
              <a:schemeClr val="tx1"/>
            </a:solidFill>
            <a:effectLst/>
          </a:endParaRPr>
        </a:p>
      </dgm:t>
    </dgm:pt>
    <dgm:pt modelId="{9E84C169-3ED9-436C-BE7D-98EA155ECFDB}" type="parTrans" cxnId="{85A00DB1-F4A3-4C6B-A4D0-ACCFE51BA363}">
      <dgm:prSet/>
      <dgm:spPr/>
      <dgm:t>
        <a:bodyPr/>
        <a:lstStyle/>
        <a:p>
          <a:endParaRPr lang="en-US"/>
        </a:p>
      </dgm:t>
    </dgm:pt>
    <dgm:pt modelId="{8B714856-D08B-41FD-BF3A-5E4B3859D26F}" type="sibTrans" cxnId="{85A00DB1-F4A3-4C6B-A4D0-ACCFE51BA363}">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6253">
        <dgm:presLayoutVars>
          <dgm:chPref val="3"/>
        </dgm:presLayoutVars>
      </dgm:prSet>
      <dgm:spPr/>
    </dgm:pt>
    <dgm:pt modelId="{39243EBB-08C3-40AD-9EBD-DFB2E309673B}" type="pres">
      <dgm:prSet presAssocID="{60B4422F-B5F1-45C8-8FA5-66CA47A48205}" presName="hierChild2" presStyleCnt="0"/>
      <dgm:spPr/>
    </dgm:pt>
  </dgm:ptLst>
  <dgm:cxnLst>
    <dgm:cxn modelId="{7A4A5095-E367-437E-A416-5813C246E9FF}" type="presOf" srcId="{60B4422F-B5F1-45C8-8FA5-66CA47A48205}" destId="{DDCA46C2-3612-464D-9F92-813CC60D482F}" srcOrd="0" destOrd="0" presId="urn:microsoft.com/office/officeart/2005/8/layout/hierarchy1#8"/>
    <dgm:cxn modelId="{85A00DB1-F4A3-4C6B-A4D0-ACCFE51BA363}" srcId="{49828610-9B16-48BE-81A5-8175BFC125E8}" destId="{60B4422F-B5F1-45C8-8FA5-66CA47A48205}" srcOrd="0" destOrd="0" parTransId="{9E84C169-3ED9-436C-BE7D-98EA155ECFDB}" sibTransId="{8B714856-D08B-41FD-BF3A-5E4B3859D26F}"/>
    <dgm:cxn modelId="{860175B9-8926-481C-A44B-054BF8635C63}" type="presOf" srcId="{49828610-9B16-48BE-81A5-8175BFC125E8}" destId="{7BC538D0-47AE-414F-9DE4-F18E62186D5B}" srcOrd="0" destOrd="0" presId="urn:microsoft.com/office/officeart/2005/8/layout/hierarchy1#8"/>
    <dgm:cxn modelId="{01B10568-5131-47F3-A63E-724981C9224D}" type="presParOf" srcId="{7BC538D0-47AE-414F-9DE4-F18E62186D5B}" destId="{A5087579-C124-49EC-86E7-A232783731D9}" srcOrd="0" destOrd="0" presId="urn:microsoft.com/office/officeart/2005/8/layout/hierarchy1#8"/>
    <dgm:cxn modelId="{DE2D6E94-CDC8-4EEF-91F9-C34AE20DFB56}" type="presParOf" srcId="{A5087579-C124-49EC-86E7-A232783731D9}" destId="{E432CA65-1FEE-4816-920D-95060379FF5B}" srcOrd="0" destOrd="0" presId="urn:microsoft.com/office/officeart/2005/8/layout/hierarchy1#8"/>
    <dgm:cxn modelId="{F028579C-5072-4458-9446-E7D51390DBCC}" type="presParOf" srcId="{E432CA65-1FEE-4816-920D-95060379FF5B}" destId="{A31D16F8-974D-4512-94F2-E4F4716BC42E}" srcOrd="0" destOrd="0" presId="urn:microsoft.com/office/officeart/2005/8/layout/hierarchy1#8"/>
    <dgm:cxn modelId="{5367A2E1-C189-4215-8FC8-4C7E0EF6D075}" type="presParOf" srcId="{E432CA65-1FEE-4816-920D-95060379FF5B}" destId="{DDCA46C2-3612-464D-9F92-813CC60D482F}" srcOrd="1" destOrd="0" presId="urn:microsoft.com/office/officeart/2005/8/layout/hierarchy1#8"/>
    <dgm:cxn modelId="{7711E97C-C8F3-45B1-9E31-35F3F49DD6C5}" type="presParOf" srcId="{A5087579-C124-49EC-86E7-A232783731D9}" destId="{39243EBB-08C3-40AD-9EBD-DFB2E309673B}" srcOrd="1" destOrd="0" presId="urn:microsoft.com/office/officeart/2005/8/layout/hierarchy1#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Highlight key lessons on the “door” opened in heaven and the centrality of the throne John saw.</a:t>
          </a:r>
        </a:p>
        <a:p>
          <a:pPr marL="0" lvl="0" indent="0" algn="ctr" defTabSz="1422400">
            <a:lnSpc>
              <a:spcPct val="100000"/>
            </a:lnSpc>
            <a:spcBef>
              <a:spcPct val="0"/>
            </a:spcBef>
            <a:spcAft>
              <a:spcPct val="35000"/>
            </a:spcAft>
            <a:buNone/>
          </a:pPr>
          <a:r>
            <a:rPr lang="en-US" sz="3200" b="1" i="1" kern="1200" dirty="0"/>
            <a:t>Revelation 4:1,2.</a:t>
          </a:r>
          <a:endParaRPr lang="en-US" sz="3000" b="1" i="1" kern="1200" dirty="0">
            <a:solidFill>
              <a:schemeClr val="tx1"/>
            </a:solidFill>
          </a:endParaRPr>
        </a:p>
      </dsp:txBody>
      <dsp:txXfrm>
        <a:off x="2495967" y="745322"/>
        <a:ext cx="6626353" cy="2854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Explain the reason for God’s invitation to John, sinners and believers.</a:t>
          </a:r>
        </a:p>
        <a:p>
          <a:pPr marL="0" lvl="0" indent="0" algn="ctr" defTabSz="1422400">
            <a:lnSpc>
              <a:spcPct val="100000"/>
            </a:lnSpc>
            <a:spcBef>
              <a:spcPct val="0"/>
            </a:spcBef>
            <a:spcAft>
              <a:spcPct val="35000"/>
            </a:spcAft>
            <a:buNone/>
          </a:pPr>
          <a:r>
            <a:rPr lang="en-GB" sz="3200" b="1" i="1" kern="1200" dirty="0"/>
            <a:t>1 Thess. 4:7; Rev. 22:17; Matt. 4:19; Gal. 1:15</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What do believers learn from the personalities and activities around thrones?</a:t>
          </a:r>
        </a:p>
        <a:p>
          <a:pPr marL="0" lvl="0" indent="0" algn="ctr" defTabSz="1422400">
            <a:lnSpc>
              <a:spcPct val="100000"/>
            </a:lnSpc>
            <a:spcBef>
              <a:spcPct val="0"/>
            </a:spcBef>
            <a:spcAft>
              <a:spcPct val="35000"/>
            </a:spcAft>
            <a:buNone/>
          </a:pPr>
          <a:r>
            <a:rPr lang="en-GB" sz="3200" b="1" i="1" kern="1200" dirty="0"/>
            <a:t>Revelation 3:21; 4:3-5,8-11</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What do believers learn from the terrifying wonders from God’s throne?</a:t>
          </a:r>
        </a:p>
        <a:p>
          <a:pPr marL="0" lvl="0" indent="0" algn="ctr" defTabSz="1422400">
            <a:lnSpc>
              <a:spcPct val="100000"/>
            </a:lnSpc>
            <a:spcBef>
              <a:spcPct val="0"/>
            </a:spcBef>
            <a:spcAft>
              <a:spcPct val="35000"/>
            </a:spcAft>
            <a:buNone/>
          </a:pPr>
          <a:r>
            <a:rPr lang="en-GB" sz="3200" b="1" i="1" kern="1200" dirty="0"/>
            <a:t>Psalm 96:9; 1 Tim 6:14-16; Habakkuk 2:20</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46879" y="2514"/>
          <a:ext cx="6281276"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99673" y="527669"/>
          <a:ext cx="6281276"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i="1" kern="1200" dirty="0">
              <a:solidFill>
                <a:schemeClr val="tx1"/>
              </a:solidFill>
              <a:effectLst/>
            </a:rPr>
            <a:t>What is the central activity in heaven and what should be the content of our praise?</a:t>
          </a:r>
        </a:p>
        <a:p>
          <a:pPr marL="0" lvl="0" indent="0" algn="ctr" defTabSz="1422400">
            <a:lnSpc>
              <a:spcPct val="100000"/>
            </a:lnSpc>
            <a:spcBef>
              <a:spcPct val="0"/>
            </a:spcBef>
            <a:spcAft>
              <a:spcPct val="35000"/>
            </a:spcAft>
            <a:buNone/>
          </a:pPr>
          <a:r>
            <a:rPr lang="nn-NO" sz="3200" b="1" i="1" kern="1200" dirty="0">
              <a:solidFill>
                <a:schemeClr val="tx1"/>
              </a:solidFill>
              <a:effectLst/>
            </a:rPr>
            <a:t>Revelation 4:8,9,10,11.</a:t>
          </a:r>
          <a:endParaRPr lang="en-GB" sz="3200" b="1" i="1" kern="1200" dirty="0">
            <a:solidFill>
              <a:schemeClr val="tx1"/>
            </a:solidFill>
            <a:effectLst/>
          </a:endParaRPr>
        </a:p>
        <a:p>
          <a:pPr marL="0" lvl="0" indent="0" algn="ctr" defTabSz="1422400">
            <a:lnSpc>
              <a:spcPct val="100000"/>
            </a:lnSpc>
            <a:spcBef>
              <a:spcPct val="0"/>
            </a:spcBef>
            <a:spcAft>
              <a:spcPct val="35000"/>
            </a:spcAft>
            <a:buNone/>
          </a:pPr>
          <a:endParaRPr lang="en-GB" sz="2800" b="1" i="1" kern="1200" dirty="0">
            <a:solidFill>
              <a:schemeClr val="tx1"/>
            </a:solidFill>
            <a:effectLst/>
          </a:endParaRPr>
        </a:p>
      </dsp:txBody>
      <dsp:txXfrm>
        <a:off x="2692203" y="620199"/>
        <a:ext cx="6096216" cy="29741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8">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8/26/2024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26/08/2024</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26/08/2024</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26/08/2024</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26/08/2024</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26/08/2024</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26/08/2024</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26/08/2024</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26/08/2024</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26/08/2024</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26/08/2024</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26/08/2024</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8/26/2024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08/26/2024</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8/26/2024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8/26/2024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8/26/2024</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8/26/2024</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8/26/2024</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8/26/2024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8/26/2024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8/26/2024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8/26/2024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08/26/2024</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08/26/2024</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08/26/2024</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08/26/2024</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08/26/2024</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08/26/2024</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08/26/2024</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08/26/2024</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08/26/2024</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08/26/2024</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08/26/2024</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8/26/2024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8/26/2024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8/26/2024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8/26/2024</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8/26/2024</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8/26/2024</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8/26/2024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8/26/2024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8/26/2024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8/26/2024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8/26/2024</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8/26/2024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8/26/2024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8/26/2024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8/26/2024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8/26/2024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8/26/2024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8/26/2024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8/26/2024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8/26/2024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26/08/2024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9943937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26/08/2024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343915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26/08/2024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726086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26/08/2024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935061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26/08/2024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879957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26/08/2024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67356516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26/08/2024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7424979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26/08/2024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1374153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26/08/2024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49600643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26/08/2024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4874614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26/08/2024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73270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26/08/2024</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8/26/2024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08/26/2024</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8/26/2024</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8/26/2024</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8/26/2024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26/08/2024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78175021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1.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jpeg"/><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notesSlide" Target="../notesSlides/notesSlide3.xml"/><Relationship Id="rId7" Type="http://schemas.openxmlformats.org/officeDocument/2006/relationships/image" Target="../media/image23.svg"/><Relationship Id="rId12" Type="http://schemas.openxmlformats.org/officeDocument/2006/relationships/image" Target="../media/image28.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4.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1.png"/><Relationship Id="rId5" Type="http://schemas.openxmlformats.org/officeDocument/2006/relationships/image" Target="../media/image33.png"/><Relationship Id="rId4" Type="http://schemas.openxmlformats.org/officeDocument/2006/relationships/notesSlide" Target="../notesSlides/notesSlide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Freeform: Shape 85">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8" name="Freeform: Shape 87">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Freeform: Shape 89">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 name="Rectangle 91">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4" name="Freeform: Shape 93">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6" name="Rectangle 95">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98" name="Freeform: Shape 97">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0" name="Freeform: Shape 99">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EC8576C9-05D9-7B9C-53F6-12189093D592}"/>
              </a:ext>
            </a:extLst>
          </p:cNvPr>
          <p:cNvSpPr>
            <a:spLocks noGrp="1"/>
          </p:cNvSpPr>
          <p:nvPr>
            <p:ph type="title"/>
          </p:nvPr>
        </p:nvSpPr>
        <p:spPr>
          <a:xfrm>
            <a:off x="2618663" y="1874826"/>
            <a:ext cx="7134575" cy="1357626"/>
          </a:xfrm>
          <a:noFill/>
        </p:spPr>
        <p:txBody>
          <a:bodyPr vert="horz" lIns="91440" tIns="45720" rIns="91440" bIns="45720" rtlCol="0" anchor="ctr">
            <a:normAutofit/>
          </a:bodyPr>
          <a:lstStyle/>
          <a:p>
            <a:pPr algn="ctr"/>
            <a:r>
              <a:rPr lang="en-US" sz="4800" b="1" kern="1200" dirty="0">
                <a:solidFill>
                  <a:schemeClr val="accent5">
                    <a:lumMod val="50000"/>
                  </a:schemeClr>
                </a:solidFill>
                <a:latin typeface="Cambria" panose="02040503050406030204" pitchFamily="18" charset="0"/>
                <a:ea typeface="Cambria" panose="02040503050406030204" pitchFamily="18" charset="0"/>
              </a:rPr>
              <a:t>SUPER SUNDAY SERVICE</a:t>
            </a:r>
          </a:p>
        </p:txBody>
      </p:sp>
      <p:sp>
        <p:nvSpPr>
          <p:cNvPr id="102" name="Freeform: Shape 101">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 name="Rectangle 103">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Logo&#10;&#10;Description automatically generated">
            <a:extLst>
              <a:ext uri="{FF2B5EF4-FFF2-40B4-BE49-F238E27FC236}">
                <a16:creationId xmlns:a16="http://schemas.microsoft.com/office/drawing/2014/main" id="{B1F2A2E7-B2DA-9CEB-B24E-C67C531D57E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262814" y="271008"/>
            <a:ext cx="1666368" cy="1526781"/>
          </a:xfrm>
          <a:prstGeom prst="rect">
            <a:avLst/>
          </a:prstGeom>
        </p:spPr>
      </p:pic>
      <p:sp>
        <p:nvSpPr>
          <p:cNvPr id="6" name="Subtitle 2">
            <a:extLst>
              <a:ext uri="{FF2B5EF4-FFF2-40B4-BE49-F238E27FC236}">
                <a16:creationId xmlns:a16="http://schemas.microsoft.com/office/drawing/2014/main" id="{004B1E6C-3822-DE97-52AA-A1515EDCAEBE}"/>
              </a:ext>
            </a:extLst>
          </p:cNvPr>
          <p:cNvSpPr txBox="1">
            <a:spLocks/>
          </p:cNvSpPr>
          <p:nvPr/>
        </p:nvSpPr>
        <p:spPr>
          <a:xfrm>
            <a:off x="5116394" y="5687523"/>
            <a:ext cx="1920900" cy="51011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accent1">
                    <a:lumMod val="50000"/>
                  </a:schemeClr>
                </a:solidFill>
              </a:rPr>
              <a:t>01-09-2024</a:t>
            </a:r>
            <a:endParaRPr lang="en-US" dirty="0">
              <a:solidFill>
                <a:schemeClr val="accent1">
                  <a:lumMod val="50000"/>
                </a:schemeClr>
              </a:solidFill>
            </a:endParaRPr>
          </a:p>
        </p:txBody>
      </p:sp>
      <p:sp>
        <p:nvSpPr>
          <p:cNvPr id="46" name="TextBox 45">
            <a:extLst>
              <a:ext uri="{FF2B5EF4-FFF2-40B4-BE49-F238E27FC236}">
                <a16:creationId xmlns:a16="http://schemas.microsoft.com/office/drawing/2014/main" id="{950CA874-66D6-A57A-D2AF-3AFC7D232451}"/>
              </a:ext>
            </a:extLst>
          </p:cNvPr>
          <p:cNvSpPr txBox="1"/>
          <p:nvPr/>
        </p:nvSpPr>
        <p:spPr>
          <a:xfrm>
            <a:off x="4826663" y="1786132"/>
            <a:ext cx="2538670" cy="523220"/>
          </a:xfrm>
          <a:prstGeom prst="rect">
            <a:avLst/>
          </a:prstGeom>
          <a:noFill/>
        </p:spPr>
        <p:txBody>
          <a:bodyPr wrap="square" rtlCol="0">
            <a:spAutoFit/>
          </a:bodyPr>
          <a:lstStyle/>
          <a:p>
            <a:r>
              <a:rPr lang="en-US" sz="2800" b="1" dirty="0">
                <a:solidFill>
                  <a:srgbClr val="355783"/>
                </a:solidFill>
                <a:latin typeface="+mj-lt"/>
              </a:rPr>
              <a:t>The Netherlands</a:t>
            </a:r>
          </a:p>
        </p:txBody>
      </p:sp>
      <p:pic>
        <p:nvPicPr>
          <p:cNvPr id="11" name="Picture 10">
            <a:extLst>
              <a:ext uri="{FF2B5EF4-FFF2-40B4-BE49-F238E27FC236}">
                <a16:creationId xmlns:a16="http://schemas.microsoft.com/office/drawing/2014/main" id="{BF46B80A-85E4-6A42-61E3-E7A47E942AF9}"/>
              </a:ext>
            </a:extLst>
          </p:cNvPr>
          <p:cNvPicPr>
            <a:picLocks noChangeAspect="1"/>
          </p:cNvPicPr>
          <p:nvPr/>
        </p:nvPicPr>
        <p:blipFill>
          <a:blip r:embed="rId3"/>
          <a:stretch>
            <a:fillRect/>
          </a:stretch>
        </p:blipFill>
        <p:spPr>
          <a:xfrm>
            <a:off x="4205172" y="2846972"/>
            <a:ext cx="3894286" cy="2847183"/>
          </a:xfrm>
          <a:prstGeom prst="rect">
            <a:avLst/>
          </a:prstGeom>
          <a:effectLst>
            <a:softEdge rad="88900"/>
          </a:effectLst>
        </p:spPr>
      </p:pic>
    </p:spTree>
    <p:extLst>
      <p:ext uri="{BB962C8B-B14F-4D97-AF65-F5344CB8AC3E}">
        <p14:creationId xmlns:p14="http://schemas.microsoft.com/office/powerpoint/2010/main" val="3042772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011:</a:t>
            </a:r>
            <a:r>
              <a:rPr lang="en-US" sz="7200" b="1" dirty="0">
                <a:solidFill>
                  <a:schemeClr val="bg1"/>
                </a:solidFill>
                <a:effectLst>
                  <a:outerShdw blurRad="38100" dist="38100" dir="2700000" algn="tl">
                    <a:srgbClr val="000000">
                      <a:alpha val="43137"/>
                    </a:srgbClr>
                  </a:outerShdw>
                </a:effectLst>
              </a:rPr>
              <a:t> HOLY, HOLY, HOLY</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HOLY, HOLY, HOLY [GHS 011]</a:t>
            </a:r>
          </a:p>
        </p:txBody>
      </p:sp>
      <p:grpSp>
        <p:nvGrpSpPr>
          <p:cNvPr id="3" name="Group 2"/>
          <p:cNvGrpSpPr/>
          <p:nvPr/>
        </p:nvGrpSpPr>
        <p:grpSpPr>
          <a:xfrm>
            <a:off x="243372" y="1656012"/>
            <a:ext cx="11948629" cy="4154984"/>
            <a:chOff x="257130" y="1719391"/>
            <a:chExt cx="10547818" cy="4154984"/>
          </a:xfrm>
        </p:grpSpPr>
        <p:sp>
          <p:nvSpPr>
            <p:cNvPr id="14339" name="TextBox 1"/>
            <p:cNvSpPr txBox="1">
              <a:spLocks noChangeArrowheads="1"/>
            </p:cNvSpPr>
            <p:nvPr/>
          </p:nvSpPr>
          <p:spPr bwMode="auto">
            <a:xfrm>
              <a:off x="907147" y="1719391"/>
              <a:ext cx="989780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holy, holy,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God Almighty!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Early in the morning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Our song shall rise to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holy, holy, merciful and mighty!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 in Three Persons, blessed Trinity!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HOLY, HOLY, HOLY [GHS 011]</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holy, holy!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the saints adore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Casting down their golden crowns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Around the glassy sea;</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Cherubim and seraphim</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Falling down before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wert and art, and evermore shalt be.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72316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HOLY, HOLY, HOLY [GHS 011]</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holy, holy!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the darkness hide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the eye of sinful man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glory may not see,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Only Thou art holy;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is none beside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Perfect in power, in love, and purity.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662045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HOLY, HOLY, HOLY [GHS 011]</a:t>
            </a:r>
          </a:p>
        </p:txBody>
      </p:sp>
      <p:grpSp>
        <p:nvGrpSpPr>
          <p:cNvPr id="3" name="Group 2"/>
          <p:cNvGrpSpPr/>
          <p:nvPr/>
        </p:nvGrpSpPr>
        <p:grpSpPr>
          <a:xfrm>
            <a:off x="243372" y="1656012"/>
            <a:ext cx="11948629" cy="4154984"/>
            <a:chOff x="257130" y="1719391"/>
            <a:chExt cx="10547818" cy="4154984"/>
          </a:xfrm>
        </p:grpSpPr>
        <p:sp>
          <p:nvSpPr>
            <p:cNvPr id="14339" name="TextBox 1"/>
            <p:cNvSpPr txBox="1">
              <a:spLocks noChangeArrowheads="1"/>
            </p:cNvSpPr>
            <p:nvPr/>
          </p:nvSpPr>
          <p:spPr bwMode="auto">
            <a:xfrm>
              <a:off x="907147" y="1719391"/>
              <a:ext cx="989780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holy, holy,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God Almighty!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Thy works shall praise Thy name,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earth, and sky, and sea!</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holy, holy, merciful and mighty!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 in Three Persons, blessed Trinity!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10946117" y="5963207"/>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2137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01-09-2024</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 OF OUR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US" b="1" dirty="0"/>
              <a:t>The Lord rebukes us because He loves us. We should appreciate and not resent it, so we are not distanced from the Lord’s affection. The Laodicean church reflects the spiritual state of some believers today. God is displeased when we </a:t>
            </a:r>
            <a:r>
              <a:rPr lang="en-US" b="1" dirty="0" err="1"/>
              <a:t>prioritise</a:t>
            </a:r>
            <a:r>
              <a:rPr lang="en-US" b="1" dirty="0"/>
              <a:t> material possessions above spiritual vibrancy. Such should repent and focus on the heavenly race. Those who overcome will be rewarded in eternity.</a:t>
            </a:r>
            <a:endParaRPr lang="en-GB" b="1"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Danger of lukewarmness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970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The </a:t>
            </a:r>
            <a:r>
              <a:rPr lang="en-US" altLang="en-US" sz="4800" b="1" dirty="0">
                <a:solidFill>
                  <a:srgbClr val="FFFFFF"/>
                </a:solidFill>
              </a:rPr>
              <a:t>vision of God’s throne</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immediately I was in the spirit: and, behold, a throne was set in heaven, and one sat on the throne””</a:t>
            </a: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 4:2).</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 4:1-11</a:t>
            </a:r>
            <a:endParaRPr kumimoji="0" lang="en-US" sz="2800" b="1" i="1"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884732"/>
            <a:ext cx="7223152" cy="5077669"/>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Our text begins a section of this book, which focuses on events after the Rapture. The throne is at the </a:t>
            </a:r>
            <a:r>
              <a:rPr lang="en-US" dirty="0" err="1">
                <a:latin typeface="Calibri" panose="020F0502020204030204" pitchFamily="34" charset="0"/>
              </a:rPr>
              <a:t>centre</a:t>
            </a:r>
            <a:r>
              <a:rPr lang="en-US" dirty="0">
                <a:latin typeface="Calibri" panose="020F0502020204030204" pitchFamily="34" charset="0"/>
              </a:rPr>
              <a:t> of all things in the text; the Church will remain before it until heaven will be “</a:t>
            </a:r>
            <a:r>
              <a:rPr lang="en-US" b="1" dirty="0">
                <a:latin typeface="Calibri" panose="020F0502020204030204" pitchFamily="34" charset="0"/>
              </a:rPr>
              <a:t>opened</a:t>
            </a:r>
            <a:r>
              <a:rPr lang="en-US" dirty="0">
                <a:latin typeface="Calibri" panose="020F0502020204030204" pitchFamily="34" charset="0"/>
              </a:rPr>
              <a:t>” again before Christ’s millennial reign.  John’s vision captures occupants, personalities and activities surrounding it. This special privilege was granted to John who was “</a:t>
            </a:r>
            <a:r>
              <a:rPr lang="en-US" b="1" dirty="0">
                <a:latin typeface="Calibri" panose="020F0502020204030204" pitchFamily="34" charset="0"/>
              </a:rPr>
              <a:t>in the Spirit</a:t>
            </a:r>
            <a:r>
              <a:rPr lang="en-US" dirty="0">
                <a:latin typeface="Calibri" panose="020F0502020204030204" pitchFamily="34" charset="0"/>
              </a:rPr>
              <a:t>”. For a deeper relationship with God and usefulness in His kingdom, we should be dead to self, consecrated, holy, prayerful and sensitive to the Spirit.</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1" y="457201"/>
            <a:ext cx="7688475" cy="5846764"/>
          </a:xfrm>
        </p:spPr>
        <p:txBody>
          <a:bodyPr anchor="ctr">
            <a:noAutofit/>
          </a:bodyPr>
          <a:lstStyle/>
          <a:p>
            <a:pPr marL="0" lvl="0" indent="0" algn="just" eaLnBrk="0" fontAlgn="base" hangingPunct="0">
              <a:lnSpc>
                <a:spcPct val="100000"/>
              </a:lnSpc>
              <a:spcBef>
                <a:spcPct val="0"/>
              </a:spcBef>
              <a:spcAft>
                <a:spcPts val="600"/>
              </a:spcAft>
              <a:buNone/>
              <a:defRPr/>
            </a:pPr>
            <a:r>
              <a:rPr kumimoji="0" lang="en-US" i="0" u="none" strike="noStrike" kern="1200" cap="none" spc="0" normalizeH="0" baseline="0" noProof="0" dirty="0">
                <a:ln>
                  <a:noFill/>
                </a:ln>
                <a:effectLst/>
                <a:uLnTx/>
                <a:uFillTx/>
                <a:latin typeface="Calibri" panose="020F0502020204030204" pitchFamily="34" charset="0"/>
                <a:ea typeface="+mn-ea"/>
                <a:cs typeface="+mn-cs"/>
              </a:rPr>
              <a:t>John is translated to heaven to see the throne of God and the worship of saints before and around it. He heard a voice commanding him to “</a:t>
            </a:r>
            <a:r>
              <a:rPr kumimoji="0" lang="en-US" b="1" i="0" u="none" strike="noStrike" kern="1200" cap="none" spc="0" normalizeH="0" baseline="0" noProof="0" dirty="0">
                <a:ln>
                  <a:noFill/>
                </a:ln>
                <a:effectLst/>
                <a:uLnTx/>
                <a:uFillTx/>
                <a:latin typeface="Calibri" panose="020F0502020204030204" pitchFamily="34" charset="0"/>
                <a:ea typeface="+mn-ea"/>
                <a:cs typeface="+mn-cs"/>
              </a:rPr>
              <a:t>come up hither…</a:t>
            </a:r>
            <a:r>
              <a:rPr kumimoji="0" lang="en-US" i="0" u="none" strike="noStrike" kern="1200" cap="none" spc="0" normalizeH="0" baseline="0" noProof="0" dirty="0">
                <a:ln>
                  <a:noFill/>
                </a:ln>
                <a:effectLst/>
                <a:uLnTx/>
                <a:uFillTx/>
                <a:latin typeface="Calibri" panose="020F0502020204030204" pitchFamily="34" charset="0"/>
                <a:ea typeface="+mn-ea"/>
                <a:cs typeface="+mn-cs"/>
              </a:rPr>
              <a:t>”. God still calls sinners to salvation today and believers to holy living and service. God is the One on the throne. The rainbow shows </a:t>
            </a:r>
            <a:r>
              <a:rPr lang="en-US" dirty="0">
                <a:latin typeface="Calibri" panose="020F0502020204030204" pitchFamily="34" charset="0"/>
              </a:rPr>
              <a:t>God’s mercy and faithfulness, and the </a:t>
            </a:r>
            <a:r>
              <a:rPr kumimoji="0" lang="en-US" i="0" u="none" strike="noStrike" kern="1200" cap="none" spc="0" normalizeH="0" baseline="0" noProof="0" dirty="0">
                <a:ln>
                  <a:noFill/>
                </a:ln>
                <a:effectLst/>
                <a:uLnTx/>
                <a:uFillTx/>
                <a:latin typeface="Calibri" panose="020F0502020204030204" pitchFamily="34" charset="0"/>
                <a:ea typeface="+mn-ea"/>
                <a:cs typeface="+mn-cs"/>
              </a:rPr>
              <a:t>precious stones </a:t>
            </a:r>
            <a:r>
              <a:rPr kumimoji="0" lang="en-US" i="0" u="none" strike="noStrike" kern="1200" cap="none" spc="0" normalizeH="0" baseline="0" noProof="0" dirty="0" err="1">
                <a:ln>
                  <a:noFill/>
                </a:ln>
                <a:effectLst/>
                <a:uLnTx/>
                <a:uFillTx/>
                <a:latin typeface="Calibri" panose="020F0502020204030204" pitchFamily="34" charset="0"/>
                <a:ea typeface="+mn-ea"/>
                <a:cs typeface="+mn-cs"/>
              </a:rPr>
              <a:t>symbolise</a:t>
            </a:r>
            <a:r>
              <a:rPr kumimoji="0" lang="en-US" i="0" u="none" strike="noStrike" kern="1200" cap="none" spc="0" normalizeH="0" baseline="0" noProof="0" dirty="0">
                <a:ln>
                  <a:noFill/>
                </a:ln>
                <a:effectLst/>
                <a:uLnTx/>
                <a:uFillTx/>
                <a:latin typeface="Calibri" panose="020F0502020204030204" pitchFamily="34" charset="0"/>
                <a:ea typeface="+mn-ea"/>
                <a:cs typeface="+mn-cs"/>
              </a:rPr>
              <a:t> His brilliance and divine attributes. The twenty-four elders that John saw around the throne are overcomers who wear conquerors’ crowns. They are not angels. Their songs show that they praise Christ for their redemption by His blood.</a:t>
            </a:r>
            <a:endParaRPr kumimoji="0" lang="en-GB" i="0" u="none" strike="noStrike" kern="1200" cap="none" spc="0" normalizeH="0" baseline="0" noProof="0" dirty="0">
              <a:ln>
                <a:noFill/>
              </a:ln>
              <a:effectLst/>
              <a:uLnTx/>
              <a:uFillTx/>
              <a:latin typeface="Calibri" panose="020F0502020204030204" pitchFamily="34" charset="0"/>
              <a:ea typeface="+mn-ea"/>
              <a:cs typeface="+mn-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THE THRONE AND TWENTY-FOUR ELDERS IN HEAVEN</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fontScale="90000"/>
          </a:bodyPr>
          <a:lstStyle/>
          <a:p>
            <a:pPr algn="ctr"/>
            <a:r>
              <a:rPr lang="en-US" sz="2800" b="1" i="1" dirty="0">
                <a:solidFill>
                  <a:srgbClr val="FFFFFF"/>
                </a:solidFill>
                <a:latin typeface="Cambria" panose="02040503050406030204" pitchFamily="18" charset="0"/>
              </a:rPr>
              <a:t>Revelation 4:1-4; 1:9-11; 1 Corinthians 15:51,52; 1 Thessalonians 4:15-17; Isaiah 6:1-4; 66:1</a:t>
            </a:r>
            <a:endParaRPr lang="en-GB" sz="2800" b="1" i="1" dirty="0">
              <a:solidFill>
                <a:srgbClr val="FFFFFF"/>
              </a:solidFill>
              <a:latin typeface="Cambria" panose="020405030504060302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5375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8392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3" y="457200"/>
            <a:ext cx="7688475" cy="5846765"/>
          </a:xfrm>
        </p:spPr>
        <p:txBody>
          <a:bodyPr anchor="ctr">
            <a:noAutofit/>
          </a:bodyPr>
          <a:lstStyle/>
          <a:p>
            <a:pPr marL="0" lvl="0" indent="0" algn="just" eaLnBrk="0" fontAlgn="base" hangingPunct="0">
              <a:lnSpc>
                <a:spcPct val="100000"/>
              </a:lnSpc>
              <a:spcBef>
                <a:spcPct val="0"/>
              </a:spcBef>
              <a:spcAft>
                <a:spcPts val="600"/>
              </a:spcAft>
              <a:buNone/>
              <a:defRPr/>
            </a:pPr>
            <a:r>
              <a:rPr lang="en-US" dirty="0">
                <a:latin typeface="Calibri" panose="020F0502020204030204" pitchFamily="34" charset="0"/>
              </a:rPr>
              <a:t>T</a:t>
            </a:r>
            <a:r>
              <a:rPr kumimoji="0" lang="en-US" i="0" u="none" strike="noStrike" cap="none" spc="0" normalizeH="0" baseline="0" dirty="0">
                <a:latin typeface="Calibri" panose="020F0502020204030204" pitchFamily="34" charset="0"/>
              </a:rPr>
              <a:t>he </a:t>
            </a:r>
            <a:r>
              <a:rPr kumimoji="0" lang="en-US" b="1" i="0" u="none" strike="noStrike" cap="none" spc="0" normalizeH="0" baseline="0" dirty="0">
                <a:latin typeface="Calibri" panose="020F0502020204030204" pitchFamily="34" charset="0"/>
              </a:rPr>
              <a:t>“lightnings and </a:t>
            </a:r>
            <a:r>
              <a:rPr kumimoji="0" lang="en-US" b="1" i="0" u="none" strike="noStrike" cap="none" spc="0" normalizeH="0" baseline="0" dirty="0" err="1">
                <a:latin typeface="Calibri" panose="020F0502020204030204" pitchFamily="34" charset="0"/>
              </a:rPr>
              <a:t>thunderings</a:t>
            </a:r>
            <a:r>
              <a:rPr kumimoji="0" lang="en-US" b="1" i="0" u="none" strike="noStrike" cap="none" spc="0" normalizeH="0" baseline="0" dirty="0">
                <a:latin typeface="Calibri" panose="020F0502020204030204" pitchFamily="34" charset="0"/>
              </a:rPr>
              <a:t> and voices” </a:t>
            </a:r>
            <a:r>
              <a:rPr kumimoji="0" lang="en-US" i="0" u="none" strike="noStrike" cap="none" spc="0" normalizeH="0" baseline="0" dirty="0">
                <a:latin typeface="Calibri" panose="020F0502020204030204" pitchFamily="34" charset="0"/>
              </a:rPr>
              <a:t>present a preview of God’s explosive fury and wrath that would make all classes of unrepentant sinners tremble and flee for safety during the great tribulation. The “</a:t>
            </a:r>
            <a:r>
              <a:rPr kumimoji="0" lang="en-US" b="1" i="0" u="none" strike="noStrike" cap="none" spc="0" normalizeH="0" baseline="0" dirty="0">
                <a:latin typeface="Calibri" panose="020F0502020204030204" pitchFamily="34" charset="0"/>
              </a:rPr>
              <a:t>seven</a:t>
            </a:r>
            <a:r>
              <a:rPr kumimoji="0" lang="en-US" i="0" u="none" strike="noStrike" cap="none" spc="0" normalizeH="0" baseline="0" dirty="0">
                <a:latin typeface="Calibri" panose="020F0502020204030204" pitchFamily="34" charset="0"/>
              </a:rPr>
              <a:t>” burning lamps before the throne or the “</a:t>
            </a:r>
            <a:r>
              <a:rPr kumimoji="0" lang="en-US" b="1" i="0" u="none" strike="noStrike" cap="none" spc="0" normalizeH="0" baseline="0" dirty="0">
                <a:latin typeface="Calibri" panose="020F0502020204030204" pitchFamily="34" charset="0"/>
              </a:rPr>
              <a:t>seven Spirits of God</a:t>
            </a:r>
            <a:r>
              <a:rPr kumimoji="0" lang="en-US" i="0" u="none" strike="noStrike" cap="none" spc="0" normalizeH="0" baseline="0" dirty="0">
                <a:latin typeface="Calibri" panose="020F0502020204030204" pitchFamily="34" charset="0"/>
              </a:rPr>
              <a:t>” represent His perfection and illuminating attribute. The </a:t>
            </a:r>
            <a:r>
              <a:rPr kumimoji="0" lang="en-US" b="1" i="0" u="none" strike="noStrike" cap="none" spc="0" normalizeH="0" baseline="0" dirty="0">
                <a:latin typeface="Calibri" panose="020F0502020204030204" pitchFamily="34" charset="0"/>
              </a:rPr>
              <a:t>“sea of glass”</a:t>
            </a:r>
            <a:r>
              <a:rPr kumimoji="0" lang="en-US" i="0" u="none" strike="noStrike" cap="none" spc="0" normalizeH="0" baseline="0" dirty="0">
                <a:latin typeface="Calibri" panose="020F0502020204030204" pitchFamily="34" charset="0"/>
              </a:rPr>
              <a:t> describes the floor on which the throne stood. The four </a:t>
            </a:r>
            <a:r>
              <a:rPr kumimoji="0" lang="en-US" b="1" i="0" u="none" strike="noStrike" cap="none" spc="0" normalizeH="0" baseline="0" dirty="0">
                <a:latin typeface="Calibri" panose="020F0502020204030204" pitchFamily="34" charset="0"/>
              </a:rPr>
              <a:t>“beasts”</a:t>
            </a:r>
            <a:r>
              <a:rPr lang="en-US" b="1" dirty="0">
                <a:latin typeface="Calibri" panose="020F0502020204030204" pitchFamily="34" charset="0"/>
              </a:rPr>
              <a:t> </a:t>
            </a:r>
            <a:r>
              <a:rPr lang="en-US" dirty="0">
                <a:latin typeface="Calibri" panose="020F0502020204030204" pitchFamily="34" charset="0"/>
              </a:rPr>
              <a:t>or living creatures are cherubim who guard God’s holiness, glory and power (Ez. 1:5-10). Their faces </a:t>
            </a:r>
            <a:r>
              <a:rPr lang="en-US" dirty="0" err="1">
                <a:latin typeface="Calibri" panose="020F0502020204030204" pitchFamily="34" charset="0"/>
              </a:rPr>
              <a:t>symbolise</a:t>
            </a:r>
            <a:r>
              <a:rPr lang="en-US" dirty="0">
                <a:latin typeface="Calibri" panose="020F0502020204030204" pitchFamily="34" charset="0"/>
              </a:rPr>
              <a:t> strength and power, service, intelligence and speed in carrying out their tasks (Isa 6:2). </a:t>
            </a:r>
            <a:endParaRPr kumimoji="0" lang="en-US" b="1" i="1" u="none" strike="noStrike" cap="none" spc="0" normalizeH="0" baseline="0"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TERRIFYING WONDERS FROM GOD’S THRONE AND SERVICE OF ANGELIC CREATURES</a:t>
            </a:r>
          </a:p>
        </p:txBody>
      </p:sp>
      <p:sp>
        <p:nvSpPr>
          <p:cNvPr id="2" name="Title 1"/>
          <p:cNvSpPr>
            <a:spLocks noGrp="1"/>
          </p:cNvSpPr>
          <p:nvPr>
            <p:ph type="title"/>
          </p:nvPr>
        </p:nvSpPr>
        <p:spPr>
          <a:xfrm>
            <a:off x="466344" y="4485736"/>
            <a:ext cx="3414368" cy="1818229"/>
          </a:xfrm>
        </p:spPr>
        <p:txBody>
          <a:bodyPr>
            <a:normAutofit/>
          </a:bodyPr>
          <a:lstStyle/>
          <a:p>
            <a:pPr algn="ctr"/>
            <a:r>
              <a:rPr lang="fr-FR" altLang="en-GB" sz="2800" b="1" i="1" dirty="0" err="1">
                <a:solidFill>
                  <a:srgbClr val="FFFFFF"/>
                </a:solidFill>
                <a:latin typeface="Cambria" panose="02040503050406030204" pitchFamily="18" charset="0"/>
                <a:ea typeface="Cambria" panose="02040503050406030204" pitchFamily="18" charset="0"/>
              </a:rPr>
              <a:t>Revelation</a:t>
            </a:r>
            <a:r>
              <a:rPr lang="fr-FR" altLang="en-GB" sz="2800" b="1" i="1" dirty="0">
                <a:solidFill>
                  <a:srgbClr val="FFFFFF"/>
                </a:solidFill>
                <a:latin typeface="Cambria" panose="02040503050406030204" pitchFamily="18" charset="0"/>
                <a:ea typeface="Cambria" panose="02040503050406030204" pitchFamily="18" charset="0"/>
              </a:rPr>
              <a:t> 4:5- 8; 11:19; 16:17,18; Exodus 19:16-18; </a:t>
            </a:r>
            <a:r>
              <a:rPr lang="fr-FR" altLang="en-GB" sz="2800" b="1" i="1" dirty="0" err="1">
                <a:solidFill>
                  <a:srgbClr val="FFFFFF"/>
                </a:solidFill>
                <a:latin typeface="Cambria" panose="02040503050406030204" pitchFamily="18" charset="0"/>
                <a:ea typeface="Cambria" panose="02040503050406030204" pitchFamily="18" charset="0"/>
              </a:rPr>
              <a:t>Psalm</a:t>
            </a:r>
            <a:r>
              <a:rPr lang="fr-FR" altLang="en-GB" sz="2800" b="1" i="1" dirty="0">
                <a:solidFill>
                  <a:srgbClr val="FFFFFF"/>
                </a:solidFill>
                <a:latin typeface="Cambria" panose="02040503050406030204" pitchFamily="18" charset="0"/>
                <a:ea typeface="Cambria" panose="02040503050406030204" pitchFamily="18" charset="0"/>
              </a:rPr>
              <a:t> 18:12-15</a:t>
            </a:r>
            <a:endParaRPr lang="en-US" alt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8517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3" y="717953"/>
            <a:ext cx="7688475" cy="5412948"/>
          </a:xfrm>
        </p:spPr>
        <p:txBody>
          <a:bodyPr anchor="ctr">
            <a:noAutofit/>
          </a:bodyPr>
          <a:lstStyle/>
          <a:p>
            <a:pPr marL="0" lvl="0" indent="0" algn="just" eaLnBrk="0" fontAlgn="base" hangingPunct="0">
              <a:lnSpc>
                <a:spcPct val="100000"/>
              </a:lnSpc>
              <a:spcBef>
                <a:spcPct val="0"/>
              </a:spcBef>
              <a:spcAft>
                <a:spcPts val="600"/>
              </a:spcAft>
              <a:buNone/>
              <a:defRPr/>
            </a:pPr>
            <a:r>
              <a:rPr kumimoji="0" lang="en-US" i="0" u="none" strike="noStrike" cap="none" spc="0" normalizeH="0" baseline="0" dirty="0">
                <a:latin typeface="Calibri" panose="020F0502020204030204" pitchFamily="34" charset="0"/>
              </a:rPr>
              <a:t>Worship is the central activity in heaven. We are created to praise and worship God (Isaiah 43:7,21). Our salvation through Christ prepares and makes us fit to praise and worship God acceptably (1 Peter 2:9). Redeemed and raptured, believers can now fulfil the purpose of God without hindrance or interruption. In heaven, angels and saints praise and worship before the Almighty who lives forever. God, the Creator of all things, is worthy of universal adoration. No one can meditate on the vast and wonderful universe without acknowledging that He is worthy to “receive glory and honour and power”.</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TIMELESS WORSHIP AND WORTHINESS OF GOD</a:t>
            </a:r>
          </a:p>
        </p:txBody>
      </p:sp>
      <p:sp>
        <p:nvSpPr>
          <p:cNvPr id="2" name="Title 1"/>
          <p:cNvSpPr>
            <a:spLocks noGrp="1"/>
          </p:cNvSpPr>
          <p:nvPr>
            <p:ph type="title"/>
          </p:nvPr>
        </p:nvSpPr>
        <p:spPr>
          <a:xfrm>
            <a:off x="466344" y="4485736"/>
            <a:ext cx="3414368" cy="1818229"/>
          </a:xfrm>
        </p:spPr>
        <p:txBody>
          <a:bodyPr>
            <a:normAutofit fontScale="90000"/>
          </a:bodyPr>
          <a:lstStyle/>
          <a:p>
            <a:pPr algn="ctr"/>
            <a:r>
              <a:rPr lang="en-US" altLang="en-GB" sz="2800" b="1" i="1" dirty="0">
                <a:solidFill>
                  <a:srgbClr val="FFFFFF"/>
                </a:solidFill>
                <a:latin typeface="Cambria" panose="02040503050406030204" pitchFamily="18" charset="0"/>
                <a:ea typeface="Cambria" panose="02040503050406030204" pitchFamily="18" charset="0"/>
              </a:rPr>
              <a:t>Revelation 4:8-11; 5:8-14; 7:11,12; 19:4; 15:4; 1 Chronicles 29:10-13; Psalm 96:1-9; Romans 11:36</a:t>
            </a:r>
          </a:p>
        </p:txBody>
      </p:sp>
    </p:spTree>
    <p:extLst>
      <p:ext uri="{BB962C8B-B14F-4D97-AF65-F5344CB8AC3E}">
        <p14:creationId xmlns:p14="http://schemas.microsoft.com/office/powerpoint/2010/main" val="3639783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John had the special privilege of seeing God’s throne. The occupants, personalities and activities surrounding the throne point to God’s holiness, majesty and power. We should always </a:t>
            </a:r>
            <a:r>
              <a:rPr lang="en-US" b="1">
                <a:latin typeface="Calibri" panose="020F0502020204030204" pitchFamily="34" charset="0"/>
              </a:rPr>
              <a:t>acknowledge God, Who </a:t>
            </a:r>
            <a:r>
              <a:rPr lang="en-US" b="1" dirty="0">
                <a:latin typeface="Calibri" panose="020F0502020204030204" pitchFamily="34" charset="0"/>
              </a:rPr>
              <a:t>alone is the Source of wisdom, power, goodness, beauty and glory. We must continue to praise Him for all the redemption benefits we have enjoyed and the privilege and hope of living with Him eternally.</a:t>
            </a:r>
            <a:endParaRPr lang="en-GB" b="1"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2171042"/>
              </p:ext>
            </p:extLst>
          </p:nvPr>
        </p:nvGraphicFramePr>
        <p:xfrm>
          <a:off x="1371598" y="2404124"/>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0" y="4033835"/>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lumMod val="50000"/>
            <a:alpha val="42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59EA40-2003-F8A0-4852-D4F865869163}"/>
              </a:ext>
            </a:extLst>
          </p:cNvPr>
          <p:cNvPicPr>
            <a:picLocks noChangeAspect="1"/>
          </p:cNvPicPr>
          <p:nvPr/>
        </p:nvPicPr>
        <p:blipFill>
          <a:blip r:embed="rId2"/>
          <a:stretch>
            <a:fillRect/>
          </a:stretch>
        </p:blipFill>
        <p:spPr>
          <a:xfrm>
            <a:off x="2667000" y="0"/>
            <a:ext cx="6858000" cy="6858000"/>
          </a:xfrm>
          <a:prstGeom prst="rect">
            <a:avLst/>
          </a:prstGeom>
        </p:spPr>
      </p:pic>
    </p:spTree>
    <p:extLst>
      <p:ext uri="{BB962C8B-B14F-4D97-AF65-F5344CB8AC3E}">
        <p14:creationId xmlns:p14="http://schemas.microsoft.com/office/powerpoint/2010/main" val="993201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7B82F9-187F-A40E-256F-FFBBDF72742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51945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lang="en-GB" sz="2800" b="1" dirty="0"/>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2560075"/>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
        <p:nvSpPr>
          <p:cNvPr id="5" name="Content Placeholder 2">
            <a:extLst>
              <a:ext uri="{FF2B5EF4-FFF2-40B4-BE49-F238E27FC236}">
                <a16:creationId xmlns:a16="http://schemas.microsoft.com/office/drawing/2014/main" id="{C21214B5-C4DB-452B-DB27-0EB0D456C7CC}"/>
              </a:ext>
            </a:extLst>
          </p:cNvPr>
          <p:cNvSpPr>
            <a:spLocks noGrp="1"/>
          </p:cNvSpPr>
          <p:nvPr>
            <p:ph idx="1"/>
          </p:nvPr>
        </p:nvSpPr>
        <p:spPr>
          <a:xfrm>
            <a:off x="4944533" y="2465993"/>
            <a:ext cx="6910583" cy="1533218"/>
          </a:xfrm>
        </p:spPr>
        <p:txBody>
          <a:bodyPr vert="horz" lIns="91440" tIns="45720" rIns="91440" bIns="45720" rtlCol="0" anchor="ctr">
            <a:normAutofit/>
          </a:bodyPr>
          <a:lstStyle/>
          <a:p>
            <a:pPr marL="0" indent="0" algn="ctr">
              <a:buNone/>
            </a:pPr>
            <a:r>
              <a:rPr lang="en-GB" sz="6600" b="1" cap="all" dirty="0">
                <a:solidFill>
                  <a:srgbClr val="FF0000"/>
                </a:solidFill>
              </a:rPr>
              <a:t>SPECIAL SEMINAR</a:t>
            </a:r>
            <a:endParaRPr lang="en-GB" sz="3000" b="1" dirty="0">
              <a:solidFill>
                <a:srgbClr val="FF0000"/>
              </a:solidFill>
            </a:endParaRPr>
          </a:p>
        </p:txBody>
      </p:sp>
    </p:spTree>
    <p:extLst>
      <p:ext uri="{BB962C8B-B14F-4D97-AF65-F5344CB8AC3E}">
        <p14:creationId xmlns:p14="http://schemas.microsoft.com/office/powerpoint/2010/main" val="4235606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3080950" y="2931604"/>
            <a:ext cx="6786949" cy="99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4800" b="1" dirty="0">
                <a:solidFill>
                  <a:prstClr val="black"/>
                </a:solidFill>
                <a:latin typeface="Lucida Sans" panose="020B0602030504020204" pitchFamily="34" charset="0"/>
              </a:rPr>
              <a:t>Mark 11:20-24</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41) Mark 011">
            <a:hlinkClick r:id="" action="ppaction://media"/>
            <a:extLst>
              <a:ext uri="{FF2B5EF4-FFF2-40B4-BE49-F238E27FC236}">
                <a16:creationId xmlns:a16="http://schemas.microsoft.com/office/drawing/2014/main" id="{392D67A9-D71A-A77E-E8B9-BC9641F5F173}"/>
              </a:ext>
            </a:extLst>
          </p:cNvPr>
          <p:cNvPicPr>
            <a:picLocks noChangeAspect="1"/>
          </p:cNvPicPr>
          <p:nvPr>
            <a:audioFile r:link="rId1"/>
            <p:extLst>
              <p:ext uri="{DAA4B4D4-6D71-4841-9C94-3DE7FCFB9230}">
                <p14:media xmlns:p14="http://schemas.microsoft.com/office/powerpoint/2010/main" r:embed="rId2">
                  <p14:trim st="142330" end="76314.7142"/>
                </p14:media>
              </p:ext>
            </p:extLst>
          </p:nvPr>
        </p:nvPicPr>
        <p:blipFill>
          <a:blip r:embed="rId7"/>
          <a:stretch>
            <a:fillRect/>
          </a:stretch>
        </p:blipFill>
        <p:spPr>
          <a:xfrm>
            <a:off x="5892798" y="3620305"/>
            <a:ext cx="609600" cy="609600"/>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77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181:</a:t>
            </a:r>
            <a:r>
              <a:rPr lang="en-US" sz="7200" b="1" dirty="0">
                <a:solidFill>
                  <a:schemeClr val="bg1"/>
                </a:solidFill>
                <a:effectLst>
                  <a:outerShdw blurRad="38100" dist="38100" dir="2700000" algn="tl">
                    <a:srgbClr val="000000">
                      <a:alpha val="43137"/>
                    </a:srgbClr>
                  </a:outerShdw>
                </a:effectLst>
              </a:rPr>
              <a:t> ALL THINGS ARE POSSIBLE</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100860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ALL THINGS ARE POSSIBLE [GHS 181]</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things are possible to him</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can in Jesus’ name believe;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I no more Thy name blaspheme,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truth I lovingly receive.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can, I do believe in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things are possible to 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9572982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ALL THINGS ARE POSSIBLE [GHS 181]</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’Twas</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most impossible of all</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here sin’s reign in me should cease;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Yet shall it be, I know it shall;</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I trust Thy faithfulness!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nothing is too hard for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things are possible to 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0321920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ALL THINGS ARE POSSIBLE [GHS 181]</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earth and hell the Word gainsay,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Word of God shall never fail;</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Lord can break sin’s iron sway;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’Tis certain, though impossible.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thing impossible shall be,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things are possible to 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7921041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ALL THINGS ARE POSSIBLE [GHS 181]</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things are possible to God;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Christ, the power of God in man;</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me when I am all renewed,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Christ am fully formed again.</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from the reign of sin set free,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things are possible to 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1574072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ALL THINGS ARE POSSIBLE [GHS 181]</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things are possible to God;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Christ, the power of God in me;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shed Thy mighty Self abroad,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me no longer live, but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me this hour in Thee to prove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sweet omnipotence of love.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4" name="Oval 3">
            <a:extLst>
              <a:ext uri="{FF2B5EF4-FFF2-40B4-BE49-F238E27FC236}">
                <a16:creationId xmlns:a16="http://schemas.microsoft.com/office/drawing/2014/main" id="{BC341BA9-9578-02BC-40B5-69362DC22963}"/>
              </a:ext>
            </a:extLst>
          </p:cNvPr>
          <p:cNvSpPr/>
          <p:nvPr/>
        </p:nvSpPr>
        <p:spPr>
          <a:xfrm>
            <a:off x="10071270" y="5929793"/>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61476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597729" cy="3283260"/>
          </a:xfrm>
        </p:spPr>
        <p:txBody>
          <a:bodyPr vert="horz" lIns="91440" tIns="45720" rIns="91440" bIns="45720" rtlCol="0" anchor="ctr">
            <a:normAutofit/>
          </a:bodyPr>
          <a:lstStyle/>
          <a:p>
            <a:pPr marL="0" indent="0" algn="ctr">
              <a:buNone/>
            </a:pPr>
            <a:r>
              <a:rPr lang="en-GB" sz="6600" b="1" cap="all" dirty="0"/>
              <a:t>CENTRALITY OF FAITH TO DEMONSTRATION OF POWER</a:t>
            </a:r>
            <a:endParaRPr lang="en-GB" sz="30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2039</TotalTime>
  <Words>1670</Words>
  <Application>Microsoft Office PowerPoint</Application>
  <PresentationFormat>Widescreen</PresentationFormat>
  <Paragraphs>207</Paragraphs>
  <Slides>37</Slides>
  <Notes>4</Notes>
  <HiddenSlides>0</HiddenSlides>
  <MMClips>1</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37</vt:i4>
      </vt:variant>
    </vt:vector>
  </HeadingPairs>
  <TitlesOfParts>
    <vt:vector size="55" baseType="lpstr">
      <vt:lpstr>Aptos</vt:lpstr>
      <vt:lpstr>Arial</vt:lpstr>
      <vt:lpstr>Bell MT</vt:lpstr>
      <vt:lpstr>Calibri</vt:lpstr>
      <vt:lpstr>Calibri (Body)</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SUPER SUNDAY SERVICE</vt:lpstr>
      <vt:lpstr>HYMN</vt:lpstr>
      <vt:lpstr>HOLY, HOLY, HOLY [GHS 011]</vt:lpstr>
      <vt:lpstr>HOLY, HOLY, HOLY [GHS 011]</vt:lpstr>
      <vt:lpstr>HOLY, HOLY, HOLY [GHS 011]</vt:lpstr>
      <vt:lpstr>HOLY, HOLY, HOLY [GHS 011]</vt:lpstr>
      <vt:lpstr>SEARCH THE SCRIPTURES</vt:lpstr>
      <vt:lpstr>CONCLUSION OF OUR LAST STUDY</vt:lpstr>
      <vt:lpstr>LESSON 970: The vision of God’s throne</vt:lpstr>
      <vt:lpstr>INTRODUCTION</vt:lpstr>
      <vt:lpstr>QUESTION 1</vt:lpstr>
      <vt:lpstr>Revelation 4:1-4; 1:9-11; 1 Corinthians 15:51,52; 1 Thessalonians 4:15-17; Isaiah 6:1-4; 66:1</vt:lpstr>
      <vt:lpstr>QUESTION 2</vt:lpstr>
      <vt:lpstr>QUESTION 3</vt:lpstr>
      <vt:lpstr>Revelation 4:5- 8; 11:19; 16:17,18; Exodus 19:16-18; Psalm 18:12-15</vt:lpstr>
      <vt:lpstr>QUESTION 4</vt:lpstr>
      <vt:lpstr>Revelation 4:8-11; 5:8-14; 7:11,12; 19:4; 15:4; 1 Chronicles 29:10-13; Psalm 96:1-9; Romans 11:36</vt:lpstr>
      <vt:lpstr>QUESTION 5</vt:lpstr>
      <vt:lpstr>CONCLUSION</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HYMN</vt:lpstr>
      <vt:lpstr>ALL THINGS ARE POSSIBLE [GHS 181]</vt:lpstr>
      <vt:lpstr>ALL THINGS ARE POSSIBLE [GHS 181]</vt:lpstr>
      <vt:lpstr>ALL THINGS ARE POSSIBLE [GHS 181]</vt:lpstr>
      <vt:lpstr>ALL THINGS ARE POSSIBLE [GHS 181]</vt:lpstr>
      <vt:lpstr>ALL THINGS ARE POSSIBLE [GHS 181]</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Ogedegbe Victor</cp:lastModifiedBy>
  <cp:revision>449</cp:revision>
  <dcterms:created xsi:type="dcterms:W3CDTF">2023-01-06T14:44:39Z</dcterms:created>
  <dcterms:modified xsi:type="dcterms:W3CDTF">2024-08-26T19:58:18Z</dcterms:modified>
</cp:coreProperties>
</file>