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4"/>
  </p:notesMasterIdLst>
  <p:sldIdLst>
    <p:sldId id="3199" r:id="rId8"/>
    <p:sldId id="269" r:id="rId9"/>
    <p:sldId id="270" r:id="rId10"/>
    <p:sldId id="298" r:id="rId11"/>
    <p:sldId id="299" r:id="rId12"/>
    <p:sldId id="300" r:id="rId13"/>
    <p:sldId id="301" r:id="rId14"/>
    <p:sldId id="302" r:id="rId15"/>
    <p:sldId id="256" r:id="rId16"/>
    <p:sldId id="257" r:id="rId17"/>
    <p:sldId id="258" r:id="rId18"/>
    <p:sldId id="259" r:id="rId19"/>
    <p:sldId id="262" r:id="rId20"/>
    <p:sldId id="261" r:id="rId21"/>
    <p:sldId id="260" r:id="rId22"/>
    <p:sldId id="272" r:id="rId23"/>
    <p:sldId id="274" r:id="rId24"/>
    <p:sldId id="263" r:id="rId25"/>
    <p:sldId id="273" r:id="rId26"/>
    <p:sldId id="271" r:id="rId27"/>
    <p:sldId id="265" r:id="rId28"/>
    <p:sldId id="3884" r:id="rId29"/>
    <p:sldId id="3211" r:id="rId30"/>
    <p:sldId id="3200" r:id="rId31"/>
    <p:sldId id="3201" r:id="rId32"/>
    <p:sldId id="3162" r:id="rId33"/>
    <p:sldId id="3163" r:id="rId34"/>
    <p:sldId id="3380" r:id="rId35"/>
    <p:sldId id="3628" r:id="rId36"/>
    <p:sldId id="3627" r:id="rId37"/>
    <p:sldId id="449" r:id="rId38"/>
    <p:sldId id="450" r:id="rId39"/>
    <p:sldId id="2681" r:id="rId40"/>
    <p:sldId id="2682" r:id="rId41"/>
    <p:sldId id="3204" r:id="rId42"/>
    <p:sldId id="208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B4A3CF"/>
    <a:srgbClr val="BCABD5"/>
    <a:srgbClr val="F1EBF1"/>
    <a:srgbClr val="0000CC"/>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45" autoAdjust="0"/>
    <p:restoredTop sz="96723" autoAdjust="0"/>
  </p:normalViewPr>
  <p:slideViewPr>
    <p:cSldViewPr snapToGrid="0">
      <p:cViewPr varScale="1">
        <p:scale>
          <a:sx n="79" d="100"/>
          <a:sy n="79" d="100"/>
        </p:scale>
        <p:origin x="120" y="26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What should be your response to the knowledge of God’s supremacy?</a:t>
          </a:r>
          <a:r>
            <a:rPr lang="en-GB" sz="3200" b="0" i="1" dirty="0"/>
            <a:t> </a:t>
          </a:r>
        </a:p>
        <a:p>
          <a:pPr algn="ctr">
            <a:lnSpc>
              <a:spcPct val="100000"/>
            </a:lnSpc>
            <a:spcBef>
              <a:spcPct val="0"/>
            </a:spcBef>
            <a:spcAft>
              <a:spcPct val="35000"/>
            </a:spcAft>
          </a:pPr>
          <a:r>
            <a:rPr lang="en-US" sz="3200" b="1" i="1" dirty="0"/>
            <a:t>Psa. 46:1-3,10; 47:1,6,7; 48:14</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What do you understand by the words ‘refuge’ and ‘strength’ as applied to God in our text?</a:t>
          </a:r>
          <a:endParaRPr lang="en-GB" sz="3200" b="0" i="1" dirty="0"/>
        </a:p>
        <a:p>
          <a:pPr algn="ctr">
            <a:lnSpc>
              <a:spcPct val="100000"/>
            </a:lnSpc>
            <a:spcBef>
              <a:spcPct val="0"/>
            </a:spcBef>
            <a:spcAft>
              <a:spcPct val="35000"/>
            </a:spcAft>
          </a:pPr>
          <a:r>
            <a:rPr lang="en-GB" altLang="en-US" sz="3200" b="1" i="1" dirty="0">
              <a:latin typeface="Calibri (Body)" charset="0"/>
              <a:cs typeface="Calibri (Body)" charset="0"/>
            </a:rPr>
            <a:t>Psa. 46:1</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How can you experience God’s supremacy in any situation?</a:t>
          </a:r>
          <a:endParaRPr lang="en-GB" sz="3200" b="0" i="1" dirty="0"/>
        </a:p>
        <a:p>
          <a:pPr algn="ctr">
            <a:lnSpc>
              <a:spcPct val="100000"/>
            </a:lnSpc>
            <a:spcBef>
              <a:spcPct val="0"/>
            </a:spcBef>
            <a:spcAft>
              <a:spcPct val="35000"/>
            </a:spcAft>
          </a:pPr>
          <a:r>
            <a:rPr lang="en-GB" sz="3200" b="1" i="1" dirty="0"/>
            <a:t>Psa. 46:10; </a:t>
          </a:r>
          <a:r>
            <a:rPr lang="en-US" sz="3200" b="1" i="1" dirty="0"/>
            <a:t>Exo. 14:13,14; Mat 6:31-33.</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What are the ingredients of a meaningful praise and worship?</a:t>
          </a:r>
          <a:endParaRPr lang="en-GB" sz="3200" b="0" i="1" dirty="0"/>
        </a:p>
        <a:p>
          <a:pPr algn="ctr">
            <a:lnSpc>
              <a:spcPct val="100000"/>
            </a:lnSpc>
            <a:spcBef>
              <a:spcPct val="0"/>
            </a:spcBef>
            <a:spcAft>
              <a:spcPct val="35000"/>
            </a:spcAft>
          </a:pPr>
          <a:r>
            <a:rPr lang="en-US" sz="3200" b="1" i="1" dirty="0"/>
            <a:t>Psa. 47:1,6,7</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Why is it dangerous to put our trust in riches?</a:t>
          </a:r>
          <a:r>
            <a:rPr lang="en-GB" sz="3200" b="0" i="1" dirty="0"/>
            <a:t> </a:t>
          </a:r>
        </a:p>
        <a:p>
          <a:pPr algn="ctr">
            <a:lnSpc>
              <a:spcPct val="100000"/>
            </a:lnSpc>
            <a:spcBef>
              <a:spcPct val="0"/>
            </a:spcBef>
            <a:spcAft>
              <a:spcPct val="35000"/>
            </a:spcAft>
          </a:pPr>
          <a:r>
            <a:rPr lang="en-GB" sz="3200" b="1" i="1" dirty="0"/>
            <a:t>Psa. 49:6,8,11,12,17-20</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i="1" dirty="0">
              <a:solidFill>
                <a:schemeClr val="tx1"/>
              </a:solidFill>
              <a:effectLst/>
            </a:rPr>
            <a:t>What will be the fate of all unrepentant hypocrites and perpetrators of wickedness?</a:t>
          </a:r>
        </a:p>
        <a:p>
          <a:pPr algn="ctr">
            <a:lnSpc>
              <a:spcPct val="100000"/>
            </a:lnSpc>
            <a:spcBef>
              <a:spcPct val="0"/>
            </a:spcBef>
            <a:spcAft>
              <a:spcPct val="35000"/>
            </a:spcAft>
          </a:pPr>
          <a:r>
            <a:rPr lang="pt-BR" sz="3200" b="1" i="1" dirty="0">
              <a:solidFill>
                <a:schemeClr val="tx1"/>
              </a:solidFill>
              <a:effectLst/>
            </a:rPr>
            <a:t>Psa. 50:21,22; 52:2-5</a:t>
          </a:r>
          <a:endParaRPr lang="en-GB" sz="3200" b="1" i="1" dirty="0">
            <a:solidFill>
              <a:schemeClr val="tx1"/>
            </a:solidFill>
            <a:effectLst/>
          </a:endParaRP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253">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What should be your response to the knowledge of God’s supremacy?</a:t>
          </a:r>
          <a:r>
            <a:rPr lang="en-GB" sz="3200" b="0" i="1" kern="1200" dirty="0"/>
            <a:t> </a:t>
          </a:r>
        </a:p>
        <a:p>
          <a:pPr marL="0" lvl="0" indent="0" algn="ctr" defTabSz="1422400">
            <a:lnSpc>
              <a:spcPct val="100000"/>
            </a:lnSpc>
            <a:spcBef>
              <a:spcPct val="0"/>
            </a:spcBef>
            <a:spcAft>
              <a:spcPct val="35000"/>
            </a:spcAft>
            <a:buNone/>
          </a:pPr>
          <a:r>
            <a:rPr lang="en-US" sz="3200" b="1" i="1" kern="1200" dirty="0"/>
            <a:t>Psa. 46:1-3,10; 47:1,6,7; 48:14</a:t>
          </a:r>
          <a:endParaRPr lang="en-US" sz="3000" b="1" i="1" kern="1200" dirty="0">
            <a:solidFill>
              <a:schemeClr val="tx1"/>
            </a:solidFill>
          </a:endParaRP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What do you understand by the words ‘refuge’ and ‘strength’ as applied to God in our text?</a:t>
          </a:r>
          <a:endParaRPr lang="en-GB" sz="3200" b="0" i="1" kern="1200" dirty="0"/>
        </a:p>
        <a:p>
          <a:pPr marL="0" lvl="0" indent="0" algn="ctr" defTabSz="1422400">
            <a:lnSpc>
              <a:spcPct val="100000"/>
            </a:lnSpc>
            <a:spcBef>
              <a:spcPct val="0"/>
            </a:spcBef>
            <a:spcAft>
              <a:spcPct val="35000"/>
            </a:spcAft>
            <a:buNone/>
          </a:pPr>
          <a:r>
            <a:rPr lang="en-GB" altLang="en-US" sz="3200" b="1" i="1" kern="1200" dirty="0">
              <a:latin typeface="Calibri (Body)" charset="0"/>
              <a:cs typeface="Calibri (Body)" charset="0"/>
            </a:rPr>
            <a:t>Psa. 46:1</a:t>
          </a: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How can you experience God’s supremacy in any situation?</a:t>
          </a:r>
          <a:endParaRPr lang="en-GB" sz="3200" b="0" i="1" kern="1200" dirty="0"/>
        </a:p>
        <a:p>
          <a:pPr marL="0" lvl="0" indent="0" algn="ctr" defTabSz="1422400">
            <a:lnSpc>
              <a:spcPct val="100000"/>
            </a:lnSpc>
            <a:spcBef>
              <a:spcPct val="0"/>
            </a:spcBef>
            <a:spcAft>
              <a:spcPct val="35000"/>
            </a:spcAft>
            <a:buNone/>
          </a:pPr>
          <a:r>
            <a:rPr lang="en-GB" sz="3200" b="1" i="1" kern="1200" dirty="0"/>
            <a:t>Psa. 46:10; </a:t>
          </a:r>
          <a:r>
            <a:rPr lang="en-US" sz="3200" b="1" i="1" kern="1200" dirty="0"/>
            <a:t>Exo. 14:13,14; Mat 6:31-33.</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What are the ingredients of a meaningful praise and worship?</a:t>
          </a:r>
          <a:endParaRPr lang="en-GB" sz="3200" b="0" i="1" kern="1200" dirty="0"/>
        </a:p>
        <a:p>
          <a:pPr marL="0" lvl="0" indent="0" algn="ctr" defTabSz="1422400">
            <a:lnSpc>
              <a:spcPct val="100000"/>
            </a:lnSpc>
            <a:spcBef>
              <a:spcPct val="0"/>
            </a:spcBef>
            <a:spcAft>
              <a:spcPct val="35000"/>
            </a:spcAft>
            <a:buNone/>
          </a:pPr>
          <a:r>
            <a:rPr lang="en-US" sz="3200" b="1" i="1" kern="1200" dirty="0"/>
            <a:t>Psa. 47:1,6,7</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Why is it dangerous to put our trust in riches?</a:t>
          </a:r>
          <a:r>
            <a:rPr lang="en-GB" sz="3200" b="0" i="1" kern="1200" dirty="0"/>
            <a:t> </a:t>
          </a:r>
        </a:p>
        <a:p>
          <a:pPr marL="0" lvl="0" indent="0" algn="ctr" defTabSz="1422400">
            <a:lnSpc>
              <a:spcPct val="100000"/>
            </a:lnSpc>
            <a:spcBef>
              <a:spcPct val="0"/>
            </a:spcBef>
            <a:spcAft>
              <a:spcPct val="35000"/>
            </a:spcAft>
            <a:buNone/>
          </a:pPr>
          <a:r>
            <a:rPr lang="en-GB" sz="3200" b="1" i="1" kern="1200" dirty="0"/>
            <a:t>Psa. 49:6,8,11,12,17-20</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46879" y="2514"/>
          <a:ext cx="6281276"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9673" y="527669"/>
          <a:ext cx="6281276"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i="1" kern="1200" dirty="0">
              <a:solidFill>
                <a:schemeClr val="tx1"/>
              </a:solidFill>
              <a:effectLst/>
            </a:rPr>
            <a:t>What will be the fate of all unrepentant hypocrites and perpetrators of wickedness?</a:t>
          </a:r>
        </a:p>
        <a:p>
          <a:pPr marL="0" lvl="0" indent="0" algn="ctr" defTabSz="1422400">
            <a:lnSpc>
              <a:spcPct val="100000"/>
            </a:lnSpc>
            <a:spcBef>
              <a:spcPct val="0"/>
            </a:spcBef>
            <a:spcAft>
              <a:spcPct val="35000"/>
            </a:spcAft>
            <a:buNone/>
          </a:pPr>
          <a:r>
            <a:rPr lang="pt-BR" sz="3200" b="1" i="1" kern="1200" dirty="0">
              <a:solidFill>
                <a:schemeClr val="tx1"/>
              </a:solidFill>
              <a:effectLst/>
            </a:rPr>
            <a:t>Psa. 50:21,22; 52:2-5</a:t>
          </a:r>
          <a:endParaRPr lang="en-GB" sz="3200" b="1" i="1" kern="1200" dirty="0">
            <a:solidFill>
              <a:schemeClr val="tx1"/>
            </a:solidFill>
            <a:effectLst/>
          </a:endParaRPr>
        </a:p>
      </dsp:txBody>
      <dsp:txXfrm>
        <a:off x="2692203" y="620199"/>
        <a:ext cx="6096216" cy="29741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xxxx</a:t>
            </a:r>
            <a:endParaRPr lang="LID4096"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75104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04/11/2024</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04/11/2024</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04/11/2024</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04/11/2024</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04/11/2024</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04/11/2024</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04/11/2024</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04/11/2024</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04/11/2024</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04/11/2024</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04/11/2024</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11/4/2024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11/04/2024</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11/4/2024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11/4/2024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11/4/2024</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11/4/2024</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11/4/2024</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11/4/2024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11/4/2024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11/4/2024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11/4/2024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11/04/2024</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11/04/2024</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11/04/2024</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11/04/2024</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11/04/2024</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11/04/2024</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11/04/2024</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11/04/2024</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11/04/2024</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11/04/2024</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11/04/2024</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11/4/2024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11/4/2024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11/4/2024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11/4/2024</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11/4/2024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11/4/2024</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11/4/2024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11/4/2024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11/4/2024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11/4/2024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11/4/2024</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11/4/2024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11/4/2024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11/4/2024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11/4/2024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11/4/2024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11/4/2024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11/4/2024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11/4/2024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11/4/2024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4511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481327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04/11/2024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632746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04/11/2024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647464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04/11/2024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685848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04/11/2024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766880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04/11/2024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7778916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04/11/2024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351722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04/11/2024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586770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1754152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29433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04/11/2024</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11/4/2024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11/04/2024</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11/4/2024</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11/4/2024</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04/11/2024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70566583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2.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notesSlide" Target="../notesSlides/notesSlide4.xml"/><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10.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12.png"/><Relationship Id="rId5" Type="http://schemas.openxmlformats.org/officeDocument/2006/relationships/image" Target="../media/image32.png"/><Relationship Id="rId4" Type="http://schemas.openxmlformats.org/officeDocument/2006/relationships/notesSlide" Target="../notesSlides/notesSlide5.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Freeform: Shape 85">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8" name="Freeform: Shape 87">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Shape 89">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Rectangle 91">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4" name="Freeform: Shape 93">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6" name="Rectangle 95">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98" name="Freeform: Shape 97">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Freeform: Shape 99">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EC8576C9-05D9-7B9C-53F6-12189093D592}"/>
              </a:ext>
            </a:extLst>
          </p:cNvPr>
          <p:cNvSpPr>
            <a:spLocks noGrp="1"/>
          </p:cNvSpPr>
          <p:nvPr>
            <p:ph type="title"/>
          </p:nvPr>
        </p:nvSpPr>
        <p:spPr>
          <a:xfrm>
            <a:off x="2618663" y="1874826"/>
            <a:ext cx="7134575" cy="1357626"/>
          </a:xfrm>
          <a:noFill/>
        </p:spPr>
        <p:txBody>
          <a:bodyPr vert="horz" lIns="91440" tIns="45720" rIns="91440" bIns="45720" rtlCol="0" anchor="ctr">
            <a:normAutofit/>
          </a:bodyPr>
          <a:lstStyle/>
          <a:p>
            <a:pPr algn="ctr"/>
            <a:r>
              <a:rPr lang="en-US" sz="4800" b="1" kern="1200" dirty="0">
                <a:solidFill>
                  <a:schemeClr val="accent5">
                    <a:lumMod val="50000"/>
                  </a:schemeClr>
                </a:solidFill>
                <a:latin typeface="Cambria" panose="02040503050406030204" pitchFamily="18" charset="0"/>
                <a:ea typeface="Cambria" panose="02040503050406030204" pitchFamily="18" charset="0"/>
              </a:rPr>
              <a:t>SUPER SUNDAY SERVICE</a:t>
            </a:r>
          </a:p>
        </p:txBody>
      </p:sp>
      <p:sp>
        <p:nvSpPr>
          <p:cNvPr id="102" name="Freeform: Shape 101">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 name="Rectangle 103">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Logo&#10;&#10;Description automatically generated">
            <a:extLst>
              <a:ext uri="{FF2B5EF4-FFF2-40B4-BE49-F238E27FC236}">
                <a16:creationId xmlns:a16="http://schemas.microsoft.com/office/drawing/2014/main" id="{B1F2A2E7-B2DA-9CEB-B24E-C67C531D57E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262814" y="271008"/>
            <a:ext cx="1666368" cy="1526781"/>
          </a:xfrm>
          <a:prstGeom prst="rect">
            <a:avLst/>
          </a:prstGeom>
        </p:spPr>
      </p:pic>
      <p:sp>
        <p:nvSpPr>
          <p:cNvPr id="6" name="Subtitle 2">
            <a:extLst>
              <a:ext uri="{FF2B5EF4-FFF2-40B4-BE49-F238E27FC236}">
                <a16:creationId xmlns:a16="http://schemas.microsoft.com/office/drawing/2014/main" id="{004B1E6C-3822-DE97-52AA-A1515EDCAEBE}"/>
              </a:ext>
            </a:extLst>
          </p:cNvPr>
          <p:cNvSpPr txBox="1">
            <a:spLocks/>
          </p:cNvSpPr>
          <p:nvPr/>
        </p:nvSpPr>
        <p:spPr>
          <a:xfrm>
            <a:off x="5116394" y="5687523"/>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1">
                    <a:lumMod val="50000"/>
                  </a:schemeClr>
                </a:solidFill>
              </a:rPr>
              <a:t>10-11-2024</a:t>
            </a:r>
            <a:endParaRPr lang="en-US" dirty="0">
              <a:solidFill>
                <a:schemeClr val="accent1">
                  <a:lumMod val="50000"/>
                </a:schemeClr>
              </a:solidFill>
            </a:endParaRPr>
          </a:p>
        </p:txBody>
      </p:sp>
      <p:sp>
        <p:nvSpPr>
          <p:cNvPr id="46" name="TextBox 45">
            <a:extLst>
              <a:ext uri="{FF2B5EF4-FFF2-40B4-BE49-F238E27FC236}">
                <a16:creationId xmlns:a16="http://schemas.microsoft.com/office/drawing/2014/main" id="{950CA874-66D6-A57A-D2AF-3AFC7D232451}"/>
              </a:ext>
            </a:extLst>
          </p:cNvPr>
          <p:cNvSpPr txBox="1"/>
          <p:nvPr/>
        </p:nvSpPr>
        <p:spPr>
          <a:xfrm>
            <a:off x="4826663" y="1786132"/>
            <a:ext cx="2538670" cy="523220"/>
          </a:xfrm>
          <a:prstGeom prst="rect">
            <a:avLst/>
          </a:prstGeom>
          <a:noFill/>
        </p:spPr>
        <p:txBody>
          <a:bodyPr wrap="square" rtlCol="0">
            <a:spAutoFit/>
          </a:bodyPr>
          <a:lstStyle/>
          <a:p>
            <a:r>
              <a:rPr lang="en-US" sz="2800" b="1" dirty="0">
                <a:solidFill>
                  <a:srgbClr val="355783"/>
                </a:solidFill>
                <a:latin typeface="+mj-lt"/>
              </a:rPr>
              <a:t>The Netherlands</a:t>
            </a:r>
          </a:p>
        </p:txBody>
      </p:sp>
      <p:pic>
        <p:nvPicPr>
          <p:cNvPr id="11" name="Picture 10">
            <a:extLst>
              <a:ext uri="{FF2B5EF4-FFF2-40B4-BE49-F238E27FC236}">
                <a16:creationId xmlns:a16="http://schemas.microsoft.com/office/drawing/2014/main" id="{BF46B80A-85E4-6A42-61E3-E7A47E942AF9}"/>
              </a:ext>
            </a:extLst>
          </p:cNvPr>
          <p:cNvPicPr>
            <a:picLocks noChangeAspect="1"/>
          </p:cNvPicPr>
          <p:nvPr/>
        </p:nvPicPr>
        <p:blipFill>
          <a:blip r:embed="rId3"/>
          <a:stretch>
            <a:fillRect/>
          </a:stretch>
        </p:blipFill>
        <p:spPr>
          <a:xfrm>
            <a:off x="4205172" y="2846972"/>
            <a:ext cx="3894286" cy="2847183"/>
          </a:xfrm>
          <a:prstGeom prst="rect">
            <a:avLst/>
          </a:prstGeom>
          <a:effectLst>
            <a:softEdge rad="88900"/>
          </a:effectLst>
        </p:spPr>
      </p:pic>
    </p:spTree>
    <p:extLst>
      <p:ext uri="{BB962C8B-B14F-4D97-AF65-F5344CB8AC3E}">
        <p14:creationId xmlns:p14="http://schemas.microsoft.com/office/powerpoint/2010/main" val="3042772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212:</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JESUS SHALL REIGN WHERE’ER THE SUN </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shall reign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where’er</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sun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Doth his successive journeys run;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kingdom stretch from shore to shore,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sun shall rise and set no more.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Him shall endless prayer be made,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praises throng to crown His head;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name like sweet perfume shall rise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every morning sacrifice.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44013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People and realms of every tongue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Dwell on His love with sweetest song;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infant voices shall proclaim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Their young hosannas to His name.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712795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Blessings abound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where’er</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He reigns;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prisoner leaps to lose his chains;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weary find eternal rest;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all the sons of want are blest.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69944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He displays His healing power;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Death and the curse are known no more,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Him the tribes of Adam boast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blessings than their father lost.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4549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every creature rise and bring,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Its greatest honours to our King;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Angels descend with songs again,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earth prolong the joyful strain.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6.</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831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10-11-2024</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 OF OUR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t>Believers can never find rest anywhere outside Christ (Matthew 11:28). When faced with life’s challenges we should seek the Lord’s intervention with persevering prayer. The testimony of God’s power and goodness is a strong support to faith. The church must cast off her garment of sin and be entirely separated from the systems and traditions of the world in order not to tarnish her purity.</a:t>
            </a: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Thirsting after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979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The Supremacy Of God</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“For the LORD most high is terrible; he is a great King over all the earth. He shall subdue the people under us, and the nations under our feet”</a:t>
            </a:r>
            <a:r>
              <a:rPr kumimoji="0" lang="en-US" sz="2800" b="0" i="0" u="none" strike="noStrike" kern="1200" cap="none" spc="0" normalizeH="0" noProof="0" dirty="0">
                <a:ln>
                  <a:noFill/>
                </a:ln>
                <a:solidFill>
                  <a:prstClr val="black">
                    <a:hueOff val="0"/>
                    <a:satOff val="0"/>
                    <a:lumOff val="0"/>
                    <a:alphaOff val="0"/>
                  </a:prstClr>
                </a:solidFill>
                <a:effectLst/>
                <a:uLnTx/>
                <a:uFillTx/>
                <a:latin typeface="Calibri"/>
                <a:ea typeface="+mn-ea"/>
                <a:cs typeface="+mn-cs"/>
              </a:rPr>
              <a:t> </a:t>
            </a:r>
            <a:r>
              <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a:t>
            </a:r>
            <a:r>
              <a:rPr kumimoji="0" lang="en-US" sz="2800" b="0" i="0" u="none" strike="noStrike" kern="1200" cap="none" spc="0" normalizeH="0" noProof="0" dirty="0">
                <a:ln>
                  <a:noFill/>
                </a:ln>
                <a:solidFill>
                  <a:prstClr val="black">
                    <a:hueOff val="0"/>
                    <a:satOff val="0"/>
                    <a:lumOff val="0"/>
                    <a:alphaOff val="0"/>
                  </a:prstClr>
                </a:solidFill>
                <a:effectLst/>
                <a:uLnTx/>
                <a:uFillTx/>
                <a:latin typeface="Calibri"/>
                <a:ea typeface="+mn-ea"/>
                <a:cs typeface="+mn-cs"/>
              </a:rPr>
              <a:t> </a:t>
            </a:r>
            <a:r>
              <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47:2,3)</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 46-50,52</a:t>
            </a:r>
            <a:endParaRPr kumimoji="0" lang="en-US" sz="2800" b="1" i="1"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5" name="Psalm 050">
            <a:hlinkClick r:id="" action="ppaction://media"/>
            <a:extLst>
              <a:ext uri="{FF2B5EF4-FFF2-40B4-BE49-F238E27FC236}">
                <a16:creationId xmlns:a16="http://schemas.microsoft.com/office/drawing/2014/main" id="{4E995118-ED8F-B467-BFC3-BD3419DF45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18296" y="5460811"/>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550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81" y="448055"/>
            <a:ext cx="7688475" cy="5951023"/>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Our texts comprise hymns of praise in celebration of God’s deliverance of His people and emphasize the greatness and adequacy of His power both now and ever. They also point to the supremacy of God and His sovereignty over the affairs of the world. As a result, we can express confidence in Him with assurance and comfort even at the most dreadful moments, knowing that </a:t>
            </a:r>
            <a:r>
              <a:rPr lang="en-US" b="1" dirty="0">
                <a:latin typeface="Calibri" panose="020F0502020204030204" pitchFamily="34" charset="0"/>
              </a:rPr>
              <a:t>“the LORD of hosts is with us; the God of Jacob is our refuge. Selah” </a:t>
            </a:r>
            <a:r>
              <a:rPr lang="en-US" dirty="0">
                <a:latin typeface="Calibri" panose="020F0502020204030204" pitchFamily="34" charset="0"/>
              </a:rPr>
              <a:t>(Psalm 46:7,11). We are to consider God’s miraculous works and demonstrate unshakable faith in His ability to moderate our situations.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88475" cy="5846764"/>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u="none" strike="noStrike" kern="1200" cap="none" spc="0" normalizeH="0" baseline="0" noProof="0" dirty="0">
                <a:ln>
                  <a:noFill/>
                </a:ln>
                <a:effectLst/>
                <a:uLnTx/>
                <a:uFillTx/>
                <a:latin typeface="Calibri" panose="020F0502020204030204" pitchFamily="34" charset="0"/>
                <a:ea typeface="+mn-ea"/>
                <a:cs typeface="+mn-cs"/>
              </a:rPr>
              <a:t>Israel always enjoyed divine preservation, especially when they remained faithful to God’s covenant. “Refuge” refers to shelter from danger</a:t>
            </a:r>
            <a:r>
              <a:rPr lang="en-US" dirty="0">
                <a:latin typeface="Calibri" panose="020F0502020204030204" pitchFamily="34" charset="0"/>
              </a:rPr>
              <a:t>:</a:t>
            </a:r>
            <a:r>
              <a:rPr kumimoji="0" lang="en-US" u="none" strike="noStrike" kern="1200" cap="none" spc="0" normalizeH="0" baseline="0" noProof="0" dirty="0">
                <a:ln>
                  <a:noFill/>
                </a:ln>
                <a:effectLst/>
                <a:uLnTx/>
                <a:uFillTx/>
                <a:latin typeface="Calibri" panose="020F0502020204030204" pitchFamily="34" charset="0"/>
                <a:ea typeface="+mn-ea"/>
                <a:cs typeface="+mn-cs"/>
              </a:rPr>
              <a:t> God is our Security in the storms of life (Isa. 4:5,6). “Strength” expresses God’s might when battling our foes: His power works and enables us to overcome obstacles in life (Eph. 3:20</a:t>
            </a:r>
            <a:r>
              <a:rPr lang="en-US" dirty="0">
                <a:latin typeface="Calibri" panose="020F0502020204030204" pitchFamily="34" charset="0"/>
              </a:rPr>
              <a:t>). King Jehoshaphat obtained victory over three kings and their armies by praising God’s majesty. To </a:t>
            </a:r>
            <a:r>
              <a:rPr kumimoji="0" lang="en-US" u="none" strike="noStrike" kern="1200" cap="none" spc="0" normalizeH="0" baseline="0" noProof="0" dirty="0">
                <a:ln>
                  <a:noFill/>
                </a:ln>
                <a:effectLst/>
                <a:uLnTx/>
                <a:uFillTx/>
                <a:latin typeface="Calibri" panose="020F0502020204030204" pitchFamily="34" charset="0"/>
                <a:ea typeface="+mn-ea"/>
                <a:cs typeface="+mn-cs"/>
              </a:rPr>
              <a:t>experience God’s supremacy in any situation, we must stop all fretting and self-management and fully rest on Him (Psa. 46:10)</a:t>
            </a:r>
            <a:endParaRPr kumimoji="0" lang="en-GB"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DECLARATION OF THE MAJESTY AND PRAISE OF</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GOD, OUR REFUGE</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Psalms 46:1-11; 47:1-9; 48:1-14</a:t>
            </a:r>
            <a:endParaRPr lang="en-GB" sz="2800" b="1" i="1" dirty="0">
              <a:solidFill>
                <a:srgbClr val="FFFFFF"/>
              </a:solidFill>
              <a:latin typeface="Cambria" panose="020405030504060302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375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58392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77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457200"/>
            <a:ext cx="7688475" cy="5846765"/>
          </a:xfrm>
        </p:spPr>
        <p:txBody>
          <a:bodyPr anchor="ctr">
            <a:noAutofit/>
          </a:bodyPr>
          <a:lstStyle/>
          <a:p>
            <a:pPr marL="0" lvl="0" indent="0" algn="just" eaLnBrk="0" fontAlgn="base" hangingPunct="0">
              <a:lnSpc>
                <a:spcPct val="100000"/>
              </a:lnSpc>
              <a:spcBef>
                <a:spcPct val="0"/>
              </a:spcBef>
              <a:spcAft>
                <a:spcPts val="600"/>
              </a:spcAft>
              <a:buNone/>
              <a:defRPr/>
            </a:pPr>
            <a:r>
              <a:rPr lang="en-US" dirty="0">
                <a:latin typeface="Calibri" panose="020F0502020204030204" pitchFamily="34" charset="0"/>
              </a:rPr>
              <a:t>Riches cannot obtain redemption or reconciliation with God while the soul is still alive, and it cannot be used to change the destiny or state of a departed soul. Those who make riches their refuge and strength cannot provide redemption for their soul, nor can their money serve as a ransom to deliver them from the power of the grave when death comes. It is wise therefore, that while we are still alive, we must make peace with God by faith in the atoning work of Christ at Calvary.</a:t>
            </a:r>
            <a:endParaRPr kumimoji="0" lang="en-US" u="none" strike="noStrike" cap="none" spc="0" normalizeH="0" baseline="0"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DEFICIENCY OF MATERIAL THINGS FOR THE</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REDEMPTION OF OUR SOULS</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Psalms 49:1-20; 62:10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8517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717953"/>
            <a:ext cx="7688475" cy="5412948"/>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i="0" u="none" strike="noStrike" cap="none" spc="0" normalizeH="0" baseline="0" dirty="0">
                <a:latin typeface="Calibri" panose="020F0502020204030204" pitchFamily="34" charset="0"/>
              </a:rPr>
              <a:t>“The mighty God” makes a demand for true worship from the inhabitants of the earth and declares that He has no pleasure in sacrifices without salvation. Both Old and New testaments contain basic requirements for acceptable worship of God. Now, Christ has offered one and complete offering for sins (Hebrews 10:12-14) so that those who worship God will worship Him “in spirit and in truth”. Sinners, backsliders, hypocrites and all who hold the truth in unrighteousness should remember that they shall give account to God at the end of their lives.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DEMAND FOR TRUE WORSHIP AND RETRIBUTION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UPON REBELS</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Psalms 50:1-23; 52:1-9</a:t>
            </a:r>
          </a:p>
        </p:txBody>
      </p:sp>
    </p:spTree>
    <p:extLst>
      <p:ext uri="{BB962C8B-B14F-4D97-AF65-F5344CB8AC3E}">
        <p14:creationId xmlns:p14="http://schemas.microsoft.com/office/powerpoint/2010/main" val="3639783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The songs </a:t>
            </a:r>
            <a:r>
              <a:rPr lang="en-US" b="1">
                <a:latin typeface="Calibri" panose="020F0502020204030204" pitchFamily="34" charset="0"/>
              </a:rPr>
              <a:t>in the Psalms </a:t>
            </a:r>
            <a:r>
              <a:rPr lang="en-US" b="1" dirty="0">
                <a:latin typeface="Calibri" panose="020F0502020204030204" pitchFamily="34" charset="0"/>
              </a:rPr>
              <a:t>provide God’s people with the knowledge of His will, power, excellence, greatness and sovereignty. To experience His supremacy in our situations, we must stop all fretting and self-management and fully rest on Him. Those who make riches their refuge and strength cannot provide redemption for their soul.</a:t>
            </a: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980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Prayer of Vindication</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and Preservation</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1" indent="-285750" algn="just" defTabSz="1289050" rtl="0" eaLnBrk="1" fontAlgn="auto" latinLnBrk="0" hangingPunct="1">
              <a:lnSpc>
                <a:spcPct val="90000"/>
              </a:lnSpc>
              <a:spcBef>
                <a:spcPct val="0"/>
              </a:spcBef>
              <a:spcAft>
                <a:spcPct val="20000"/>
              </a:spcAft>
              <a:buClrTx/>
              <a:buSzTx/>
              <a:buFontTx/>
              <a:buNone/>
              <a:tabLst/>
              <a:defRPr/>
            </a:pP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“Deliver me from the workers of iniquity, and save me from bloody men. For, lo, they lie in wait for my</a:t>
            </a:r>
            <a:r>
              <a:rPr lang="en-GB" sz="2800" dirty="0">
                <a:solidFill>
                  <a:prstClr val="black">
                    <a:hueOff val="0"/>
                    <a:satOff val="0"/>
                    <a:lumOff val="0"/>
                    <a:alphaOff val="0"/>
                  </a:prstClr>
                </a:solidFill>
                <a:latin typeface="Calibri" panose="020F0502020204030204"/>
              </a:rPr>
              <a:t> </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soul: the mighty are gathered against me; not for my transgression, nor for my sin, O LORD” (</a:t>
            </a:r>
            <a:r>
              <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Psalm 59:2,3</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Psalm Psalms 54 to 60</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3080950"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Colossians 4:12,13</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51) Colossians 004">
            <a:hlinkClick r:id="" action="ppaction://media"/>
            <a:extLst>
              <a:ext uri="{FF2B5EF4-FFF2-40B4-BE49-F238E27FC236}">
                <a16:creationId xmlns:a16="http://schemas.microsoft.com/office/drawing/2014/main" id="{5B4D676C-B87C-6B64-1DC8-9DA45A9490AE}"/>
              </a:ext>
            </a:extLst>
          </p:cNvPr>
          <p:cNvPicPr>
            <a:picLocks noChangeAspect="1"/>
          </p:cNvPicPr>
          <p:nvPr>
            <a:audioFile r:link="rId1"/>
            <p:extLst>
              <p:ext uri="{DAA4B4D4-6D71-4841-9C94-3DE7FCFB9230}">
                <p14:media xmlns:p14="http://schemas.microsoft.com/office/powerpoint/2010/main" r:embed="rId2">
                  <p14:trim st="85644" end="44292.7142"/>
                </p14:media>
              </p:ext>
            </p:extLst>
          </p:nvPr>
        </p:nvPicPr>
        <p:blipFill>
          <a:blip r:embed="rId7"/>
          <a:stretch>
            <a:fillRect/>
          </a:stretch>
        </p:blipFill>
        <p:spPr>
          <a:xfrm>
            <a:off x="5864824" y="3493003"/>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3" y="1628776"/>
            <a:ext cx="7886700" cy="593725"/>
          </a:xfrm>
        </p:spPr>
        <p:txBody>
          <a:bodyPr rtlCol="0">
            <a:noAutofit/>
          </a:bodyPr>
          <a:lstStyle/>
          <a:p>
            <a:pPr algn="ctr">
              <a:defRPr/>
            </a:pPr>
            <a:r>
              <a:rPr lang="en-US" b="1" dirty="0">
                <a:solidFill>
                  <a:schemeClr val="bg1"/>
                </a:solidFill>
              </a:rPr>
              <a:t>HYMN </a:t>
            </a:r>
          </a:p>
        </p:txBody>
      </p:sp>
      <p:sp>
        <p:nvSpPr>
          <p:cNvPr id="3" name="Content Placeholder 2"/>
          <p:cNvSpPr>
            <a:spLocks noGrp="1"/>
          </p:cNvSpPr>
          <p:nvPr>
            <p:ph idx="1"/>
          </p:nvPr>
        </p:nvSpPr>
        <p:spPr>
          <a:xfrm>
            <a:off x="263352" y="2708920"/>
            <a:ext cx="11377264" cy="647700"/>
          </a:xfrm>
        </p:spPr>
        <p:txBody>
          <a:bodyPr vert="horz" lIns="91440" tIns="45720" rIns="91440" bIns="45720" rtlCol="0" anchor="t">
            <a:noAutofit/>
          </a:bodyPr>
          <a:lstStyle/>
          <a:p>
            <a:pPr marL="0" indent="0" algn="ctr">
              <a:buNone/>
              <a:defRPr/>
            </a:pPr>
            <a:r>
              <a:rPr lang="en-US" sz="8000" b="1" dirty="0">
                <a:solidFill>
                  <a:srgbClr val="FF0000"/>
                </a:solidFill>
                <a:effectLst>
                  <a:outerShdw blurRad="38100" dist="38100" dir="2700000" algn="tl">
                    <a:srgbClr val="000000">
                      <a:alpha val="43137"/>
                    </a:srgbClr>
                  </a:outerShdw>
                </a:effectLst>
              </a:rPr>
              <a:t> </a:t>
            </a:r>
            <a:r>
              <a:rPr lang="en-US" sz="8000" b="1" u="sng" dirty="0">
                <a:solidFill>
                  <a:srgbClr val="FFC000"/>
                </a:solidFill>
                <a:effectLst>
                  <a:outerShdw blurRad="38100" dist="38100" dir="2700000" algn="tl">
                    <a:srgbClr val="000000">
                      <a:alpha val="43137"/>
                    </a:srgbClr>
                  </a:outerShdw>
                </a:effectLst>
              </a:rPr>
              <a:t>GHS 170: </a:t>
            </a:r>
            <a:r>
              <a:rPr lang="en-US" sz="8000" b="1" dirty="0">
                <a:solidFill>
                  <a:schemeClr val="bg1"/>
                </a:solidFill>
                <a:effectLst>
                  <a:outerShdw blurRad="38100" dist="38100" dir="2700000" algn="tl">
                    <a:srgbClr val="000000">
                      <a:alpha val="43137"/>
                    </a:srgbClr>
                  </a:outerShdw>
                </a:effectLst>
              </a:rPr>
              <a:t>SWEET HOUR OF PRAYER</a:t>
            </a:r>
          </a:p>
        </p:txBody>
      </p:sp>
    </p:spTree>
    <p:extLst>
      <p:ext uri="{BB962C8B-B14F-4D97-AF65-F5344CB8AC3E}">
        <p14:creationId xmlns:p14="http://schemas.microsoft.com/office/powerpoint/2010/main" val="13215958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865"/>
            <a:ext cx="12192000" cy="646332"/>
          </a:xfrm>
          <a:noFill/>
        </p:spPr>
        <p:txBody>
          <a:bodyPr rtlCol="0">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SWEET HOUR OF PRAYER (GHS 170)</a:t>
            </a:r>
          </a:p>
        </p:txBody>
      </p:sp>
      <p:grpSp>
        <p:nvGrpSpPr>
          <p:cNvPr id="3" name="Group 2"/>
          <p:cNvGrpSpPr/>
          <p:nvPr/>
        </p:nvGrpSpPr>
        <p:grpSpPr>
          <a:xfrm>
            <a:off x="350848" y="1189257"/>
            <a:ext cx="11759872" cy="5021413"/>
            <a:chOff x="1343472" y="1831976"/>
            <a:chExt cx="11089231" cy="5021413"/>
          </a:xfrm>
        </p:grpSpPr>
        <p:sp>
          <p:nvSpPr>
            <p:cNvPr id="6147" name="TextBox 1"/>
            <p:cNvSpPr txBox="1">
              <a:spLocks noChangeArrowheads="1"/>
            </p:cNvSpPr>
            <p:nvPr/>
          </p:nvSpPr>
          <p:spPr bwMode="auto">
            <a:xfrm>
              <a:off x="2023034" y="1836631"/>
              <a:ext cx="10409669"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hour of prayer! Sweet hour of prayer!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calls me from a world of care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bids me at my Father’s throne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all my wants and wishes known;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seasons of distress and grief,</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soul has often found relief,</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oft escaped the tempter’s snare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thy return, sweet hour of prayer.</a:t>
              </a:r>
            </a:p>
          </p:txBody>
        </p:sp>
        <p:sp>
          <p:nvSpPr>
            <p:cNvPr id="6148" name="TextBox 5"/>
            <p:cNvSpPr txBox="1">
              <a:spLocks noChangeArrowheads="1"/>
            </p:cNvSpPr>
            <p:nvPr/>
          </p:nvSpPr>
          <p:spPr bwMode="auto">
            <a:xfrm>
              <a:off x="1343472" y="1831976"/>
              <a:ext cx="6795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169617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865"/>
            <a:ext cx="12192000" cy="646332"/>
          </a:xfrm>
          <a:noFill/>
        </p:spPr>
        <p:txBody>
          <a:bodyPr rtlCol="0">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SWEET HOUR OF PRAYER (GHS 170)</a:t>
            </a:r>
          </a:p>
        </p:txBody>
      </p:sp>
      <p:grpSp>
        <p:nvGrpSpPr>
          <p:cNvPr id="3" name="Group 2"/>
          <p:cNvGrpSpPr/>
          <p:nvPr/>
        </p:nvGrpSpPr>
        <p:grpSpPr>
          <a:xfrm>
            <a:off x="350848" y="1189257"/>
            <a:ext cx="11759872" cy="5021413"/>
            <a:chOff x="1343472" y="1831976"/>
            <a:chExt cx="11089231" cy="5021413"/>
          </a:xfrm>
        </p:grpSpPr>
        <p:sp>
          <p:nvSpPr>
            <p:cNvPr id="6147" name="TextBox 1"/>
            <p:cNvSpPr txBox="1">
              <a:spLocks noChangeArrowheads="1"/>
            </p:cNvSpPr>
            <p:nvPr/>
          </p:nvSpPr>
          <p:spPr bwMode="auto">
            <a:xfrm>
              <a:off x="2023034" y="1836631"/>
              <a:ext cx="10409669"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hour of prayer! Sweet hour of prayer!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wings shall my petition bear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Him whose truth and faithfulness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Engage the waiting soul to bless;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since He bids me seek His face,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Believe His Word and trust His grace,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cast on Him my every care,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wait for thee, sweet hour of prayer.</a:t>
              </a:r>
            </a:p>
          </p:txBody>
        </p:sp>
        <p:sp>
          <p:nvSpPr>
            <p:cNvPr id="6148" name="TextBox 5"/>
            <p:cNvSpPr txBox="1">
              <a:spLocks noChangeArrowheads="1"/>
            </p:cNvSpPr>
            <p:nvPr/>
          </p:nvSpPr>
          <p:spPr bwMode="auto">
            <a:xfrm>
              <a:off x="1343472" y="1831976"/>
              <a:ext cx="6795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187986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865"/>
            <a:ext cx="12192000" cy="646332"/>
          </a:xfrm>
          <a:noFill/>
        </p:spPr>
        <p:txBody>
          <a:bodyPr rtlCol="0">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SWEET HOUR OF PRAYER (GHS 170)</a:t>
            </a:r>
          </a:p>
        </p:txBody>
      </p:sp>
      <p:grpSp>
        <p:nvGrpSpPr>
          <p:cNvPr id="3" name="Group 2"/>
          <p:cNvGrpSpPr/>
          <p:nvPr/>
        </p:nvGrpSpPr>
        <p:grpSpPr>
          <a:xfrm>
            <a:off x="350848" y="1189257"/>
            <a:ext cx="11759872" cy="5021413"/>
            <a:chOff x="1343472" y="1831976"/>
            <a:chExt cx="11089231" cy="5021413"/>
          </a:xfrm>
        </p:grpSpPr>
        <p:sp>
          <p:nvSpPr>
            <p:cNvPr id="6147" name="TextBox 1"/>
            <p:cNvSpPr txBox="1">
              <a:spLocks noChangeArrowheads="1"/>
            </p:cNvSpPr>
            <p:nvPr/>
          </p:nvSpPr>
          <p:spPr bwMode="auto">
            <a:xfrm>
              <a:off x="2023034" y="1836631"/>
              <a:ext cx="10409669"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hour of prayer! Sweet hour of prayer!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May I thy consolation share,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from Mount Pisgah’s lofty height,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view my home,  and take my flight: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robe of flesh I’ll drop, and rise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seize the everlasting prize;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shout, while passing through the air,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Farewell, farewell, sweet hour of prayer.</a:t>
              </a:r>
            </a:p>
          </p:txBody>
        </p:sp>
        <p:sp>
          <p:nvSpPr>
            <p:cNvPr id="6148" name="TextBox 5"/>
            <p:cNvSpPr txBox="1">
              <a:spLocks noChangeArrowheads="1"/>
            </p:cNvSpPr>
            <p:nvPr/>
          </p:nvSpPr>
          <p:spPr bwMode="auto">
            <a:xfrm>
              <a:off x="1343472" y="1831976"/>
              <a:ext cx="6795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C6383C77-2ADF-4D5B-BC8F-03C13D29030F}"/>
              </a:ext>
            </a:extLst>
          </p:cNvPr>
          <p:cNvSpPr/>
          <p:nvPr/>
        </p:nvSpPr>
        <p:spPr>
          <a:xfrm>
            <a:off x="10700139" y="614546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2380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FASTING AND PRAYERS</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Epaphras: Sustaining the Church through prayer</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2832</TotalTime>
  <Words>1653</Words>
  <Application>Microsoft Office PowerPoint</Application>
  <PresentationFormat>Widescreen</PresentationFormat>
  <Paragraphs>210</Paragraphs>
  <Slides>36</Slides>
  <Notes>5</Notes>
  <HiddenSlides>0</HiddenSlides>
  <MMClips>2</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36</vt:i4>
      </vt:variant>
    </vt:vector>
  </HeadingPairs>
  <TitlesOfParts>
    <vt:vector size="54"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SUPER SUNDAY SERVICE</vt:lpstr>
      <vt:lpstr>HYMN</vt:lpstr>
      <vt:lpstr>JESUS SHALL REIGN WHERE’ER THE SUN [GHS 212]</vt:lpstr>
      <vt:lpstr>JESUS SHALL REIGN WHERE’ER THE SUN [GHS 212]</vt:lpstr>
      <vt:lpstr>JESUS SHALL REIGN WHERE’ER THE SUN [GHS 212]</vt:lpstr>
      <vt:lpstr>JESUS SHALL REIGN WHERE’ER THE SUN [GHS 212]</vt:lpstr>
      <vt:lpstr>JESUS SHALL REIGN WHERE’ER THE SUN [GHS 212]</vt:lpstr>
      <vt:lpstr>JESUS SHALL REIGN WHERE’ER THE SUN [GHS 212]</vt:lpstr>
      <vt:lpstr>SEARCH THE SCRIPTURES</vt:lpstr>
      <vt:lpstr>CONCLUSION OF OUR LAST STUDY</vt:lpstr>
      <vt:lpstr>LESSON 979: The Supremacy Of God</vt:lpstr>
      <vt:lpstr>INTRODUCTION</vt:lpstr>
      <vt:lpstr>QUESTION 1</vt:lpstr>
      <vt:lpstr>Psalms 46:1-11; 47:1-9; 48:1-14</vt:lpstr>
      <vt:lpstr>QUESTION 2</vt:lpstr>
      <vt:lpstr>QUESTION 3</vt:lpstr>
      <vt:lpstr>QUESTION 4</vt:lpstr>
      <vt:lpstr>Psalms 49:1-20; 62:10</vt:lpstr>
      <vt:lpstr>QUESTION 5</vt:lpstr>
      <vt:lpstr>Psalms 50:1-23; 52:1-9</vt:lpstr>
      <vt:lpstr>QUESTION 6</vt:lpstr>
      <vt:lpstr>CONCLUSION</vt:lpstr>
      <vt:lpstr>SEARCH THE SCRIPTURES SUMMARY</vt:lpstr>
      <vt:lpstr>PowerPoint Presentation</vt:lpstr>
      <vt:lpstr>PowerPoint Presentation</vt:lpstr>
      <vt:lpstr>PowerPoint Presentation</vt:lpstr>
      <vt:lpstr>PowerPoint Presentation</vt:lpstr>
      <vt:lpstr>  LESSON 980: Prayer of Vindication and Preservation</vt:lpstr>
      <vt:lpstr>PowerPoint Presentation</vt:lpstr>
      <vt:lpstr>CHOIR</vt:lpstr>
      <vt:lpstr>HYMN </vt:lpstr>
      <vt:lpstr>SWEET HOUR OF PRAYER (GHS 170)</vt:lpstr>
      <vt:lpstr>SWEET HOUR OF PRAYER (GHS 170)</vt:lpstr>
      <vt:lpstr>SWEET HOUR OF PRAYER (GHS 170)</vt:lpstr>
      <vt:lpstr>FASTING AND PRAYERS</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488</cp:revision>
  <dcterms:created xsi:type="dcterms:W3CDTF">2023-01-06T14:44:39Z</dcterms:created>
  <dcterms:modified xsi:type="dcterms:W3CDTF">2024-11-04T20:21:43Z</dcterms:modified>
</cp:coreProperties>
</file>