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8"/>
  </p:notesMasterIdLst>
  <p:sldIdLst>
    <p:sldId id="3199" r:id="rId8"/>
    <p:sldId id="269" r:id="rId9"/>
    <p:sldId id="270" r:id="rId10"/>
    <p:sldId id="3885" r:id="rId11"/>
    <p:sldId id="298" r:id="rId12"/>
    <p:sldId id="299" r:id="rId13"/>
    <p:sldId id="300" r:id="rId14"/>
    <p:sldId id="301" r:id="rId15"/>
    <p:sldId id="302" r:id="rId16"/>
    <p:sldId id="303" r:id="rId17"/>
    <p:sldId id="256" r:id="rId18"/>
    <p:sldId id="257" r:id="rId19"/>
    <p:sldId id="258" r:id="rId20"/>
    <p:sldId id="259" r:id="rId21"/>
    <p:sldId id="261" r:id="rId22"/>
    <p:sldId id="262" r:id="rId23"/>
    <p:sldId id="263" r:id="rId24"/>
    <p:sldId id="260" r:id="rId25"/>
    <p:sldId id="272" r:id="rId26"/>
    <p:sldId id="274" r:id="rId27"/>
    <p:sldId id="271" r:id="rId28"/>
    <p:sldId id="273" r:id="rId29"/>
    <p:sldId id="3889" r:id="rId30"/>
    <p:sldId id="3211" r:id="rId31"/>
    <p:sldId id="3200" r:id="rId32"/>
    <p:sldId id="3201" r:id="rId33"/>
    <p:sldId id="3162" r:id="rId34"/>
    <p:sldId id="3163" r:id="rId35"/>
    <p:sldId id="3380" r:id="rId36"/>
    <p:sldId id="3628" r:id="rId37"/>
    <p:sldId id="3627" r:id="rId38"/>
    <p:sldId id="3886" r:id="rId39"/>
    <p:sldId id="3887" r:id="rId40"/>
    <p:sldId id="3888" r:id="rId41"/>
    <p:sldId id="293" r:id="rId42"/>
    <p:sldId id="294" r:id="rId43"/>
    <p:sldId id="295" r:id="rId44"/>
    <p:sldId id="292" r:id="rId45"/>
    <p:sldId id="3204" r:id="rId46"/>
    <p:sldId id="208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5" autoAdjust="0"/>
    <p:restoredTop sz="96723" autoAdjust="0"/>
  </p:normalViewPr>
  <p:slideViewPr>
    <p:cSldViewPr snapToGrid="0">
      <p:cViewPr varScale="1">
        <p:scale>
          <a:sx n="79" d="100"/>
          <a:sy n="79" d="100"/>
        </p:scale>
        <p:origin x="120" y="2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can believers learn from David’s cry to God in times of trouble?</a:t>
          </a:r>
        </a:p>
        <a:p>
          <a:pPr algn="ctr">
            <a:lnSpc>
              <a:spcPct val="100000"/>
            </a:lnSpc>
            <a:spcBef>
              <a:spcPct val="0"/>
            </a:spcBef>
            <a:spcAft>
              <a:spcPct val="35000"/>
            </a:spcAft>
          </a:pPr>
          <a:r>
            <a:rPr lang="en-GB" sz="3200" b="1" i="1" dirty="0" err="1"/>
            <a:t>Prov</a:t>
          </a:r>
          <a:r>
            <a:rPr lang="en-GB" sz="3200" b="1" i="1" dirty="0"/>
            <a:t> 18:10; 1 Pet 5:7; </a:t>
          </a:r>
          <a:r>
            <a:rPr lang="en-GB" sz="3200" b="1" i="1" dirty="0" err="1"/>
            <a:t>Heb</a:t>
          </a:r>
          <a:r>
            <a:rPr lang="en-GB" sz="3200" b="1" i="1" dirty="0"/>
            <a:t> 4:16.</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How should a believer respond to betrayal and hurt?</a:t>
          </a:r>
        </a:p>
        <a:p>
          <a:pPr algn="ctr">
            <a:lnSpc>
              <a:spcPct val="100000"/>
            </a:lnSpc>
            <a:spcBef>
              <a:spcPct val="0"/>
            </a:spcBef>
            <a:spcAft>
              <a:spcPct val="35000"/>
            </a:spcAft>
          </a:pPr>
          <a:r>
            <a:rPr lang="en-GB" altLang="en-US" sz="3200" b="1" i="1" dirty="0">
              <a:latin typeface="Calibri (Body)" charset="0"/>
            </a:rPr>
            <a:t>Isa 59:19; Rom 8:31; 2 Tim 3:1.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are the spiritual qualities that build trust in God in times of trouble?</a:t>
          </a:r>
        </a:p>
        <a:p>
          <a:pPr algn="ctr">
            <a:lnSpc>
              <a:spcPct val="100000"/>
            </a:lnSpc>
            <a:spcBef>
              <a:spcPct val="0"/>
            </a:spcBef>
            <a:spcAft>
              <a:spcPct val="35000"/>
            </a:spcAft>
          </a:pPr>
          <a:r>
            <a:rPr lang="en-GB" sz="3200" b="1" i="1" dirty="0" err="1"/>
            <a:t>Psa</a:t>
          </a:r>
          <a:r>
            <a:rPr lang="en-GB" sz="3200" b="1" i="1" dirty="0"/>
            <a:t> 34:6, 20:1, and Rom  8:28.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Q4: What is the place of prayer and praise in handling adversaries and adversities?</a:t>
          </a:r>
        </a:p>
        <a:p>
          <a:pPr algn="ctr">
            <a:lnSpc>
              <a:spcPct val="100000"/>
            </a:lnSpc>
            <a:spcBef>
              <a:spcPct val="0"/>
            </a:spcBef>
            <a:spcAft>
              <a:spcPct val="35000"/>
            </a:spcAft>
          </a:pPr>
          <a:r>
            <a:rPr lang="en-GB" sz="3200" b="1" i="1" dirty="0" err="1"/>
            <a:t>Psa</a:t>
          </a:r>
          <a:r>
            <a:rPr lang="en-GB" sz="3200" b="1" i="1" dirty="0"/>
            <a:t> 55:16-17; Phil 4:6-7; 1 </a:t>
          </a:r>
          <a:r>
            <a:rPr lang="en-GB" sz="3200" b="1" i="1" dirty="0" err="1"/>
            <a:t>Thess</a:t>
          </a:r>
          <a:r>
            <a:rPr lang="en-GB" sz="3200" b="1" i="1" dirty="0"/>
            <a:t> 5:16-18.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should be the content of believers' prayers regarding enemies, in light of Christ's teachings?</a:t>
          </a:r>
        </a:p>
        <a:p>
          <a:pPr algn="ctr">
            <a:lnSpc>
              <a:spcPct val="100000"/>
            </a:lnSpc>
            <a:spcBef>
              <a:spcPct val="0"/>
            </a:spcBef>
            <a:spcAft>
              <a:spcPct val="35000"/>
            </a:spcAft>
          </a:pPr>
          <a:r>
            <a:rPr lang="en-GB" sz="3200" b="1" i="1" dirty="0"/>
            <a:t>Mat 5:44; Rom 12:19; </a:t>
          </a:r>
          <a:r>
            <a:rPr lang="en-GB" sz="3200" b="1" i="1" dirty="0" err="1"/>
            <a:t>Prov</a:t>
          </a:r>
          <a:r>
            <a:rPr lang="en-GB" sz="3200" b="1" i="1" dirty="0"/>
            <a:t> 21:3.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can believers learn from David’s cry to God in times of trouble?</a:t>
          </a:r>
        </a:p>
        <a:p>
          <a:pPr marL="0" lvl="0" indent="0" algn="ctr" defTabSz="1422400">
            <a:lnSpc>
              <a:spcPct val="100000"/>
            </a:lnSpc>
            <a:spcBef>
              <a:spcPct val="0"/>
            </a:spcBef>
            <a:spcAft>
              <a:spcPct val="35000"/>
            </a:spcAft>
            <a:buNone/>
          </a:pPr>
          <a:r>
            <a:rPr lang="en-GB" sz="3200" b="1" i="1" kern="1200" dirty="0" err="1"/>
            <a:t>Prov</a:t>
          </a:r>
          <a:r>
            <a:rPr lang="en-GB" sz="3200" b="1" i="1" kern="1200" dirty="0"/>
            <a:t> 18:10; 1 Pet 5:7; </a:t>
          </a:r>
          <a:r>
            <a:rPr lang="en-GB" sz="3200" b="1" i="1" kern="1200" dirty="0" err="1"/>
            <a:t>Heb</a:t>
          </a:r>
          <a:r>
            <a:rPr lang="en-GB" sz="3200" b="1" i="1" kern="1200" dirty="0"/>
            <a:t> 4:16.</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How should a believer respond to betrayal and hurt?</a:t>
          </a:r>
        </a:p>
        <a:p>
          <a:pPr marL="0" lvl="0" indent="0" algn="ctr" defTabSz="1422400">
            <a:lnSpc>
              <a:spcPct val="100000"/>
            </a:lnSpc>
            <a:spcBef>
              <a:spcPct val="0"/>
            </a:spcBef>
            <a:spcAft>
              <a:spcPct val="35000"/>
            </a:spcAft>
            <a:buNone/>
          </a:pPr>
          <a:r>
            <a:rPr lang="en-GB" altLang="en-US" sz="3200" b="1" i="1" kern="1200" dirty="0">
              <a:latin typeface="Calibri (Body)" charset="0"/>
            </a:rPr>
            <a:t>Isa 59:19; Rom 8:31; 2 Tim 3:1.</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are the spiritual qualities that build trust in God in times of trouble?</a:t>
          </a:r>
        </a:p>
        <a:p>
          <a:pPr marL="0" lvl="0" indent="0" algn="ctr" defTabSz="1422400">
            <a:lnSpc>
              <a:spcPct val="100000"/>
            </a:lnSpc>
            <a:spcBef>
              <a:spcPct val="0"/>
            </a:spcBef>
            <a:spcAft>
              <a:spcPct val="35000"/>
            </a:spcAft>
            <a:buNone/>
          </a:pPr>
          <a:r>
            <a:rPr lang="en-GB" sz="3200" b="1" i="1" kern="1200" dirty="0" err="1"/>
            <a:t>Psa</a:t>
          </a:r>
          <a:r>
            <a:rPr lang="en-GB" sz="3200" b="1" i="1" kern="1200" dirty="0"/>
            <a:t> 34:6, 20:1, and Rom  8:28.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Q4: What is the place of prayer and praise in handling adversaries and adversities?</a:t>
          </a:r>
        </a:p>
        <a:p>
          <a:pPr marL="0" lvl="0" indent="0" algn="ctr" defTabSz="1422400">
            <a:lnSpc>
              <a:spcPct val="100000"/>
            </a:lnSpc>
            <a:spcBef>
              <a:spcPct val="0"/>
            </a:spcBef>
            <a:spcAft>
              <a:spcPct val="35000"/>
            </a:spcAft>
            <a:buNone/>
          </a:pPr>
          <a:r>
            <a:rPr lang="en-GB" sz="3200" b="1" i="1" kern="1200" dirty="0" err="1"/>
            <a:t>Psa</a:t>
          </a:r>
          <a:r>
            <a:rPr lang="en-GB" sz="3200" b="1" i="1" kern="1200" dirty="0"/>
            <a:t> 55:16-17; Phil 4:6-7; 1 </a:t>
          </a:r>
          <a:r>
            <a:rPr lang="en-GB" sz="3200" b="1" i="1" kern="1200" dirty="0" err="1"/>
            <a:t>Thess</a:t>
          </a:r>
          <a:r>
            <a:rPr lang="en-GB" sz="3200" b="1" i="1" kern="1200" dirty="0"/>
            <a:t> 5:16-18.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should be the content of believers' prayers regarding enemies, in light of Christ's teachings?</a:t>
          </a:r>
        </a:p>
        <a:p>
          <a:pPr marL="0" lvl="0" indent="0" algn="ctr" defTabSz="1422400">
            <a:lnSpc>
              <a:spcPct val="100000"/>
            </a:lnSpc>
            <a:spcBef>
              <a:spcPct val="0"/>
            </a:spcBef>
            <a:spcAft>
              <a:spcPct val="35000"/>
            </a:spcAft>
            <a:buNone/>
          </a:pPr>
          <a:r>
            <a:rPr lang="en-GB" sz="3200" b="1" i="1" kern="1200" dirty="0"/>
            <a:t>Mat 5:44; Rom 12:19; </a:t>
          </a:r>
          <a:r>
            <a:rPr lang="en-GB" sz="3200" b="1" i="1" kern="1200" dirty="0" err="1"/>
            <a:t>Prov</a:t>
          </a:r>
          <a:r>
            <a:rPr lang="en-GB" sz="3200" b="1" i="1" kern="1200" dirty="0"/>
            <a:t> 21:3.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xxxx</a:t>
            </a:r>
            <a:endParaRPr lang="LID4096"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7510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11/13/2024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11/13/2024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11/13/2024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11/13/2024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11/13/2024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11/13/2024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11/13/2024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11/13/2024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11/13/2024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11/13/2024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11/13/2024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11/13/2024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458457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809340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780427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851262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469313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323733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600356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35087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867815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937132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54952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13/11/2024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11/13/2024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11/13/2024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11/13/2024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54048317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notesSlide" Target="../notesSlides/notesSlide4.xml"/><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31.png"/><Relationship Id="rId4" Type="http://schemas.openxmlformats.org/officeDocument/2006/relationships/notesSlide" Target="../notesSlides/notesSlide5.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SUPER SUNDAY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lumMod val="50000"/>
                  </a:schemeClr>
                </a:solidFill>
              </a:rPr>
              <a:t>17-11-2024</a:t>
            </a:r>
            <a:endParaRPr lang="en-US" dirty="0">
              <a:solidFill>
                <a:schemeClr val="accent1">
                  <a:lumMod val="50000"/>
                </a:schemeClr>
              </a:solidFill>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r>
              <a:rPr lang="en-US" sz="2800" b="1" dirty="0">
                <a:solidFill>
                  <a:srgbClr val="355783"/>
                </a:solidFill>
                <a:latin typeface="+mj-lt"/>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4277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167:</a:t>
            </a:r>
            <a:r>
              <a:rPr lang="en-US" sz="7200" b="1" dirty="0">
                <a:solidFill>
                  <a:schemeClr val="bg1"/>
                </a:solidFill>
                <a:effectLst>
                  <a:outerShdw blurRad="38100" dist="38100" dir="2700000" algn="tl">
                    <a:srgbClr val="000000">
                      <a:alpha val="43137"/>
                    </a:srgbClr>
                  </a:outerShdw>
                </a:effectLst>
              </a:rPr>
              <a:t> I MUST TELL JESUS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all of my trials;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these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distress He kindly will help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ever loves and cares for His own.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all of my troubles;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a kind, compassionate Friend;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I but ask Him, He will deliver,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of my troubles quickly an end.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12155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Tree>
    <p:extLst>
      <p:ext uri="{BB962C8B-B14F-4D97-AF65-F5344CB8AC3E}">
        <p14:creationId xmlns:p14="http://schemas.microsoft.com/office/powerpoint/2010/main" val="4231605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Tempted and tried, I need a great Saviour,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One who can help my burdens to bear;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all my cares and sorrows will share.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5018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Tree>
    <p:extLst>
      <p:ext uri="{BB962C8B-B14F-4D97-AF65-F5344CB8AC3E}">
        <p14:creationId xmlns:p14="http://schemas.microsoft.com/office/powerpoint/2010/main" val="56930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the world to evil allures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my heart is tempted to sin!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and He will help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 the world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win.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7113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
        <p:nvSpPr>
          <p:cNvPr id="3" name="Oval 2">
            <a:extLst>
              <a:ext uri="{FF2B5EF4-FFF2-40B4-BE49-F238E27FC236}">
                <a16:creationId xmlns:a16="http://schemas.microsoft.com/office/drawing/2014/main" id="{9D9C5CDF-7590-D575-D303-C542628BF79B}"/>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9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17-11-2024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t>The songs in the Psalms provide God’s people with the knowledge of His will, power, excellence, greatness and sovereignty. To experience His supremacy in our situations, we must stop all fretting and self-management and fully rest on Him. Those who make riches their refuge and strength cannot provide redemption for their soul.</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Supremacy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Prayer of Vindication and Preservation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“Behold, God is mine helper: the Lord is with them that uphold my soul.” (Psalm 54:4)</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 54-60</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text reveals David’s prayers and reflections during periods of intense hardship and betrayal. Fleeing from Saul’s attempts on his life, betrayed by the </a:t>
            </a:r>
            <a:r>
              <a:rPr lang="en-US" dirty="0" err="1">
                <a:latin typeface="Calibri" panose="020F0502020204030204" pitchFamily="34" charset="0"/>
              </a:rPr>
              <a:t>Ziphites</a:t>
            </a:r>
            <a:r>
              <a:rPr lang="en-US" dirty="0">
                <a:latin typeface="Calibri" panose="020F0502020204030204" pitchFamily="34" charset="0"/>
              </a:rPr>
              <a:t> (1 Samuel 23:14-23), and later dealing with his son Absalom’s rebellion, David pours out his heart to God. David’s prayers in these psalms are a blend of pleas for deliverance, declarations of trust, and songs of praise amidst trials. In today’s study, we learn how to seek God’s presence and intervention in trials, and how to respond to injustice, betrayal, and adversity with faith.</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u="none" strike="noStrike" kern="1200" cap="none" spc="0" normalizeH="0" baseline="0" noProof="0" dirty="0">
                <a:ln>
                  <a:noFill/>
                </a:ln>
                <a:effectLst/>
                <a:uLnTx/>
                <a:uFillTx/>
                <a:latin typeface="Calibri" panose="020F0502020204030204" pitchFamily="34" charset="0"/>
                <a:ea typeface="+mn-ea"/>
                <a:cs typeface="+mn-cs"/>
              </a:rPr>
              <a:t>David begins with a cry, </a:t>
            </a:r>
            <a:r>
              <a:rPr kumimoji="0" lang="en-US" b="1" i="1" u="none" strike="noStrike" kern="1200" cap="none" spc="0" normalizeH="0" baseline="0" noProof="0" dirty="0">
                <a:ln>
                  <a:noFill/>
                </a:ln>
                <a:effectLst/>
                <a:uLnTx/>
                <a:uFillTx/>
                <a:latin typeface="Calibri" panose="020F0502020204030204" pitchFamily="34" charset="0"/>
                <a:ea typeface="+mn-ea"/>
                <a:cs typeface="+mn-cs"/>
              </a:rPr>
              <a:t>“Save me, O God, by thy name, and judge me by thy strength,” </a:t>
            </a:r>
            <a:r>
              <a:rPr kumimoji="0" lang="en-US" u="none" strike="noStrike" kern="1200" cap="none" spc="0" normalizeH="0" baseline="0" noProof="0" dirty="0">
                <a:ln>
                  <a:noFill/>
                </a:ln>
                <a:effectLst/>
                <a:uLnTx/>
                <a:uFillTx/>
                <a:latin typeface="Calibri" panose="020F0502020204030204" pitchFamily="34" charset="0"/>
                <a:ea typeface="+mn-ea"/>
                <a:cs typeface="+mn-cs"/>
              </a:rPr>
              <a:t>acknowledging God’s strength as his only source of help against those who seek his harm without cause. He calls upon God’s </a:t>
            </a:r>
            <a:r>
              <a:rPr kumimoji="0" lang="en-US" b="1" i="1" u="none" strike="noStrike" kern="1200" cap="none" spc="0" normalizeH="0" baseline="0" noProof="0" dirty="0">
                <a:ln>
                  <a:noFill/>
                </a:ln>
                <a:effectLst/>
                <a:uLnTx/>
                <a:uFillTx/>
                <a:latin typeface="Calibri" panose="020F0502020204030204" pitchFamily="34" charset="0"/>
                <a:ea typeface="+mn-ea"/>
                <a:cs typeface="+mn-cs"/>
              </a:rPr>
              <a:t>“name” </a:t>
            </a:r>
            <a:r>
              <a:rPr kumimoji="0" lang="en-US" u="none" strike="noStrike" kern="1200" cap="none" spc="0" normalizeH="0" baseline="0" noProof="0" dirty="0">
                <a:ln>
                  <a:noFill/>
                </a:ln>
                <a:effectLst/>
                <a:uLnTx/>
                <a:uFillTx/>
                <a:latin typeface="Calibri" panose="020F0502020204030204" pitchFamily="34" charset="0"/>
                <a:ea typeface="+mn-ea"/>
                <a:cs typeface="+mn-cs"/>
              </a:rPr>
              <a:t>as his refuge, understanding that it embodies God’s authority and protection (Prov 18:10). His reliance on God exemplifies that in times of betrayal and harm, believers should turn to God rather than retaliate (1 Pet 5:7). God is our ultimate burden-bearer and helper in any situation. By acknowledging His power and casting our burdens upon Him, we tap into a source of peace and strength that surpasses human efforts.</a:t>
            </a:r>
            <a:endParaRPr kumimoji="0" lang="en-GB"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PRAYER FOR DIVINE INTERVENTION IN TIMES OF HURT AND BETRAYAL</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Psalms 54:1-7; 55:1-23; Prov 18:10; 1 Pet 5:7; Heb 4:16</a:t>
            </a:r>
            <a:endParaRPr lang="en-GB" sz="2800" b="1" i="1" dirty="0">
              <a:solidFill>
                <a:srgbClr val="FFFFFF"/>
              </a:solidFill>
              <a:latin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846765"/>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David describes the pain of betrayal by a close friend and confidant. “</a:t>
            </a:r>
            <a:r>
              <a:rPr lang="en-US" b="1" i="1" dirty="0">
                <a:latin typeface="Calibri" panose="020F0502020204030204" pitchFamily="34" charset="0"/>
              </a:rPr>
              <a:t>Be merciful unto me, O God: for man would swallow me up; he fighting daily </a:t>
            </a:r>
            <a:r>
              <a:rPr lang="en-US" b="1" i="1" dirty="0" err="1">
                <a:latin typeface="Calibri" panose="020F0502020204030204" pitchFamily="34" charset="0"/>
              </a:rPr>
              <a:t>oppresseth</a:t>
            </a:r>
            <a:r>
              <a:rPr lang="en-US" b="1" i="1" dirty="0">
                <a:latin typeface="Calibri" panose="020F0502020204030204" pitchFamily="34" charset="0"/>
              </a:rPr>
              <a:t> me.” </a:t>
            </a:r>
            <a:r>
              <a:rPr lang="en-US" dirty="0">
                <a:latin typeface="Calibri" panose="020F0502020204030204" pitchFamily="34" charset="0"/>
              </a:rPr>
              <a:t>Despite overwhelming threats, he prayed for God’s mercy and protection, </a:t>
            </a:r>
            <a:r>
              <a:rPr lang="en-US" dirty="0" err="1">
                <a:latin typeface="Calibri" panose="020F0502020204030204" pitchFamily="34" charset="0"/>
              </a:rPr>
              <a:t>recognising</a:t>
            </a:r>
            <a:r>
              <a:rPr lang="en-US" dirty="0">
                <a:latin typeface="Calibri" panose="020F0502020204030204" pitchFamily="34" charset="0"/>
              </a:rPr>
              <a:t> that man cannot match God’s power (Psalm 56:1, 57:1). In the face of betrayal, we should seek God’s comfort and mercy rather than dwell on bitterness, anger or retaliation. David found refuge under God’s  </a:t>
            </a:r>
            <a:r>
              <a:rPr lang="en-US" b="1" i="1" dirty="0">
                <a:latin typeface="Calibri" panose="020F0502020204030204" pitchFamily="34" charset="0"/>
              </a:rPr>
              <a:t>“wings”</a:t>
            </a:r>
            <a:r>
              <a:rPr lang="en-US" dirty="0">
                <a:latin typeface="Calibri" panose="020F0502020204030204" pitchFamily="34" charset="0"/>
              </a:rPr>
              <a:t> and </a:t>
            </a:r>
            <a:r>
              <a:rPr lang="en-US" b="1" i="1" dirty="0">
                <a:latin typeface="Calibri" panose="020F0502020204030204" pitchFamily="34" charset="0"/>
              </a:rPr>
              <a:t>“fixed”  </a:t>
            </a:r>
            <a:r>
              <a:rPr lang="en-US" dirty="0">
                <a:latin typeface="Calibri" panose="020F0502020204030204" pitchFamily="34" charset="0"/>
              </a:rPr>
              <a:t>his heart on praising God (Psalm 57:7-11). Praise serves as a powerful expression of faith, signaling a believer’s reliance on God’s strength.</a:t>
            </a:r>
            <a:endParaRPr kumimoji="0" lang="en-US"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PLEA FOR GOD’S MERCY AND HELP IN TRIALS AND PERIL</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56:1-13; 57:1-11; Isa 59:19; Rom 8:31; 2 Tim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8392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77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717953"/>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b="1" i="1" u="none" strike="noStrike" cap="none" spc="0" normalizeH="0" baseline="0" dirty="0">
                <a:latin typeface="Calibri" panose="020F0502020204030204" pitchFamily="34" charset="0"/>
              </a:rPr>
              <a:t>“Deliver me from mine enemies, O my God: defend me from them that rise up against me. Deliver me from the workers of iniquity, and save me from bloody men.” </a:t>
            </a:r>
            <a:r>
              <a:rPr kumimoji="0" lang="en-US" i="0" u="none" strike="noStrike" cap="none" spc="0" normalizeH="0" baseline="0" dirty="0">
                <a:latin typeface="Calibri" panose="020F0502020204030204" pitchFamily="34" charset="0"/>
              </a:rPr>
              <a:t>David prays for God’s justice, asking for deliverance from those who unjustly seek his life, </a:t>
            </a:r>
            <a:r>
              <a:rPr kumimoji="0" lang="en-US" i="0" u="none" strike="noStrike" cap="none" spc="0" normalizeH="0" baseline="0" dirty="0" err="1">
                <a:latin typeface="Calibri" panose="020F0502020204030204" pitchFamily="34" charset="0"/>
              </a:rPr>
              <a:t>recognising</a:t>
            </a:r>
            <a:r>
              <a:rPr kumimoji="0" lang="en-US" i="0" u="none" strike="noStrike" cap="none" spc="0" normalizeH="0" baseline="0" dirty="0">
                <a:latin typeface="Calibri" panose="020F0502020204030204" pitchFamily="34" charset="0"/>
              </a:rPr>
              <a:t> that ultimate judgment belongs to God. He prays for God’s righteous intervention, trusting in His timing and justice rather than seeking revenge. Prayer for justice should embody humility and reliance on God, seeking mercy and transformation for our enemies rather than personal vengeance.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THE PSALMIST’S APPEAL FOR VINDICATION AND DELIVERANCE</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58:1-11; 59:1-17; 60:1-12; Mat 5:44; Rom 12:19; Prov 21:3.</a:t>
            </a:r>
          </a:p>
        </p:txBody>
      </p:sp>
    </p:spTree>
    <p:extLst>
      <p:ext uri="{BB962C8B-B14F-4D97-AF65-F5344CB8AC3E}">
        <p14:creationId xmlns:p14="http://schemas.microsoft.com/office/powerpoint/2010/main" val="3639783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David’s prayers reveal the heart of a steadfast believer, reminding us that in times of trouble, God is our ultimate shield, refuge, and stronghold. His example encourages us to bring our needs to God in prayer and to respond to challenges with praise, maintaining our hope and trust in His faithfulness. As we seek justice and mercy, we can rely on God’s righteous timing and intervention, knowing He hears our cries and offers compassion in our moments of need.</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981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Sealing of God’s Servants</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1" indent="-285750" algn="just" defTabSz="1289050" rtl="0" eaLnBrk="1" fontAlgn="auto" latinLnBrk="0" hangingPunct="1">
              <a:lnSpc>
                <a:spcPct val="90000"/>
              </a:lnSpc>
              <a:spcBef>
                <a:spcPct val="0"/>
              </a:spcBef>
              <a:spcAft>
                <a:spcPct val="20000"/>
              </a:spcAft>
              <a:buClrTx/>
              <a:buSzTx/>
              <a:buFontTx/>
              <a:buNone/>
              <a:tabLst/>
              <a:defRPr/>
            </a:pP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“After this I beheld, and, lo, a great multitude, which no man could number, of all nations, and kindreds, and people, and tongues, stood before the throne, and before the Lamb, clothed with white robes, and palms in their hands” (</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Revelation 7:9</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Revelation 7:1-17</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0"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Acts 11:21-30</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4) Acts 011">
            <a:hlinkClick r:id="" action="ppaction://media"/>
            <a:extLst>
              <a:ext uri="{FF2B5EF4-FFF2-40B4-BE49-F238E27FC236}">
                <a16:creationId xmlns:a16="http://schemas.microsoft.com/office/drawing/2014/main" id="{09B8AEA4-87A1-B23B-18B8-1CB974566159}"/>
              </a:ext>
            </a:extLst>
          </p:cNvPr>
          <p:cNvPicPr>
            <a:picLocks noChangeAspect="1"/>
          </p:cNvPicPr>
          <p:nvPr>
            <a:audioFile r:link="rId1"/>
            <p:extLst>
              <p:ext uri="{DAA4B4D4-6D71-4841-9C94-3DE7FCFB9230}">
                <p14:media xmlns:p14="http://schemas.microsoft.com/office/powerpoint/2010/main" r:embed="rId2">
                  <p14:trim st="150329"/>
                </p14:media>
              </p:ext>
            </p:extLst>
          </p:nvPr>
        </p:nvPicPr>
        <p:blipFill>
          <a:blip r:embed="rId7"/>
          <a:stretch>
            <a:fillRect/>
          </a:stretch>
        </p:blipFill>
        <p:spPr>
          <a:xfrm>
            <a:off x="5791200" y="3621601"/>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2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114:</a:t>
            </a:r>
            <a:r>
              <a:rPr lang="en-US" sz="7200" b="1" dirty="0">
                <a:solidFill>
                  <a:schemeClr val="bg1"/>
                </a:solidFill>
                <a:effectLst>
                  <a:outerShdw blurRad="38100" dist="38100" dir="2700000" algn="tl">
                    <a:srgbClr val="000000">
                      <a:alpha val="43137"/>
                    </a:srgbClr>
                  </a:outerShdw>
                </a:effectLst>
              </a:rPr>
              <a:t> BRIGHTEN THE CORNER WHERE YOU ARE</a:t>
            </a:r>
          </a:p>
        </p:txBody>
      </p:sp>
    </p:spTree>
    <p:extLst>
      <p:ext uri="{BB962C8B-B14F-4D97-AF65-F5344CB8AC3E}">
        <p14:creationId xmlns:p14="http://schemas.microsoft.com/office/powerpoint/2010/main" val="611897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BRIGHTEN THE CORNER WHERE YOU ARE [GHS 114]</a:t>
            </a:r>
          </a:p>
        </p:txBody>
      </p:sp>
      <p:grpSp>
        <p:nvGrpSpPr>
          <p:cNvPr id="3" name="Group 2"/>
          <p:cNvGrpSpPr/>
          <p:nvPr/>
        </p:nvGrpSpPr>
        <p:grpSpPr>
          <a:xfrm>
            <a:off x="243373" y="1656012"/>
            <a:ext cx="11542228" cy="4770537"/>
            <a:chOff x="257130" y="1719391"/>
            <a:chExt cx="10547818" cy="4770537"/>
          </a:xfrm>
        </p:grpSpPr>
        <p:sp>
          <p:nvSpPr>
            <p:cNvPr id="14339" name="TextBox 1"/>
            <p:cNvSpPr txBox="1">
              <a:spLocks noChangeArrowheads="1"/>
            </p:cNvSpPr>
            <p:nvPr/>
          </p:nvSpPr>
          <p:spPr bwMode="auto">
            <a:xfrm>
              <a:off x="907147" y="1719391"/>
              <a:ext cx="989780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not wait until some deed of greatness you may do,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not wait to shed your light afar;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many duties ever near you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be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28536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964575"/>
            <a:ext cx="957341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Someone far from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harbour</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guide across the bar,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p:txBody>
      </p:sp>
    </p:spTree>
    <p:extLst>
      <p:ext uri="{BB962C8B-B14F-4D97-AF65-F5344CB8AC3E}">
        <p14:creationId xmlns:p14="http://schemas.microsoft.com/office/powerpoint/2010/main" val="1861102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BRIGHTEN THE CORNER WHERE YOU ARE [GHS 114]</a:t>
            </a:r>
          </a:p>
        </p:txBody>
      </p:sp>
      <p:grpSp>
        <p:nvGrpSpPr>
          <p:cNvPr id="3" name="Group 2"/>
          <p:cNvGrpSpPr/>
          <p:nvPr/>
        </p:nvGrpSpPr>
        <p:grpSpPr>
          <a:xfrm>
            <a:off x="243373" y="1656012"/>
            <a:ext cx="11542228" cy="4770537"/>
            <a:chOff x="257130" y="1719391"/>
            <a:chExt cx="10547818" cy="4770537"/>
          </a:xfrm>
        </p:grpSpPr>
        <p:sp>
          <p:nvSpPr>
            <p:cNvPr id="14339" name="TextBox 1"/>
            <p:cNvSpPr txBox="1">
              <a:spLocks noChangeArrowheads="1"/>
            </p:cNvSpPr>
            <p:nvPr/>
          </p:nvSpPr>
          <p:spPr bwMode="auto">
            <a:xfrm>
              <a:off x="907147" y="1719391"/>
              <a:ext cx="989780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above are clouded skies that you may help to clear,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not narrow self your way debar;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into one heart alone may fall your song of cheer,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41600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964575"/>
            <a:ext cx="957341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Someone far from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harbour</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guide across the bar,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p:txBody>
      </p:sp>
    </p:spTree>
    <p:extLst>
      <p:ext uri="{BB962C8B-B14F-4D97-AF65-F5344CB8AC3E}">
        <p14:creationId xmlns:p14="http://schemas.microsoft.com/office/powerpoint/2010/main" val="2497923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BRIGHTEN THE CORNER WHERE YOU ARE [GHS 114]</a:t>
            </a:r>
          </a:p>
        </p:txBody>
      </p:sp>
      <p:grpSp>
        <p:nvGrpSpPr>
          <p:cNvPr id="3" name="Group 2"/>
          <p:cNvGrpSpPr/>
          <p:nvPr/>
        </p:nvGrpSpPr>
        <p:grpSpPr>
          <a:xfrm>
            <a:off x="243372" y="1656012"/>
            <a:ext cx="11948627" cy="5293757"/>
            <a:chOff x="257130" y="1719391"/>
            <a:chExt cx="10547818" cy="5293757"/>
          </a:xfrm>
        </p:grpSpPr>
        <p:sp>
          <p:nvSpPr>
            <p:cNvPr id="14339" name="TextBox 1"/>
            <p:cNvSpPr txBox="1">
              <a:spLocks noChangeArrowheads="1"/>
            </p:cNvSpPr>
            <p:nvPr/>
          </p:nvSpPr>
          <p:spPr bwMode="auto">
            <a:xfrm>
              <a:off x="907147" y="1719391"/>
              <a:ext cx="9897801"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for all your talent you may surely find a need,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reflect the Bright and Morning Star,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 from your humble hand the bread of life may feed,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464697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964575"/>
            <a:ext cx="957341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Someone far from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harbour</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guide across the bar,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Brighten the corner where you are.</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308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FASTING AND PRAYERS</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Barnabas: Enabling others through  mentoring</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3760</TotalTime>
  <Words>1842</Words>
  <Application>Microsoft Office PowerPoint</Application>
  <PresentationFormat>Widescreen</PresentationFormat>
  <Paragraphs>212</Paragraphs>
  <Slides>40</Slides>
  <Notes>5</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40</vt:i4>
      </vt:variant>
    </vt:vector>
  </HeadingPairs>
  <TitlesOfParts>
    <vt:vector size="58"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SUPER SUNDAY SERVICE</vt:lpstr>
      <vt:lpstr>HYMN</vt:lpstr>
      <vt:lpstr>I MUST TELL JESUS [GHS 167]</vt:lpstr>
      <vt:lpstr>PowerPoint Presentation</vt:lpstr>
      <vt:lpstr>I MUST TELL JESUS [GHS 167]</vt:lpstr>
      <vt:lpstr>PowerPoint Presentation</vt:lpstr>
      <vt:lpstr>I MUST TELL JESUS [GHS 167]</vt:lpstr>
      <vt:lpstr>PowerPoint Presentation</vt:lpstr>
      <vt:lpstr>I MUST TELL JESUS [GHS 167]</vt:lpstr>
      <vt:lpstr>PowerPoint Presentation</vt:lpstr>
      <vt:lpstr>SEARCH THE SCRIPTURES</vt:lpstr>
      <vt:lpstr>CONCLUSION OF OUR LAST STUDY</vt:lpstr>
      <vt:lpstr>LESSON 980: Prayer of Vindication and Preservation</vt:lpstr>
      <vt:lpstr>INTRODUCTION</vt:lpstr>
      <vt:lpstr>Psalms 54:1-7; 55:1-23; Prov 18:10; 1 Pet 5:7; Heb 4:16</vt:lpstr>
      <vt:lpstr>QUESTION 1</vt:lpstr>
      <vt:lpstr>Psalms 56:1-13; 57:1-11; Isa 59:19; Rom 8:31; 2 Tim 3:1.</vt:lpstr>
      <vt:lpstr>QUESTION 2</vt:lpstr>
      <vt:lpstr>QUESTION 3</vt:lpstr>
      <vt:lpstr>QUESTION 4</vt:lpstr>
      <vt:lpstr>Psalms 58:1-11; 59:1-17; 60:1-12; Mat 5:44; Rom 12:19; Prov 21:3.</vt:lpstr>
      <vt:lpstr>QUESTION 5</vt:lpstr>
      <vt:lpstr>CONCLUSION</vt:lpstr>
      <vt:lpstr>SEARCH THE SCRIPTURES SUMMARY</vt:lpstr>
      <vt:lpstr>PowerPoint Presentation</vt:lpstr>
      <vt:lpstr>PowerPoint Presentation</vt:lpstr>
      <vt:lpstr>PowerPoint Presentation</vt:lpstr>
      <vt:lpstr>PowerPoint Presentation</vt:lpstr>
      <vt:lpstr>  LESSON 981: The Sealing of God’s Servants </vt:lpstr>
      <vt:lpstr>PowerPoint Presentation</vt:lpstr>
      <vt:lpstr>CHOIR</vt:lpstr>
      <vt:lpstr>HYMN</vt:lpstr>
      <vt:lpstr>BRIGHTEN THE CORNER WHERE YOU ARE [GHS 114]</vt:lpstr>
      <vt:lpstr>PowerPoint Presentation</vt:lpstr>
      <vt:lpstr>BRIGHTEN THE CORNER WHERE YOU ARE [GHS 114]</vt:lpstr>
      <vt:lpstr>PowerPoint Presentation</vt:lpstr>
      <vt:lpstr>BRIGHTEN THE CORNER WHERE YOU ARE [GHS 114]</vt:lpstr>
      <vt:lpstr>PowerPoint Presentation</vt:lpstr>
      <vt:lpstr>FASTING AND PRAYERS</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499</cp:revision>
  <dcterms:created xsi:type="dcterms:W3CDTF">2023-01-06T14:44:39Z</dcterms:created>
  <dcterms:modified xsi:type="dcterms:W3CDTF">2024-11-13T21:58:27Z</dcterms:modified>
</cp:coreProperties>
</file>