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1" r:id="rId6"/>
    <p:sldId id="262" r:id="rId7"/>
    <p:sldId id="260" r:id="rId8"/>
    <p:sldId id="272" r:id="rId9"/>
    <p:sldId id="263" r:id="rId10"/>
    <p:sldId id="274" r:id="rId11"/>
    <p:sldId id="273" r:id="rId12"/>
    <p:sldId id="271" r:id="rId13"/>
    <p:sldId id="265" r:id="rId14"/>
    <p:sldId id="275" r:id="rId15"/>
    <p:sldId id="269" r:id="rId16"/>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69"/>
    <p:restoredTop sz="94680"/>
  </p:normalViewPr>
  <p:slideViewPr>
    <p:cSldViewPr snapToGrid="0">
      <p:cViewPr varScale="1">
        <p:scale>
          <a:sx n="64" d="100"/>
          <a:sy n="64" d="100"/>
        </p:scale>
        <p:origin x="94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Who are the 144,000 people to be</a:t>
          </a:r>
        </a:p>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sealed?</a:t>
          </a:r>
          <a:r>
            <a:rPr lang="en-GB" sz="3200" b="0" i="1" kern="1200" dirty="0">
              <a:solidFill>
                <a:prstClr val="black">
                  <a:hueOff val="0"/>
                  <a:satOff val="0"/>
                  <a:lumOff val="0"/>
                  <a:alphaOff val="0"/>
                </a:prstClr>
              </a:solidFill>
              <a:latin typeface="Calibri"/>
              <a:ea typeface="+mn-ea"/>
              <a:cs typeface="+mn-cs"/>
            </a:rPr>
            <a:t> </a:t>
          </a:r>
        </a:p>
        <a:p>
          <a:pPr marL="0" lvl="0" algn="ctr" defTabSz="1422400">
            <a:lnSpc>
              <a:spcPct val="100000"/>
            </a:lnSpc>
            <a:spcBef>
              <a:spcPct val="0"/>
            </a:spcBef>
            <a:spcAft>
              <a:spcPct val="35000"/>
            </a:spcAft>
            <a:buNone/>
          </a:pPr>
          <a:r>
            <a:rPr lang="en-US" sz="3200" b="1" i="1" kern="1200" dirty="0"/>
            <a:t>Rev 7:4; 14:1,4</a:t>
          </a:r>
          <a:endParaRPr lang="en-US" sz="3000" b="1" i="1" kern="1200"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When will the sealing of the 144,000 Jews be done?</a:t>
          </a:r>
          <a:endParaRPr lang="en-GB"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Highlight the significance of God’s seal on His people?</a:t>
          </a:r>
        </a:p>
        <a:p>
          <a:pPr algn="ctr">
            <a:lnSpc>
              <a:spcPct val="100000"/>
            </a:lnSpc>
            <a:spcBef>
              <a:spcPct val="0"/>
            </a:spcBef>
            <a:spcAft>
              <a:spcPct val="35000"/>
            </a:spcAft>
          </a:pPr>
          <a:r>
            <a:rPr lang="en-US" sz="3200" b="1" i="1" dirty="0"/>
            <a:t>2 Tim 2:19; 4:18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Who are the countless white-robed saints John saw and why are they different from the 144,000 sealed servants of God?</a:t>
          </a:r>
        </a:p>
        <a:p>
          <a:pPr algn="ctr">
            <a:lnSpc>
              <a:spcPct val="100000"/>
            </a:lnSpc>
            <a:spcBef>
              <a:spcPct val="0"/>
            </a:spcBef>
            <a:spcAft>
              <a:spcPct val="35000"/>
            </a:spcAft>
          </a:pPr>
          <a:r>
            <a:rPr lang="en-US" sz="3200" b="1" i="1" dirty="0"/>
            <a:t>Rev 7:9,14</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Why should believers render praises to God?</a:t>
          </a:r>
        </a:p>
        <a:p>
          <a:pPr algn="ctr"/>
          <a:r>
            <a:rPr lang="en-US" sz="3200" b="1" i="1" dirty="0"/>
            <a:t>Psalm 103:1-5</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What are the essential qualifications for entering heaven?</a:t>
          </a:r>
        </a:p>
        <a:p>
          <a:pPr algn="ctr">
            <a:lnSpc>
              <a:spcPct val="100000"/>
            </a:lnSpc>
            <a:spcBef>
              <a:spcPct val="0"/>
            </a:spcBef>
            <a:spcAft>
              <a:spcPct val="35000"/>
            </a:spcAft>
          </a:pPr>
          <a:r>
            <a:rPr lang="en-US" sz="3200" i="1" dirty="0">
              <a:solidFill>
                <a:schemeClr val="tx1"/>
              </a:solidFill>
              <a:effectLst/>
            </a:rPr>
            <a:t> </a:t>
          </a:r>
          <a:r>
            <a:rPr lang="pt-BR" sz="3200" b="1" i="1" dirty="0">
              <a:solidFill>
                <a:schemeClr val="tx1"/>
              </a:solidFill>
              <a:effectLst/>
            </a:rPr>
            <a:t>Rev 21:27; Heb 12:14</a:t>
          </a:r>
          <a:endParaRPr lang="en-GB" sz="32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Which blessings that await triumphant pilgrims in heaven?</a:t>
          </a:r>
        </a:p>
        <a:p>
          <a:pPr algn="ctr">
            <a:lnSpc>
              <a:spcPct val="100000"/>
            </a:lnSpc>
            <a:spcBef>
              <a:spcPct val="0"/>
            </a:spcBef>
            <a:spcAft>
              <a:spcPct val="35000"/>
            </a:spcAft>
          </a:pPr>
          <a:r>
            <a:rPr lang="pt-BR" sz="3200" b="1" i="1" dirty="0">
              <a:solidFill>
                <a:schemeClr val="tx1"/>
              </a:solidFill>
              <a:effectLst/>
            </a:rPr>
            <a:t>Rev 7:16,17; 22:3-5; 2 Tim 4:8</a:t>
          </a:r>
          <a:endParaRPr lang="en-GB" sz="32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Who are the 144,000 people to be</a:t>
          </a:r>
        </a:p>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sealed?</a:t>
          </a:r>
          <a:r>
            <a:rPr lang="en-GB" sz="3200" b="0" i="1" kern="1200" dirty="0">
              <a:solidFill>
                <a:prstClr val="black">
                  <a:hueOff val="0"/>
                  <a:satOff val="0"/>
                  <a:lumOff val="0"/>
                  <a:alphaOff val="0"/>
                </a:prstClr>
              </a:solidFill>
              <a:latin typeface="Calibri"/>
              <a:ea typeface="+mn-ea"/>
              <a:cs typeface="+mn-cs"/>
            </a:rPr>
            <a:t> </a:t>
          </a:r>
        </a:p>
        <a:p>
          <a:pPr marL="0" lvl="0" algn="ctr" defTabSz="1422400">
            <a:lnSpc>
              <a:spcPct val="100000"/>
            </a:lnSpc>
            <a:spcBef>
              <a:spcPct val="0"/>
            </a:spcBef>
            <a:spcAft>
              <a:spcPct val="35000"/>
            </a:spcAft>
            <a:buNone/>
          </a:pPr>
          <a:r>
            <a:rPr lang="en-US" sz="3200" b="1" i="1" kern="1200" dirty="0"/>
            <a:t>Rev 7:4; 14:1,4</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When will the sealing of the 144,000 Jews be done?</a:t>
          </a:r>
          <a:endParaRPr lang="en-GB" sz="3200" b="0" i="1" kern="1200" dirty="0"/>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Highlight the significance of God’s seal on His people?</a:t>
          </a:r>
        </a:p>
        <a:p>
          <a:pPr marL="0" lvl="0" indent="0" algn="ctr" defTabSz="1422400">
            <a:lnSpc>
              <a:spcPct val="100000"/>
            </a:lnSpc>
            <a:spcBef>
              <a:spcPct val="0"/>
            </a:spcBef>
            <a:spcAft>
              <a:spcPct val="35000"/>
            </a:spcAft>
            <a:buNone/>
          </a:pPr>
          <a:r>
            <a:rPr lang="en-US" sz="3200" b="1" i="1" kern="1200" dirty="0"/>
            <a:t>2 Tim 2:19; 4:18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Who are the countless white-robed saints John saw and why are they different from the 144,000 sealed servants of God?</a:t>
          </a:r>
        </a:p>
        <a:p>
          <a:pPr marL="0" lvl="0" indent="0" algn="ctr" defTabSz="1422400">
            <a:lnSpc>
              <a:spcPct val="100000"/>
            </a:lnSpc>
            <a:spcBef>
              <a:spcPct val="0"/>
            </a:spcBef>
            <a:spcAft>
              <a:spcPct val="35000"/>
            </a:spcAft>
            <a:buNone/>
          </a:pPr>
          <a:r>
            <a:rPr lang="en-US" sz="3200" b="1" i="1" kern="1200" dirty="0"/>
            <a:t>Rev 7:9,14</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Why should believers render praises to God?</a:t>
          </a:r>
        </a:p>
        <a:p>
          <a:pPr marL="0" lvl="0" indent="0" algn="ctr" defTabSz="1422400">
            <a:spcBef>
              <a:spcPct val="0"/>
            </a:spcBef>
            <a:buNone/>
          </a:pPr>
          <a:r>
            <a:rPr lang="en-US" sz="3200" b="1" i="1" kern="1200" dirty="0"/>
            <a:t>Psalm 103:1-5</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What are the essential qualifications for entering heaven?</a:t>
          </a:r>
        </a:p>
        <a:p>
          <a:pPr marL="0" lvl="0" indent="0" algn="ctr" defTabSz="1422400">
            <a:lnSpc>
              <a:spcPct val="100000"/>
            </a:lnSpc>
            <a:spcBef>
              <a:spcPct val="0"/>
            </a:spcBef>
            <a:spcAft>
              <a:spcPct val="35000"/>
            </a:spcAft>
            <a:buNone/>
          </a:pPr>
          <a:r>
            <a:rPr lang="en-US" sz="3200" i="1" kern="1200" dirty="0">
              <a:solidFill>
                <a:schemeClr val="tx1"/>
              </a:solidFill>
              <a:effectLst/>
            </a:rPr>
            <a:t> </a:t>
          </a:r>
          <a:r>
            <a:rPr lang="pt-BR" sz="3200" b="1" i="1" kern="1200" dirty="0">
              <a:solidFill>
                <a:schemeClr val="tx1"/>
              </a:solidFill>
              <a:effectLst/>
            </a:rPr>
            <a:t>Rev 21:27; Heb 12:14</a:t>
          </a:r>
          <a:endParaRPr lang="en-GB" sz="3200" b="1" i="1" kern="1200" dirty="0">
            <a:solidFill>
              <a:schemeClr val="tx1"/>
            </a:solidFill>
            <a:effectLst/>
          </a:endParaRPr>
        </a:p>
      </dsp:txBody>
      <dsp:txXfrm>
        <a:off x="2692203" y="620199"/>
        <a:ext cx="6096216" cy="2974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Which blessings that await triumphant pilgrims in heaven?</a:t>
          </a:r>
        </a:p>
        <a:p>
          <a:pPr marL="0" lvl="0" indent="0" algn="ctr" defTabSz="1422400">
            <a:lnSpc>
              <a:spcPct val="100000"/>
            </a:lnSpc>
            <a:spcBef>
              <a:spcPct val="0"/>
            </a:spcBef>
            <a:spcAft>
              <a:spcPct val="35000"/>
            </a:spcAft>
            <a:buNone/>
          </a:pPr>
          <a:r>
            <a:rPr lang="pt-BR" sz="3200" b="1" i="1" kern="1200" dirty="0">
              <a:solidFill>
                <a:schemeClr val="tx1"/>
              </a:solidFill>
              <a:effectLst/>
            </a:rPr>
            <a:t>Rev 7:16,17; 22:3-5; 2 Tim 4:8</a:t>
          </a:r>
          <a:endParaRPr lang="en-GB" sz="3200" b="1" i="1" kern="1200" dirty="0">
            <a:solidFill>
              <a:schemeClr val="tx1"/>
            </a:solidFill>
            <a:effectLst/>
          </a:endParaRPr>
        </a:p>
      </dsp:txBody>
      <dsp:txXfrm>
        <a:off x="2692203" y="620199"/>
        <a:ext cx="6096216" cy="29741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xxxx</a:t>
            </a:r>
            <a:endParaRPr lang="LID4096"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3675104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24-11-2024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latin typeface="Calibri" panose="020F0502020204030204" pitchFamily="34" charset="0"/>
              </a:rPr>
              <a:t>David’s prayers reveal the heart of a steadfast believer, reminding us that in times of trouble, God is our ultimate shield, refuge, and stronghold. His example encourages us to bring our needs to God in prayer and to respond to challenges with praise, maintaining our hope and trust in His faithfulness. As we seek justice and mercy, we can rely on God’s righteous timing and intervention, knowing He hears our cries and offers compassion in our moments of need.</a:t>
            </a:r>
            <a:endParaRPr lang="en-GB" b="1" dirty="0"/>
          </a:p>
          <a:p>
            <a:pPr marL="0" indent="0" algn="ctr">
              <a:lnSpc>
                <a:spcPct val="100000"/>
              </a:lnSpc>
              <a:buNone/>
            </a:pP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GB" sz="2800" b="1" i="1" dirty="0">
                <a:solidFill>
                  <a:srgbClr val="FFFFFF"/>
                </a:solidFill>
                <a:latin typeface="Cambria" panose="02040503050406030204" pitchFamily="18" charset="0"/>
                <a:ea typeface="Cambria" panose="02040503050406030204" pitchFamily="18" charset="0"/>
              </a:rPr>
              <a:t>Prayer of vindication and preservation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Sealing of God’s Servants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dirty="0"/>
              <a:t>“After this I beheld, and, lo, a great multitude, which no man could number, of all nations, and kindreds, and people, and tongues, stood before the throne, and before the Lamb, clothed with white robes, and palms in their hands” (Revelation 7:9)</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a:latin typeface="Calibri" panose="020F0502020204030204" pitchFamily="34" charset="0"/>
                <a:sym typeface="+mn-ea"/>
              </a:rPr>
              <a:t>Revelation 7:1-17</a:t>
            </a:r>
            <a:endParaRPr lang="en-US" sz="2800" b="1" i="1" kern="1200" dirty="0"/>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Revelation chapter seven reveals the sealing and protection of some redeemed and righteous Jews. They will be protected from divine wrath on the sinful world during the great tribulation. The great tribulation is designed to judge the unbelieving world and prepare the nation of Israel for her Messiah who will “</a:t>
            </a:r>
            <a:r>
              <a:rPr lang="en-US" b="1" dirty="0">
                <a:latin typeface="Calibri" panose="020F0502020204030204" pitchFamily="34" charset="0"/>
              </a:rPr>
              <a:t>turn away ungodliness from Jacob</a:t>
            </a:r>
            <a:r>
              <a:rPr lang="en-US" dirty="0">
                <a:latin typeface="Calibri" panose="020F0502020204030204" pitchFamily="34" charset="0"/>
              </a:rPr>
              <a:t>” (Romans 11:26,27). Many Jews all over the world and multitudes of Gentiles will be saved during the great tribulation. Thus, this study focuses on the sealing of God’s servants and the revelation of countless tribulation saints in heaven.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u="none" strike="noStrike" kern="1200" cap="none" spc="0" normalizeH="0" baseline="0" noProof="0" dirty="0">
                <a:ln>
                  <a:noFill/>
                </a:ln>
                <a:effectLst/>
                <a:uLnTx/>
                <a:uFillTx/>
                <a:latin typeface="Calibri" panose="020F0502020204030204" pitchFamily="34" charset="0"/>
                <a:ea typeface="+mn-ea"/>
                <a:cs typeface="+mn-cs"/>
              </a:rPr>
              <a:t>Between the opening of the sixth and the seventh seal, there will be a brief period of universal calm symbolized by the holding back of the winds. During this time, God’s 144,000 servants from the tribes of Israel will be sealed. The seal is a token of divine ownership and protection. Other Israelites will be saved during the great tribulation, but these sealed Jewish servants will be the initial group to be saved (Revelation 14:1,4). Every believer has God’s protecting seal. Sinners and backsliders do not have God’s seal and are exposed to Satanic attacks.</a:t>
            </a:r>
            <a:endParaRPr kumimoji="0" lang="en-GB"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COMMISSION TO SEAL GOD’S SERVANTS DURING</a:t>
            </a:r>
          </a:p>
          <a:p>
            <a:pPr algn="ctr"/>
            <a:r>
              <a:rPr lang="en-US" altLang="en-US" sz="2800" b="1" dirty="0">
                <a:solidFill>
                  <a:srgbClr val="FFFFFF"/>
                </a:solidFill>
                <a:latin typeface="Cambria" panose="02040503050406030204" pitchFamily="18" charset="0"/>
              </a:rPr>
              <a:t>THE GREAT TRIBULATION</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Revelation 7:1-8; 14:1</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3186461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67559372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39074460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839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44603" y="457200"/>
            <a:ext cx="7688475" cy="5846765"/>
          </a:xfrm>
        </p:spPr>
        <p:txBody>
          <a:bodyPr anchor="ctr">
            <a:noAutofit/>
          </a:bodyPr>
          <a:lstStyle/>
          <a:p>
            <a:pPr marL="0" lvl="0" indent="0" algn="just" eaLnBrk="0" fontAlgn="base" hangingPunct="0">
              <a:lnSpc>
                <a:spcPct val="100000"/>
              </a:lnSpc>
              <a:spcBef>
                <a:spcPct val="0"/>
              </a:spcBef>
              <a:spcAft>
                <a:spcPts val="600"/>
              </a:spcAft>
              <a:buNone/>
              <a:defRPr/>
            </a:pPr>
            <a:r>
              <a:rPr lang="en-US" dirty="0">
                <a:latin typeface="Calibri" panose="020F0502020204030204" pitchFamily="34" charset="0"/>
              </a:rPr>
              <a:t>John also saw multitudes of martyred tribulation saints gathered with palms – symbols of triumph in their hands before the throne of God. The angels will rejoice with these triumphant saints and join them to offer praise and glory to God. Although vast numbers of people will die in sin during the great tribulation, multitudes will hear the gospel through the sealed “</a:t>
            </a:r>
            <a:r>
              <a:rPr lang="en-US" b="1" dirty="0">
                <a:latin typeface="Calibri" panose="020F0502020204030204" pitchFamily="34" charset="0"/>
              </a:rPr>
              <a:t>servants of God</a:t>
            </a:r>
            <a:r>
              <a:rPr lang="en-US" dirty="0">
                <a:latin typeface="Calibri" panose="020F0502020204030204" pitchFamily="34" charset="0"/>
              </a:rPr>
              <a:t>” and get saved. They will endure intense persecution and be martyred during that same period. Persecution is a common experience of Christ’s servants and should not hinder you from getting to heaven. Earnestly contend for the faith which was once delivered unto the saints!</a:t>
            </a:r>
            <a:endParaRPr kumimoji="0" lang="en-US"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GB" sz="2800" b="1" dirty="0">
                <a:solidFill>
                  <a:srgbClr val="FFFFFF"/>
                </a:solidFill>
                <a:latin typeface="Cambria" panose="02040503050406030204" pitchFamily="18" charset="0"/>
              </a:rPr>
              <a:t>COUNTLESS MULTITUDE OF TRIBULATION SAINTS</a:t>
            </a:r>
          </a:p>
          <a:p>
            <a:pPr algn="ctr"/>
            <a:r>
              <a:rPr lang="en-US" altLang="en-GB" sz="2800" b="1" dirty="0">
                <a:solidFill>
                  <a:srgbClr val="FFFFFF"/>
                </a:solidFill>
                <a:latin typeface="Cambria" panose="02040503050406030204" pitchFamily="18" charset="0"/>
              </a:rPr>
              <a:t>IN HEAVEN</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Revelation 7:9-12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69878932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77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59298585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44603" y="717953"/>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i="0" u="none" strike="noStrike" cap="none" spc="0" normalizeH="0" baseline="0" dirty="0">
                <a:latin typeface="Calibri" panose="020F0502020204030204" pitchFamily="34" charset="0"/>
              </a:rPr>
              <a:t>The great multitude standing before the throne of God in heaven is not the redeemed, raptured church. The </a:t>
            </a:r>
            <a:r>
              <a:rPr lang="en-US" dirty="0">
                <a:latin typeface="Calibri" panose="020F0502020204030204" pitchFamily="34" charset="0"/>
              </a:rPr>
              <a:t>c</a:t>
            </a:r>
            <a:r>
              <a:rPr kumimoji="0" lang="en-US" i="0" u="none" strike="noStrike" cap="none" spc="0" normalizeH="0" baseline="0" dirty="0">
                <a:latin typeface="Calibri" panose="020F0502020204030204" pitchFamily="34" charset="0"/>
              </a:rPr>
              <a:t>hurch had been in the presence of God in heaven, represented by the twenty-four elders. This multitude resisted the rule of the Antichrist during the great tribulation and were  killed. They made it to heaven because they were washed and made holy by the blood of the Lamb. Like these triumphant saints, get saved, remain faithful and pure till the end. By God’s grace, You will get to heaven and receive your rewards.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GB" sz="2800" b="1" dirty="0">
                <a:solidFill>
                  <a:srgbClr val="FFFFFF"/>
                </a:solidFill>
                <a:latin typeface="Cambria" panose="02040503050406030204" pitchFamily="18" charset="0"/>
              </a:rPr>
              <a:t>COMFORT FOR TRIUMPHANT SAINTS IN HEAVEN</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Revelation 7:13-17</a:t>
            </a:r>
          </a:p>
        </p:txBody>
      </p:sp>
    </p:spTree>
    <p:extLst>
      <p:ext uri="{BB962C8B-B14F-4D97-AF65-F5344CB8AC3E}">
        <p14:creationId xmlns:p14="http://schemas.microsoft.com/office/powerpoint/2010/main" val="363978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23870273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6C66E1-0335-C8A5-C296-2D2F9A0EAB3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F2515E0-4107-F88A-3A32-8E56DC129A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34EE0186-D12B-C23A-B9F7-8A8D80B9DFA7}"/>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33DEEB-2561-4412-F44B-A7FA983B6A32}"/>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E7BDA1-395D-D18C-C783-8F5531DB2C2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1272F9-9327-74C8-6251-018D6CB47E5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6b</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18C6160-C5B2-A9E1-3428-0B8AE7C41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9E9A56D-E138-7CAD-7A4B-7750CBF5E122}"/>
              </a:ext>
            </a:extLst>
          </p:cNvPr>
          <p:cNvGraphicFramePr>
            <a:graphicFrameLocks noGrp="1"/>
          </p:cNvGraphicFramePr>
          <p:nvPr>
            <p:ph idx="1"/>
            <p:extLst>
              <p:ext uri="{D42A27DB-BD31-4B8C-83A1-F6EECF244321}">
                <p14:modId xmlns:p14="http://schemas.microsoft.com/office/powerpoint/2010/main" val="361640481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3988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9" y="686862"/>
            <a:ext cx="7390792" cy="5475129"/>
          </a:xfrm>
        </p:spPr>
        <p:txBody>
          <a:bodyPr anchor="ctr">
            <a:noAutofit/>
          </a:bodyPr>
          <a:lstStyle/>
          <a:p>
            <a:pPr marL="0" indent="0" algn="ctr">
              <a:lnSpc>
                <a:spcPct val="110000"/>
              </a:lnSpc>
              <a:buNone/>
            </a:pPr>
            <a:r>
              <a:rPr lang="en-US" b="1" i="1" dirty="0">
                <a:latin typeface="Calibri" panose="020F0502020204030204" pitchFamily="34" charset="0"/>
              </a:rPr>
              <a:t>“The foundation of God </a:t>
            </a:r>
            <a:r>
              <a:rPr lang="en-US" b="1" i="1" dirty="0" err="1">
                <a:latin typeface="Calibri" panose="020F0502020204030204" pitchFamily="34" charset="0"/>
              </a:rPr>
              <a:t>standeth</a:t>
            </a:r>
            <a:r>
              <a:rPr lang="en-US" b="1" i="1" dirty="0">
                <a:latin typeface="Calibri" panose="020F0502020204030204" pitchFamily="34" charset="0"/>
              </a:rPr>
              <a:t> sure, having this seal, the Lord </a:t>
            </a:r>
            <a:r>
              <a:rPr lang="en-US" b="1" i="1" dirty="0" err="1">
                <a:latin typeface="Calibri" panose="020F0502020204030204" pitchFamily="34" charset="0"/>
              </a:rPr>
              <a:t>knoweth</a:t>
            </a:r>
            <a:r>
              <a:rPr lang="en-US" b="1" i="1" dirty="0">
                <a:latin typeface="Calibri" panose="020F0502020204030204" pitchFamily="34" charset="0"/>
              </a:rPr>
              <a:t> them that are his. And, let everyone that </a:t>
            </a:r>
            <a:r>
              <a:rPr lang="en-US" b="1" i="1" dirty="0" err="1">
                <a:latin typeface="Calibri" panose="020F0502020204030204" pitchFamily="34" charset="0"/>
              </a:rPr>
              <a:t>nameth</a:t>
            </a:r>
            <a:r>
              <a:rPr lang="en-US" b="1" i="1" dirty="0">
                <a:latin typeface="Calibri" panose="020F0502020204030204" pitchFamily="34" charset="0"/>
              </a:rPr>
              <a:t> the name of Christ depart from iniquity” </a:t>
            </a:r>
            <a:r>
              <a:rPr lang="en-US" b="1" dirty="0">
                <a:latin typeface="Calibri" panose="020F0502020204030204" pitchFamily="34" charset="0"/>
              </a:rPr>
              <a:t>(2 Tim 2:19).</a:t>
            </a:r>
          </a:p>
          <a:p>
            <a:pPr marL="0" indent="0" algn="ctr">
              <a:lnSpc>
                <a:spcPct val="110000"/>
              </a:lnSpc>
              <a:buNone/>
            </a:pPr>
            <a:r>
              <a:rPr lang="en-US" b="1" dirty="0">
                <a:latin typeface="Calibri" panose="020F0502020204030204" pitchFamily="34" charset="0"/>
              </a:rPr>
              <a:t>The great tribulation will be a time of intense torment and agony. You may likely not survive it. Don’t defer your decision of salvation. Today, give your life to Jesus! You will enjoy God’s blessings on earth and eternal life in heaven.</a:t>
            </a:r>
          </a:p>
          <a:p>
            <a:pPr marL="0" indent="0" algn="ctr">
              <a:lnSpc>
                <a:spcPct val="110000"/>
              </a:lnSpc>
              <a:buNone/>
            </a:pP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845</Words>
  <Application>Microsoft Office PowerPoint</Application>
  <PresentationFormat>Widescreen</PresentationFormat>
  <Paragraphs>51</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Calibri (Body)</vt:lpstr>
      <vt:lpstr>Calibri Light</vt:lpstr>
      <vt:lpstr>Cambria</vt:lpstr>
      <vt:lpstr>Office Theme</vt:lpstr>
      <vt:lpstr>SEARCH THE SCRIPTURES</vt:lpstr>
      <vt:lpstr>CONCLUSION OF OUR LAST STUDY</vt:lpstr>
      <vt:lpstr>LESSON 981: The Sealing of God’s Servants</vt:lpstr>
      <vt:lpstr>INTRODUCTION</vt:lpstr>
      <vt:lpstr>Revelation 7:1-8; 14:1</vt:lpstr>
      <vt:lpstr>QUESTION 1</vt:lpstr>
      <vt:lpstr>QUESTION 2</vt:lpstr>
      <vt:lpstr>QUESTION 3</vt:lpstr>
      <vt:lpstr>Revelation 7:9-12</vt:lpstr>
      <vt:lpstr>QUESTION 4</vt:lpstr>
      <vt:lpstr>QUESTION 5</vt:lpstr>
      <vt:lpstr>Revelation 7:13-17</vt:lpstr>
      <vt:lpstr>QUESTION 6a</vt:lpstr>
      <vt:lpstr>QUESTION 6b</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44</cp:revision>
  <dcterms:modified xsi:type="dcterms:W3CDTF">2024-11-07T22:30:00Z</dcterms:modified>
</cp:coreProperties>
</file>