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theme/themeOverride1.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Lst>
  <p:notesMasterIdLst>
    <p:notesMasterId r:id="rId53"/>
  </p:notesMasterIdLst>
  <p:sldIdLst>
    <p:sldId id="3199" r:id="rId8"/>
    <p:sldId id="269" r:id="rId9"/>
    <p:sldId id="270" r:id="rId10"/>
    <p:sldId id="3893" r:id="rId11"/>
    <p:sldId id="298" r:id="rId12"/>
    <p:sldId id="299" r:id="rId13"/>
    <p:sldId id="301" r:id="rId14"/>
    <p:sldId id="302" r:id="rId15"/>
    <p:sldId id="303" r:id="rId16"/>
    <p:sldId id="300" r:id="rId17"/>
    <p:sldId id="256" r:id="rId18"/>
    <p:sldId id="257" r:id="rId19"/>
    <p:sldId id="258" r:id="rId20"/>
    <p:sldId id="259" r:id="rId21"/>
    <p:sldId id="261" r:id="rId22"/>
    <p:sldId id="262" r:id="rId23"/>
    <p:sldId id="260" r:id="rId24"/>
    <p:sldId id="272" r:id="rId25"/>
    <p:sldId id="263" r:id="rId26"/>
    <p:sldId id="274" r:id="rId27"/>
    <p:sldId id="273" r:id="rId28"/>
    <p:sldId id="271" r:id="rId29"/>
    <p:sldId id="265" r:id="rId30"/>
    <p:sldId id="275" r:id="rId31"/>
    <p:sldId id="3889" r:id="rId32"/>
    <p:sldId id="3211" r:id="rId33"/>
    <p:sldId id="3200" r:id="rId34"/>
    <p:sldId id="3201" r:id="rId35"/>
    <p:sldId id="3162" r:id="rId36"/>
    <p:sldId id="3163" r:id="rId37"/>
    <p:sldId id="3890" r:id="rId38"/>
    <p:sldId id="3891" r:id="rId39"/>
    <p:sldId id="3892" r:id="rId40"/>
    <p:sldId id="3894" r:id="rId41"/>
    <p:sldId id="3380" r:id="rId42"/>
    <p:sldId id="3628" r:id="rId43"/>
    <p:sldId id="3895" r:id="rId44"/>
    <p:sldId id="3896" r:id="rId45"/>
    <p:sldId id="292" r:id="rId46"/>
    <p:sldId id="293" r:id="rId47"/>
    <p:sldId id="294" r:id="rId48"/>
    <p:sldId id="295" r:id="rId49"/>
    <p:sldId id="3627" r:id="rId50"/>
    <p:sldId id="3204" r:id="rId51"/>
    <p:sldId id="2089"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B4A3CF"/>
    <a:srgbClr val="BCABD5"/>
    <a:srgbClr val="F1EBF1"/>
    <a:srgbClr val="0000CC"/>
    <a:srgbClr val="0C037D"/>
    <a:srgbClr val="4472C4"/>
    <a:srgbClr val="1F497D"/>
    <a:srgbClr val="FFFFFF"/>
    <a:srgbClr val="EDED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316" autoAdjust="0"/>
    <p:restoredTop sz="96723" autoAdjust="0"/>
  </p:normalViewPr>
  <p:slideViewPr>
    <p:cSldViewPr snapToGrid="0">
      <p:cViewPr varScale="1">
        <p:scale>
          <a:sx n="80" d="100"/>
          <a:sy n="80" d="100"/>
        </p:scale>
        <p:origin x="96" y="24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notesMaster" Target="notesMasters/notesMaster1.xml"/><Relationship Id="rId58" Type="http://schemas.microsoft.com/office/2018/10/relationships/authors" Target="authors.xml"/><Relationship Id="rId5" Type="http://schemas.openxmlformats.org/officeDocument/2006/relationships/slideMaster" Target="slideMasters/slideMaster5.xml"/><Relationship Id="rId19" Type="http://schemas.openxmlformats.org/officeDocument/2006/relationships/slide" Target="slides/slide12.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theme" Target="theme/theme1.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tableStyles" Target="tableStyles.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s>
</file>

<file path=ppt/diagrams/_rels/data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_rels/drawing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colors1.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8">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8">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marL="0" lvl="0" indent="0" algn="ctr" defTabSz="1422400">
            <a:lnSpc>
              <a:spcPct val="100000"/>
            </a:lnSpc>
            <a:spcBef>
              <a:spcPct val="0"/>
            </a:spcBef>
            <a:spcAft>
              <a:spcPct val="35000"/>
            </a:spcAft>
            <a:buNone/>
          </a:pPr>
          <a:r>
            <a:rPr lang="en-US" sz="3200" b="0" i="1" kern="1200" dirty="0">
              <a:solidFill>
                <a:prstClr val="black">
                  <a:hueOff val="0"/>
                  <a:satOff val="0"/>
                  <a:lumOff val="0"/>
                  <a:alphaOff val="0"/>
                </a:prstClr>
              </a:solidFill>
              <a:latin typeface="Calibri"/>
              <a:ea typeface="+mn-ea"/>
              <a:cs typeface="+mn-cs"/>
            </a:rPr>
            <a:t>Who are the 144,000 people to be</a:t>
          </a:r>
        </a:p>
        <a:p>
          <a:pPr marL="0" lvl="0" indent="0" algn="ctr" defTabSz="1422400">
            <a:lnSpc>
              <a:spcPct val="100000"/>
            </a:lnSpc>
            <a:spcBef>
              <a:spcPct val="0"/>
            </a:spcBef>
            <a:spcAft>
              <a:spcPct val="35000"/>
            </a:spcAft>
            <a:buNone/>
          </a:pPr>
          <a:r>
            <a:rPr lang="en-US" sz="3200" b="0" i="1" kern="1200" dirty="0">
              <a:solidFill>
                <a:prstClr val="black">
                  <a:hueOff val="0"/>
                  <a:satOff val="0"/>
                  <a:lumOff val="0"/>
                  <a:alphaOff val="0"/>
                </a:prstClr>
              </a:solidFill>
              <a:latin typeface="Calibri"/>
              <a:ea typeface="+mn-ea"/>
              <a:cs typeface="+mn-cs"/>
            </a:rPr>
            <a:t>sealed?</a:t>
          </a:r>
          <a:r>
            <a:rPr lang="en-GB" sz="3200" b="0" i="1" kern="1200" dirty="0">
              <a:solidFill>
                <a:prstClr val="black">
                  <a:hueOff val="0"/>
                  <a:satOff val="0"/>
                  <a:lumOff val="0"/>
                  <a:alphaOff val="0"/>
                </a:prstClr>
              </a:solidFill>
              <a:latin typeface="Calibri"/>
              <a:ea typeface="+mn-ea"/>
              <a:cs typeface="+mn-cs"/>
            </a:rPr>
            <a:t> </a:t>
          </a:r>
        </a:p>
        <a:p>
          <a:pPr marL="0" lvl="0" algn="ctr" defTabSz="1422400">
            <a:lnSpc>
              <a:spcPct val="100000"/>
            </a:lnSpc>
            <a:spcBef>
              <a:spcPct val="0"/>
            </a:spcBef>
            <a:spcAft>
              <a:spcPct val="35000"/>
            </a:spcAft>
            <a:buNone/>
          </a:pPr>
          <a:r>
            <a:rPr lang="en-US" sz="3200" b="1" i="1" kern="1200" dirty="0"/>
            <a:t>Rev 7:4; 14:1,4</a:t>
          </a:r>
          <a:endParaRPr lang="en-US" sz="3000" b="1" i="1" kern="1200" dirty="0">
            <a:solidFill>
              <a:schemeClr val="tx1"/>
            </a:solidFill>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US" sz="3200" b="0" i="1" dirty="0"/>
            <a:t>When will the sealing of the 144,000 Jews be done?</a:t>
          </a:r>
          <a:endParaRPr lang="en-GB" sz="3200" b="0"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US" sz="3200" b="0" i="1" dirty="0"/>
            <a:t>Highlight the significance of God’s seal on His people?</a:t>
          </a:r>
        </a:p>
        <a:p>
          <a:pPr algn="ctr">
            <a:lnSpc>
              <a:spcPct val="100000"/>
            </a:lnSpc>
            <a:spcBef>
              <a:spcPct val="0"/>
            </a:spcBef>
            <a:spcAft>
              <a:spcPct val="35000"/>
            </a:spcAft>
          </a:pPr>
          <a:r>
            <a:rPr lang="en-US" sz="3200" b="1" i="1" dirty="0"/>
            <a:t>2 Tim 2:19; 4:18</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US" sz="3200" b="0" i="1" dirty="0"/>
            <a:t>Who are the countless white-robed saints John saw and why are they different from the 144,000 sealed servants of God?</a:t>
          </a:r>
        </a:p>
        <a:p>
          <a:pPr algn="ctr">
            <a:lnSpc>
              <a:spcPct val="100000"/>
            </a:lnSpc>
            <a:spcBef>
              <a:spcPct val="0"/>
            </a:spcBef>
            <a:spcAft>
              <a:spcPct val="35000"/>
            </a:spcAft>
          </a:pPr>
          <a:r>
            <a:rPr lang="en-US" sz="3200" b="1" i="1" dirty="0"/>
            <a:t>Rev 7:9,14</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US" sz="3200" b="0" i="1" dirty="0"/>
            <a:t>Why should believers render praises to God?</a:t>
          </a:r>
        </a:p>
        <a:p>
          <a:pPr algn="ctr"/>
          <a:r>
            <a:rPr lang="en-US" sz="3200" b="1" i="1" dirty="0"/>
            <a:t>Psalm 103:1-5</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8" loCatId="hierarchy" qsTypeId="urn:microsoft.com/office/officeart/2005/8/quickstyle/simple1#7" qsCatId="simple" csTypeId="urn:microsoft.com/office/officeart/2005/8/colors/accent0_3#8"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US" sz="3200" i="1" dirty="0">
              <a:solidFill>
                <a:schemeClr val="tx1"/>
              </a:solidFill>
              <a:effectLst/>
            </a:rPr>
            <a:t>What are the essential qualifications for entering heaven?</a:t>
          </a:r>
        </a:p>
        <a:p>
          <a:pPr algn="ctr">
            <a:lnSpc>
              <a:spcPct val="100000"/>
            </a:lnSpc>
            <a:spcBef>
              <a:spcPct val="0"/>
            </a:spcBef>
            <a:spcAft>
              <a:spcPct val="35000"/>
            </a:spcAft>
          </a:pPr>
          <a:r>
            <a:rPr lang="en-US" sz="3200" i="1" dirty="0">
              <a:solidFill>
                <a:schemeClr val="tx1"/>
              </a:solidFill>
              <a:effectLst/>
            </a:rPr>
            <a:t> </a:t>
          </a:r>
          <a:r>
            <a:rPr lang="pt-BR" sz="3200" b="1" i="1" dirty="0">
              <a:solidFill>
                <a:schemeClr val="tx1"/>
              </a:solidFill>
              <a:effectLst/>
            </a:rPr>
            <a:t>Rev 21:27; Heb 12:14</a:t>
          </a:r>
          <a:endParaRPr lang="en-GB" sz="3200" b="1" i="1" dirty="0">
            <a:solidFill>
              <a:schemeClr val="tx1"/>
            </a:solidFill>
            <a:effectLst/>
          </a:endParaRPr>
        </a:p>
      </dgm:t>
    </dgm:pt>
    <dgm:pt modelId="{9E84C169-3ED9-436C-BE7D-98EA155ECFDB}" type="parTrans" cxnId="{85A00DB1-F4A3-4C6B-A4D0-ACCFE51BA363}">
      <dgm:prSet/>
      <dgm:spPr/>
      <dgm:t>
        <a:bodyPr/>
        <a:lstStyle/>
        <a:p>
          <a:endParaRPr lang="en-US"/>
        </a:p>
      </dgm:t>
    </dgm:pt>
    <dgm:pt modelId="{8B714856-D08B-41FD-BF3A-5E4B3859D26F}" type="sibTrans" cxnId="{85A00DB1-F4A3-4C6B-A4D0-ACCFE51BA363}">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26253">
        <dgm:presLayoutVars>
          <dgm:chPref val="3"/>
        </dgm:presLayoutVars>
      </dgm:prSet>
      <dgm:spPr/>
    </dgm:pt>
    <dgm:pt modelId="{39243EBB-08C3-40AD-9EBD-DFB2E309673B}" type="pres">
      <dgm:prSet presAssocID="{60B4422F-B5F1-45C8-8FA5-66CA47A48205}" presName="hierChild2" presStyleCnt="0"/>
      <dgm:spPr/>
    </dgm:pt>
  </dgm:ptLst>
  <dgm:cxnLst>
    <dgm:cxn modelId="{7A4A5095-E367-437E-A416-5813C246E9FF}" type="presOf" srcId="{60B4422F-B5F1-45C8-8FA5-66CA47A48205}" destId="{DDCA46C2-3612-464D-9F92-813CC60D482F}" srcOrd="0" destOrd="0" presId="urn:microsoft.com/office/officeart/2005/8/layout/hierarchy1#8"/>
    <dgm:cxn modelId="{85A00DB1-F4A3-4C6B-A4D0-ACCFE51BA363}" srcId="{49828610-9B16-48BE-81A5-8175BFC125E8}" destId="{60B4422F-B5F1-45C8-8FA5-66CA47A48205}" srcOrd="0" destOrd="0" parTransId="{9E84C169-3ED9-436C-BE7D-98EA155ECFDB}" sibTransId="{8B714856-D08B-41FD-BF3A-5E4B3859D26F}"/>
    <dgm:cxn modelId="{860175B9-8926-481C-A44B-054BF8635C63}" type="presOf" srcId="{49828610-9B16-48BE-81A5-8175BFC125E8}" destId="{7BC538D0-47AE-414F-9DE4-F18E62186D5B}" srcOrd="0" destOrd="0" presId="urn:microsoft.com/office/officeart/2005/8/layout/hierarchy1#8"/>
    <dgm:cxn modelId="{01B10568-5131-47F3-A63E-724981C9224D}" type="presParOf" srcId="{7BC538D0-47AE-414F-9DE4-F18E62186D5B}" destId="{A5087579-C124-49EC-86E7-A232783731D9}" srcOrd="0" destOrd="0" presId="urn:microsoft.com/office/officeart/2005/8/layout/hierarchy1#8"/>
    <dgm:cxn modelId="{DE2D6E94-CDC8-4EEF-91F9-C34AE20DFB56}" type="presParOf" srcId="{A5087579-C124-49EC-86E7-A232783731D9}" destId="{E432CA65-1FEE-4816-920D-95060379FF5B}" srcOrd="0" destOrd="0" presId="urn:microsoft.com/office/officeart/2005/8/layout/hierarchy1#8"/>
    <dgm:cxn modelId="{F028579C-5072-4458-9446-E7D51390DBCC}" type="presParOf" srcId="{E432CA65-1FEE-4816-920D-95060379FF5B}" destId="{A31D16F8-974D-4512-94F2-E4F4716BC42E}" srcOrd="0" destOrd="0" presId="urn:microsoft.com/office/officeart/2005/8/layout/hierarchy1#8"/>
    <dgm:cxn modelId="{5367A2E1-C189-4215-8FC8-4C7E0EF6D075}" type="presParOf" srcId="{E432CA65-1FEE-4816-920D-95060379FF5B}" destId="{DDCA46C2-3612-464D-9F92-813CC60D482F}" srcOrd="1" destOrd="0" presId="urn:microsoft.com/office/officeart/2005/8/layout/hierarchy1#8"/>
    <dgm:cxn modelId="{7711E97C-C8F3-45B1-9E31-35F3F49DD6C5}" type="presParOf" srcId="{A5087579-C124-49EC-86E7-A232783731D9}" destId="{39243EBB-08C3-40AD-9EBD-DFB2E309673B}" srcOrd="1" destOrd="0" presId="urn:microsoft.com/office/officeart/2005/8/layout/hierarchy1#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8" loCatId="hierarchy" qsTypeId="urn:microsoft.com/office/officeart/2005/8/quickstyle/simple1#7" qsCatId="simple" csTypeId="urn:microsoft.com/office/officeart/2005/8/colors/accent0_3#8"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US" sz="3200" i="1" dirty="0">
              <a:solidFill>
                <a:schemeClr val="tx1"/>
              </a:solidFill>
              <a:effectLst/>
            </a:rPr>
            <a:t>Which blessings that await triumphant pilgrims in heaven?</a:t>
          </a:r>
        </a:p>
        <a:p>
          <a:pPr algn="ctr">
            <a:lnSpc>
              <a:spcPct val="100000"/>
            </a:lnSpc>
            <a:spcBef>
              <a:spcPct val="0"/>
            </a:spcBef>
            <a:spcAft>
              <a:spcPct val="35000"/>
            </a:spcAft>
          </a:pPr>
          <a:r>
            <a:rPr lang="pt-BR" sz="3200" b="1" i="1" dirty="0">
              <a:solidFill>
                <a:schemeClr val="tx1"/>
              </a:solidFill>
              <a:effectLst/>
            </a:rPr>
            <a:t>Rev 7:16,17; 22:3-5; 2 Tim 4:8</a:t>
          </a:r>
          <a:endParaRPr lang="en-GB" sz="3200" b="1" i="1" dirty="0">
            <a:solidFill>
              <a:schemeClr val="tx1"/>
            </a:solidFill>
            <a:effectLst/>
          </a:endParaRPr>
        </a:p>
      </dgm:t>
    </dgm:pt>
    <dgm:pt modelId="{9E84C169-3ED9-436C-BE7D-98EA155ECFDB}" type="parTrans" cxnId="{85A00DB1-F4A3-4C6B-A4D0-ACCFE51BA363}">
      <dgm:prSet/>
      <dgm:spPr/>
      <dgm:t>
        <a:bodyPr/>
        <a:lstStyle/>
        <a:p>
          <a:endParaRPr lang="en-US"/>
        </a:p>
      </dgm:t>
    </dgm:pt>
    <dgm:pt modelId="{8B714856-D08B-41FD-BF3A-5E4B3859D26F}" type="sibTrans" cxnId="{85A00DB1-F4A3-4C6B-A4D0-ACCFE51BA363}">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26253">
        <dgm:presLayoutVars>
          <dgm:chPref val="3"/>
        </dgm:presLayoutVars>
      </dgm:prSet>
      <dgm:spPr/>
    </dgm:pt>
    <dgm:pt modelId="{39243EBB-08C3-40AD-9EBD-DFB2E309673B}" type="pres">
      <dgm:prSet presAssocID="{60B4422F-B5F1-45C8-8FA5-66CA47A48205}" presName="hierChild2" presStyleCnt="0"/>
      <dgm:spPr/>
    </dgm:pt>
  </dgm:ptLst>
  <dgm:cxnLst>
    <dgm:cxn modelId="{7A4A5095-E367-437E-A416-5813C246E9FF}" type="presOf" srcId="{60B4422F-B5F1-45C8-8FA5-66CA47A48205}" destId="{DDCA46C2-3612-464D-9F92-813CC60D482F}" srcOrd="0" destOrd="0" presId="urn:microsoft.com/office/officeart/2005/8/layout/hierarchy1#8"/>
    <dgm:cxn modelId="{85A00DB1-F4A3-4C6B-A4D0-ACCFE51BA363}" srcId="{49828610-9B16-48BE-81A5-8175BFC125E8}" destId="{60B4422F-B5F1-45C8-8FA5-66CA47A48205}" srcOrd="0" destOrd="0" parTransId="{9E84C169-3ED9-436C-BE7D-98EA155ECFDB}" sibTransId="{8B714856-D08B-41FD-BF3A-5E4B3859D26F}"/>
    <dgm:cxn modelId="{860175B9-8926-481C-A44B-054BF8635C63}" type="presOf" srcId="{49828610-9B16-48BE-81A5-8175BFC125E8}" destId="{7BC538D0-47AE-414F-9DE4-F18E62186D5B}" srcOrd="0" destOrd="0" presId="urn:microsoft.com/office/officeart/2005/8/layout/hierarchy1#8"/>
    <dgm:cxn modelId="{01B10568-5131-47F3-A63E-724981C9224D}" type="presParOf" srcId="{7BC538D0-47AE-414F-9DE4-F18E62186D5B}" destId="{A5087579-C124-49EC-86E7-A232783731D9}" srcOrd="0" destOrd="0" presId="urn:microsoft.com/office/officeart/2005/8/layout/hierarchy1#8"/>
    <dgm:cxn modelId="{DE2D6E94-CDC8-4EEF-91F9-C34AE20DFB56}" type="presParOf" srcId="{A5087579-C124-49EC-86E7-A232783731D9}" destId="{E432CA65-1FEE-4816-920D-95060379FF5B}" srcOrd="0" destOrd="0" presId="urn:microsoft.com/office/officeart/2005/8/layout/hierarchy1#8"/>
    <dgm:cxn modelId="{F028579C-5072-4458-9446-E7D51390DBCC}" type="presParOf" srcId="{E432CA65-1FEE-4816-920D-95060379FF5B}" destId="{A31D16F8-974D-4512-94F2-E4F4716BC42E}" srcOrd="0" destOrd="0" presId="urn:microsoft.com/office/officeart/2005/8/layout/hierarchy1#8"/>
    <dgm:cxn modelId="{5367A2E1-C189-4215-8FC8-4C7E0EF6D075}" type="presParOf" srcId="{E432CA65-1FEE-4816-920D-95060379FF5B}" destId="{DDCA46C2-3612-464D-9F92-813CC60D482F}" srcOrd="1" destOrd="0" presId="urn:microsoft.com/office/officeart/2005/8/layout/hierarchy1#8"/>
    <dgm:cxn modelId="{7711E97C-C8F3-45B1-9E31-35F3F49DD6C5}" type="presParOf" srcId="{A5087579-C124-49EC-86E7-A232783731D9}" destId="{39243EBB-08C3-40AD-9EBD-DFB2E309673B}" srcOrd="1" destOrd="0" presId="urn:microsoft.com/office/officeart/2005/8/layout/hierarchy1#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US" sz="3200" b="0" i="1" kern="1200" dirty="0">
              <a:solidFill>
                <a:prstClr val="black">
                  <a:hueOff val="0"/>
                  <a:satOff val="0"/>
                  <a:lumOff val="0"/>
                  <a:alphaOff val="0"/>
                </a:prstClr>
              </a:solidFill>
              <a:latin typeface="Calibri"/>
              <a:ea typeface="+mn-ea"/>
              <a:cs typeface="+mn-cs"/>
            </a:rPr>
            <a:t>Who are the 144,000 people to be</a:t>
          </a:r>
        </a:p>
        <a:p>
          <a:pPr marL="0" lvl="0" indent="0" algn="ctr" defTabSz="1422400">
            <a:lnSpc>
              <a:spcPct val="100000"/>
            </a:lnSpc>
            <a:spcBef>
              <a:spcPct val="0"/>
            </a:spcBef>
            <a:spcAft>
              <a:spcPct val="35000"/>
            </a:spcAft>
            <a:buNone/>
          </a:pPr>
          <a:r>
            <a:rPr lang="en-US" sz="3200" b="0" i="1" kern="1200" dirty="0">
              <a:solidFill>
                <a:prstClr val="black">
                  <a:hueOff val="0"/>
                  <a:satOff val="0"/>
                  <a:lumOff val="0"/>
                  <a:alphaOff val="0"/>
                </a:prstClr>
              </a:solidFill>
              <a:latin typeface="Calibri"/>
              <a:ea typeface="+mn-ea"/>
              <a:cs typeface="+mn-cs"/>
            </a:rPr>
            <a:t>sealed?</a:t>
          </a:r>
          <a:r>
            <a:rPr lang="en-GB" sz="3200" b="0" i="1" kern="1200" dirty="0">
              <a:solidFill>
                <a:prstClr val="black">
                  <a:hueOff val="0"/>
                  <a:satOff val="0"/>
                  <a:lumOff val="0"/>
                  <a:alphaOff val="0"/>
                </a:prstClr>
              </a:solidFill>
              <a:latin typeface="Calibri"/>
              <a:ea typeface="+mn-ea"/>
              <a:cs typeface="+mn-cs"/>
            </a:rPr>
            <a:t> </a:t>
          </a:r>
        </a:p>
        <a:p>
          <a:pPr marL="0" lvl="0" algn="ctr" defTabSz="1422400">
            <a:lnSpc>
              <a:spcPct val="100000"/>
            </a:lnSpc>
            <a:spcBef>
              <a:spcPct val="0"/>
            </a:spcBef>
            <a:spcAft>
              <a:spcPct val="35000"/>
            </a:spcAft>
            <a:buNone/>
          </a:pPr>
          <a:r>
            <a:rPr lang="en-US" sz="3200" b="1" i="1" kern="1200" dirty="0"/>
            <a:t>Rev 7:4; 14:1,4</a:t>
          </a:r>
          <a:endParaRPr lang="en-US" sz="3000" b="1" i="1" kern="1200" dirty="0">
            <a:solidFill>
              <a:schemeClr val="tx1"/>
            </a:solidFill>
          </a:endParaRPr>
        </a:p>
      </dsp:txBody>
      <dsp:txXfrm>
        <a:off x="2495967" y="745322"/>
        <a:ext cx="6626353" cy="28546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US" sz="3200" b="0" i="1" kern="1200" dirty="0"/>
            <a:t>When will the sealing of the 144,000 Jews be done?</a:t>
          </a:r>
          <a:endParaRPr lang="en-GB" sz="3200" b="0" i="1" kern="1200" dirty="0"/>
        </a:p>
      </dsp:txBody>
      <dsp:txXfrm>
        <a:off x="3089044" y="596011"/>
        <a:ext cx="5277456"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US" sz="3200" b="0" i="1" kern="1200" dirty="0"/>
            <a:t>Highlight the significance of God’s seal on His people?</a:t>
          </a:r>
        </a:p>
        <a:p>
          <a:pPr marL="0" lvl="0" indent="0" algn="ctr" defTabSz="1422400">
            <a:lnSpc>
              <a:spcPct val="100000"/>
            </a:lnSpc>
            <a:spcBef>
              <a:spcPct val="0"/>
            </a:spcBef>
            <a:spcAft>
              <a:spcPct val="35000"/>
            </a:spcAft>
            <a:buNone/>
          </a:pPr>
          <a:r>
            <a:rPr lang="en-US" sz="3200" b="1" i="1" kern="1200" dirty="0"/>
            <a:t>2 Tim 2:19; 4:18</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US" sz="3200" b="0" i="1" kern="1200" dirty="0"/>
            <a:t>Who are the countless white-robed saints John saw and why are they different from the 144,000 sealed servants of God?</a:t>
          </a:r>
        </a:p>
        <a:p>
          <a:pPr marL="0" lvl="0" indent="0" algn="ctr" defTabSz="1422400">
            <a:lnSpc>
              <a:spcPct val="100000"/>
            </a:lnSpc>
            <a:spcBef>
              <a:spcPct val="0"/>
            </a:spcBef>
            <a:spcAft>
              <a:spcPct val="35000"/>
            </a:spcAft>
            <a:buNone/>
          </a:pPr>
          <a:r>
            <a:rPr lang="en-US" sz="3200" b="1" i="1" kern="1200" dirty="0"/>
            <a:t>Rev 7:9,14</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US" sz="3200" b="0" i="1" kern="1200" dirty="0"/>
            <a:t>Why should believers render praises to God?</a:t>
          </a:r>
        </a:p>
        <a:p>
          <a:pPr marL="0" lvl="0" indent="0" algn="ctr" defTabSz="1422400">
            <a:spcBef>
              <a:spcPct val="0"/>
            </a:spcBef>
            <a:buNone/>
          </a:pPr>
          <a:r>
            <a:rPr lang="en-US" sz="3200" b="1" i="1" kern="1200" dirty="0"/>
            <a:t>Psalm 103:1-5</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046879" y="2514"/>
          <a:ext cx="6281276" cy="315922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599673" y="527669"/>
          <a:ext cx="6281276" cy="3159220"/>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US" sz="3200" i="1" kern="1200" dirty="0">
              <a:solidFill>
                <a:schemeClr val="tx1"/>
              </a:solidFill>
              <a:effectLst/>
            </a:rPr>
            <a:t>What are the essential qualifications for entering heaven?</a:t>
          </a:r>
        </a:p>
        <a:p>
          <a:pPr marL="0" lvl="0" indent="0" algn="ctr" defTabSz="1422400">
            <a:lnSpc>
              <a:spcPct val="100000"/>
            </a:lnSpc>
            <a:spcBef>
              <a:spcPct val="0"/>
            </a:spcBef>
            <a:spcAft>
              <a:spcPct val="35000"/>
            </a:spcAft>
            <a:buNone/>
          </a:pPr>
          <a:r>
            <a:rPr lang="en-US" sz="3200" i="1" kern="1200" dirty="0">
              <a:solidFill>
                <a:schemeClr val="tx1"/>
              </a:solidFill>
              <a:effectLst/>
            </a:rPr>
            <a:t> </a:t>
          </a:r>
          <a:r>
            <a:rPr lang="pt-BR" sz="3200" b="1" i="1" kern="1200" dirty="0">
              <a:solidFill>
                <a:schemeClr val="tx1"/>
              </a:solidFill>
              <a:effectLst/>
            </a:rPr>
            <a:t>Rev 21:27; Heb 12:14</a:t>
          </a:r>
          <a:endParaRPr lang="en-GB" sz="3200" b="1" i="1" kern="1200" dirty="0">
            <a:solidFill>
              <a:schemeClr val="tx1"/>
            </a:solidFill>
            <a:effectLst/>
          </a:endParaRPr>
        </a:p>
      </dsp:txBody>
      <dsp:txXfrm>
        <a:off x="2692203" y="620199"/>
        <a:ext cx="6096216" cy="297416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046879" y="2514"/>
          <a:ext cx="6281276" cy="315922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599673" y="527669"/>
          <a:ext cx="6281276" cy="3159220"/>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US" sz="3200" i="1" kern="1200" dirty="0">
              <a:solidFill>
                <a:schemeClr val="tx1"/>
              </a:solidFill>
              <a:effectLst/>
            </a:rPr>
            <a:t>Which blessings that await triumphant pilgrims in heaven?</a:t>
          </a:r>
        </a:p>
        <a:p>
          <a:pPr marL="0" lvl="0" indent="0" algn="ctr" defTabSz="1422400">
            <a:lnSpc>
              <a:spcPct val="100000"/>
            </a:lnSpc>
            <a:spcBef>
              <a:spcPct val="0"/>
            </a:spcBef>
            <a:spcAft>
              <a:spcPct val="35000"/>
            </a:spcAft>
            <a:buNone/>
          </a:pPr>
          <a:r>
            <a:rPr lang="pt-BR" sz="3200" b="1" i="1" kern="1200" dirty="0">
              <a:solidFill>
                <a:schemeClr val="tx1"/>
              </a:solidFill>
              <a:effectLst/>
            </a:rPr>
            <a:t>Rev 7:16,17; 22:3-5; 2 Tim 4:8</a:t>
          </a:r>
          <a:endParaRPr lang="en-GB" sz="3200" b="1" i="1" kern="1200" dirty="0">
            <a:solidFill>
              <a:schemeClr val="tx1"/>
            </a:solidFill>
            <a:effectLst/>
          </a:endParaRPr>
        </a:p>
      </dsp:txBody>
      <dsp:txXfrm>
        <a:off x="2692203" y="620199"/>
        <a:ext cx="6096216" cy="297416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8">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1#8">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11/20/2024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xxxx</a:t>
            </a:r>
            <a:endParaRPr lang="LID4096"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6751045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20/11/2024</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20/11/2024</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20/11/2024</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20/11/2024</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20/11/2024</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20/11/2024</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20/11/2024</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20/11/2024</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20/11/2024</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20/11/2024</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20/11/2024</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11/20/2024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11/20/2024</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11/20/2024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11/20/2024</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11/20/2024</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11/20/2024</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11/20/2024</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11/20/2024</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11/20/2024</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11/20/2024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11/20/2024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11/20/2024</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11/20/2024</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11/20/2024</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11/20/2024</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11/20/2024</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11/20/2024</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11/20/2024</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11/20/2024</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11/20/2024</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11/20/2024</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11/20/2024</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11/20/2024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11/20/2024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11/20/2024</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11/20/2024</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11/20/2024</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11/20/2024</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11/20/2024</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11/20/2024</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11/20/2024</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11/20/2024</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11/20/2024</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11/20/2024</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11/20/2024</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11/20/2024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11/20/2024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11/20/2024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11/20/2024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11/20/2024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11/20/2024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11/20/2024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11/20/2024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11/20/2024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20/11/2024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81835703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20/11/2024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23376270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20/11/2024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8604058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20/11/2024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58936000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20/11/2024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31226388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20/11/2024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4048610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20/11/2024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19548890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20/11/2024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9114373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20/11/2024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46409258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20/11/2024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3828678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20/11/2024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184542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20/11/2024</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11/20/2024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11/20/2024</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11/20/2024</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11/20/2024</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11/20/2024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20/11/2024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09386215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7.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8.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68.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8.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9.png"/><Relationship Id="rId1" Type="http://schemas.openxmlformats.org/officeDocument/2006/relationships/slideLayout" Target="../slideLayouts/slideLayout6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9.png"/><Relationship Id="rId1" Type="http://schemas.openxmlformats.org/officeDocument/2006/relationships/slideLayout" Target="../slideLayouts/slideLayout6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9.png"/><Relationship Id="rId7" Type="http://schemas.openxmlformats.org/officeDocument/2006/relationships/diagramColors" Target="../diagrams/colors3.xml"/><Relationship Id="rId2" Type="http://schemas.openxmlformats.org/officeDocument/2006/relationships/notesSlide" Target="../notesSlides/notesSlide3.xml"/><Relationship Id="rId1" Type="http://schemas.openxmlformats.org/officeDocument/2006/relationships/slideLayout" Target="../slideLayouts/slideLayout68.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8.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9.png"/><Relationship Id="rId1" Type="http://schemas.openxmlformats.org/officeDocument/2006/relationships/slideLayout" Target="../slideLayouts/slideLayout68.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9.png"/><Relationship Id="rId1" Type="http://schemas.openxmlformats.org/officeDocument/2006/relationships/slideLayout" Target="../slideLayouts/slideLayout68.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8.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9.png"/><Relationship Id="rId1" Type="http://schemas.openxmlformats.org/officeDocument/2006/relationships/slideLayout" Target="../slideLayouts/slideLayout68.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9.png"/><Relationship Id="rId1" Type="http://schemas.openxmlformats.org/officeDocument/2006/relationships/slideLayout" Target="../slideLayouts/slideLayout68.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8.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11.pn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9.jpeg"/><Relationship Id="rId1" Type="http://schemas.openxmlformats.org/officeDocument/2006/relationships/slideLayout" Target="../slideLayouts/slideLayout40.xml"/></Relationships>
</file>

<file path=ppt/slides/_rels/slide30.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3" Type="http://schemas.openxmlformats.org/officeDocument/2006/relationships/notesSlide" Target="../notesSlides/notesSlide4.xml"/><Relationship Id="rId7" Type="http://schemas.openxmlformats.org/officeDocument/2006/relationships/image" Target="../media/image23.svg"/><Relationship Id="rId12" Type="http://schemas.openxmlformats.org/officeDocument/2006/relationships/image" Target="../media/image28.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22.png"/><Relationship Id="rId11" Type="http://schemas.openxmlformats.org/officeDocument/2006/relationships/image" Target="../media/image27.svg"/><Relationship Id="rId5" Type="http://schemas.openxmlformats.org/officeDocument/2006/relationships/image" Target="../media/image21.sv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 Id="rId14" Type="http://schemas.openxmlformats.org/officeDocument/2006/relationships/image" Target="../media/image30.png"/></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2.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2.xml"/></Relationships>
</file>

<file path=ppt/slides/_rels/slide3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2.xml"/></Relationships>
</file>

<file path=ppt/slides/_rels/slide3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2.xml"/></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36.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11.png"/><Relationship Id="rId5" Type="http://schemas.openxmlformats.org/officeDocument/2006/relationships/image" Target="../media/image35.png"/><Relationship Id="rId4" Type="http://schemas.openxmlformats.org/officeDocument/2006/relationships/notesSlide" Target="../notesSlides/notesSlide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7.jpe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 name="Rectangle 83">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Freeform: Shape 85">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8" name="Freeform: Shape 87">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0" name="Freeform: Shape 89">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2" name="Rectangle 91">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4" name="Freeform: Shape 93">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6" name="Rectangle 95">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98" name="Freeform: Shape 97">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0" name="Freeform: Shape 99">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2" name="Title 1">
            <a:extLst>
              <a:ext uri="{FF2B5EF4-FFF2-40B4-BE49-F238E27FC236}">
                <a16:creationId xmlns:a16="http://schemas.microsoft.com/office/drawing/2014/main" id="{EC8576C9-05D9-7B9C-53F6-12189093D592}"/>
              </a:ext>
            </a:extLst>
          </p:cNvPr>
          <p:cNvSpPr>
            <a:spLocks noGrp="1"/>
          </p:cNvSpPr>
          <p:nvPr>
            <p:ph type="title"/>
          </p:nvPr>
        </p:nvSpPr>
        <p:spPr>
          <a:xfrm>
            <a:off x="2618663" y="1874826"/>
            <a:ext cx="7134575" cy="1357626"/>
          </a:xfrm>
          <a:noFill/>
        </p:spPr>
        <p:txBody>
          <a:bodyPr vert="horz" lIns="91440" tIns="45720" rIns="91440" bIns="45720" rtlCol="0" anchor="ctr">
            <a:normAutofit/>
          </a:bodyPr>
          <a:lstStyle/>
          <a:p>
            <a:pPr algn="ctr"/>
            <a:r>
              <a:rPr lang="en-US" sz="4800" b="1" kern="1200" dirty="0">
                <a:solidFill>
                  <a:schemeClr val="accent5">
                    <a:lumMod val="50000"/>
                  </a:schemeClr>
                </a:solidFill>
                <a:latin typeface="Cambria" panose="02040503050406030204" pitchFamily="18" charset="0"/>
                <a:ea typeface="Cambria" panose="02040503050406030204" pitchFamily="18" charset="0"/>
              </a:rPr>
              <a:t>SUPER SUNDAY SERVICE</a:t>
            </a:r>
          </a:p>
        </p:txBody>
      </p:sp>
      <p:sp>
        <p:nvSpPr>
          <p:cNvPr id="102" name="Freeform: Shape 101">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4" name="Rectangle 103">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Logo&#10;&#10;Description automatically generated">
            <a:extLst>
              <a:ext uri="{FF2B5EF4-FFF2-40B4-BE49-F238E27FC236}">
                <a16:creationId xmlns:a16="http://schemas.microsoft.com/office/drawing/2014/main" id="{B1F2A2E7-B2DA-9CEB-B24E-C67C531D57E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262814" y="271008"/>
            <a:ext cx="1666368" cy="1526781"/>
          </a:xfrm>
          <a:prstGeom prst="rect">
            <a:avLst/>
          </a:prstGeom>
        </p:spPr>
      </p:pic>
      <p:sp>
        <p:nvSpPr>
          <p:cNvPr id="6" name="Subtitle 2">
            <a:extLst>
              <a:ext uri="{FF2B5EF4-FFF2-40B4-BE49-F238E27FC236}">
                <a16:creationId xmlns:a16="http://schemas.microsoft.com/office/drawing/2014/main" id="{004B1E6C-3822-DE97-52AA-A1515EDCAEBE}"/>
              </a:ext>
            </a:extLst>
          </p:cNvPr>
          <p:cNvSpPr txBox="1">
            <a:spLocks/>
          </p:cNvSpPr>
          <p:nvPr/>
        </p:nvSpPr>
        <p:spPr>
          <a:xfrm>
            <a:off x="5116394" y="5687523"/>
            <a:ext cx="1920900" cy="51011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solidFill>
                  <a:schemeClr val="accent1">
                    <a:lumMod val="50000"/>
                  </a:schemeClr>
                </a:solidFill>
              </a:rPr>
              <a:t>24-11-2024</a:t>
            </a:r>
            <a:endParaRPr lang="en-US" dirty="0">
              <a:solidFill>
                <a:schemeClr val="accent1">
                  <a:lumMod val="50000"/>
                </a:schemeClr>
              </a:solidFill>
            </a:endParaRPr>
          </a:p>
        </p:txBody>
      </p:sp>
      <p:sp>
        <p:nvSpPr>
          <p:cNvPr id="46" name="TextBox 45">
            <a:extLst>
              <a:ext uri="{FF2B5EF4-FFF2-40B4-BE49-F238E27FC236}">
                <a16:creationId xmlns:a16="http://schemas.microsoft.com/office/drawing/2014/main" id="{950CA874-66D6-A57A-D2AF-3AFC7D232451}"/>
              </a:ext>
            </a:extLst>
          </p:cNvPr>
          <p:cNvSpPr txBox="1"/>
          <p:nvPr/>
        </p:nvSpPr>
        <p:spPr>
          <a:xfrm>
            <a:off x="4826663" y="1786132"/>
            <a:ext cx="2538670" cy="523220"/>
          </a:xfrm>
          <a:prstGeom prst="rect">
            <a:avLst/>
          </a:prstGeom>
          <a:noFill/>
        </p:spPr>
        <p:txBody>
          <a:bodyPr wrap="square" rtlCol="0">
            <a:spAutoFit/>
          </a:bodyPr>
          <a:lstStyle/>
          <a:p>
            <a:r>
              <a:rPr lang="en-US" sz="2800" b="1" dirty="0">
                <a:solidFill>
                  <a:srgbClr val="355783"/>
                </a:solidFill>
                <a:latin typeface="+mj-lt"/>
              </a:rPr>
              <a:t>The Netherlands</a:t>
            </a:r>
          </a:p>
        </p:txBody>
      </p:sp>
      <p:pic>
        <p:nvPicPr>
          <p:cNvPr id="11" name="Picture 10">
            <a:extLst>
              <a:ext uri="{FF2B5EF4-FFF2-40B4-BE49-F238E27FC236}">
                <a16:creationId xmlns:a16="http://schemas.microsoft.com/office/drawing/2014/main" id="{BF46B80A-85E4-6A42-61E3-E7A47E942AF9}"/>
              </a:ext>
            </a:extLst>
          </p:cNvPr>
          <p:cNvPicPr>
            <a:picLocks noChangeAspect="1"/>
          </p:cNvPicPr>
          <p:nvPr/>
        </p:nvPicPr>
        <p:blipFill>
          <a:blip r:embed="rId3"/>
          <a:stretch>
            <a:fillRect/>
          </a:stretch>
        </p:blipFill>
        <p:spPr>
          <a:xfrm>
            <a:off x="4205172" y="2846972"/>
            <a:ext cx="3894286" cy="2847183"/>
          </a:xfrm>
          <a:prstGeom prst="rect">
            <a:avLst/>
          </a:prstGeom>
          <a:effectLst>
            <a:softEdge rad="88900"/>
          </a:effectLst>
        </p:spPr>
      </p:pic>
    </p:spTree>
    <p:extLst>
      <p:ext uri="{BB962C8B-B14F-4D97-AF65-F5344CB8AC3E}">
        <p14:creationId xmlns:p14="http://schemas.microsoft.com/office/powerpoint/2010/main" val="30427729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GB" sz="7200" b="1" u="sng" dirty="0">
                <a:solidFill>
                  <a:srgbClr val="FFC000"/>
                </a:solidFill>
                <a:effectLst>
                  <a:outerShdw blurRad="38100" dist="38100" dir="2700000" algn="tl">
                    <a:srgbClr val="000000">
                      <a:alpha val="43137"/>
                    </a:srgbClr>
                  </a:outerShdw>
                </a:effectLst>
              </a:rPr>
              <a:t>GHS 137:</a:t>
            </a:r>
            <a:r>
              <a:rPr lang="en-GB" sz="7200" b="1" dirty="0">
                <a:solidFill>
                  <a:schemeClr val="bg1"/>
                </a:solidFill>
                <a:effectLst>
                  <a:outerShdw blurRad="38100" dist="38100" dir="2700000" algn="tl">
                    <a:srgbClr val="000000">
                      <a:alpha val="43137"/>
                    </a:srgbClr>
                  </a:outerShdw>
                </a:effectLst>
              </a:rPr>
              <a:t> HOW BEAUTIFUL HEAVEN MUST BE</a:t>
            </a: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28505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GB" b="1" u="sng" dirty="0">
                <a:solidFill>
                  <a:schemeClr val="bg1"/>
                </a:solidFill>
                <a:latin typeface="Arial" panose="020B0604020202020204" pitchFamily="34" charset="0"/>
                <a:cs typeface="Arial" panose="020B0604020202020204" pitchFamily="34" charset="0"/>
              </a:rPr>
              <a:t>HOW BEAUTIFUL HEAVEN MUST BE </a:t>
            </a:r>
            <a:r>
              <a:rPr lang="en-US" b="1" u="sng" dirty="0">
                <a:solidFill>
                  <a:schemeClr val="bg1"/>
                </a:solidFill>
                <a:latin typeface="Arial" panose="020B0604020202020204" pitchFamily="34" charset="0"/>
                <a:cs typeface="Arial" panose="020B0604020202020204" pitchFamily="34" charset="0"/>
              </a:rPr>
              <a:t>[GHS 137]</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 read of a beautiful heaven,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Prepared for the pure and the free;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These truths in God’s word He has given,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beautiful heaven must be. </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9779767"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beautiful heaven must be,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Sweet home of the happy and free;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Fair haven of rest for the weary,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beautiful heaven must be.</a:t>
            </a:r>
            <a:endPar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97915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GB" b="1" u="sng" dirty="0">
                <a:solidFill>
                  <a:schemeClr val="bg1"/>
                </a:solidFill>
                <a:latin typeface="Arial" panose="020B0604020202020204" pitchFamily="34" charset="0"/>
                <a:cs typeface="Arial" panose="020B0604020202020204" pitchFamily="34" charset="0"/>
              </a:rPr>
              <a:t>HOW BEAUTIFUL HEAVEN MUST BE </a:t>
            </a:r>
            <a:r>
              <a:rPr lang="en-US" b="1" u="sng" dirty="0">
                <a:solidFill>
                  <a:schemeClr val="bg1"/>
                </a:solidFill>
                <a:latin typeface="Arial" panose="020B0604020202020204" pitchFamily="34" charset="0"/>
                <a:cs typeface="Arial" panose="020B0604020202020204" pitchFamily="34" charset="0"/>
              </a:rPr>
              <a:t>[GHS 137]</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heaven, no drooping nor pining,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 wishing for elsewhere to be;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God’s light is forever there shining,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beautiful heaven must be. </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1856363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9779767"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beautiful heaven must be,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Sweet home of the happy and free;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Fair haven of rest for the weary,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beautiful heaven must be.</a:t>
            </a:r>
            <a:endPar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62915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GB" b="1" u="sng" dirty="0">
                <a:solidFill>
                  <a:schemeClr val="bg1"/>
                </a:solidFill>
                <a:latin typeface="Arial" panose="020B0604020202020204" pitchFamily="34" charset="0"/>
                <a:cs typeface="Arial" panose="020B0604020202020204" pitchFamily="34" charset="0"/>
              </a:rPr>
              <a:t>HOW BEAUTIFUL HEAVEN MUST BE </a:t>
            </a:r>
            <a:r>
              <a:rPr lang="en-US" b="1" u="sng" dirty="0">
                <a:solidFill>
                  <a:schemeClr val="bg1"/>
                </a:solidFill>
                <a:latin typeface="Arial" panose="020B0604020202020204" pitchFamily="34" charset="0"/>
                <a:cs typeface="Arial" panose="020B0604020202020204" pitchFamily="34" charset="0"/>
              </a:rPr>
              <a:t>[GHS 137]</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I’m longing to go to fair heaven,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be with the happy and free;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spend the long ages in singing,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beautiful heaven must be.</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0946307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9779767"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beautiful heaven must be,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Sweet home of the happy and free;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Fair haven of rest for the weary,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beautiful heaven must be.</a:t>
            </a:r>
            <a:endPar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52148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GB" b="1" u="sng" dirty="0">
                <a:solidFill>
                  <a:schemeClr val="bg1"/>
                </a:solidFill>
                <a:latin typeface="Arial" panose="020B0604020202020204" pitchFamily="34" charset="0"/>
                <a:cs typeface="Arial" panose="020B0604020202020204" pitchFamily="34" charset="0"/>
              </a:rPr>
              <a:t>HOW BEAUTIFUL HEAVEN MUST BE </a:t>
            </a:r>
            <a:r>
              <a:rPr lang="en-US" b="1" u="sng" dirty="0">
                <a:solidFill>
                  <a:schemeClr val="bg1"/>
                </a:solidFill>
                <a:latin typeface="Arial" panose="020B0604020202020204" pitchFamily="34" charset="0"/>
                <a:cs typeface="Arial" panose="020B0604020202020204" pitchFamily="34" charset="0"/>
              </a:rPr>
              <a:t>[GHS 137]</a:t>
            </a:r>
          </a:p>
        </p:txBody>
      </p:sp>
      <p:grpSp>
        <p:nvGrpSpPr>
          <p:cNvPr id="3" name="Group 2"/>
          <p:cNvGrpSpPr/>
          <p:nvPr/>
        </p:nvGrpSpPr>
        <p:grpSpPr>
          <a:xfrm>
            <a:off x="243372" y="1656012"/>
            <a:ext cx="11948629" cy="3939540"/>
            <a:chOff x="257130" y="1719391"/>
            <a:chExt cx="10547818" cy="3939540"/>
          </a:xfrm>
        </p:grpSpPr>
        <p:sp>
          <p:nvSpPr>
            <p:cNvPr id="14339" name="TextBox 1"/>
            <p:cNvSpPr txBox="1">
              <a:spLocks noChangeArrowheads="1"/>
            </p:cNvSpPr>
            <p:nvPr/>
          </p:nvSpPr>
          <p:spPr bwMode="auto">
            <a:xfrm>
              <a:off x="907147" y="1719391"/>
              <a:ext cx="9897801"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angels so sweetly are singing,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Up there by the beautiful sea;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Sweet chords from their gold harps are ringing,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beautiful heaven must be. </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9196181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9779767"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beautiful heaven must be,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Sweet home of the happy and free;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Fair haven of rest for the weary,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beautiful heaven must be.</a:t>
            </a:r>
            <a:endPar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 name="Oval 1">
            <a:extLst>
              <a:ext uri="{FF2B5EF4-FFF2-40B4-BE49-F238E27FC236}">
                <a16:creationId xmlns:a16="http://schemas.microsoft.com/office/drawing/2014/main" id="{02109E06-C0F2-63E7-284B-4AD47771BB6F}"/>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7507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a:ln>
                  <a:noFill/>
                </a:ln>
                <a:effectLst/>
                <a:uLnTx/>
                <a:uFillTx/>
                <a:latin typeface="Cambria" panose="02040503050406030204" pitchFamily="18" charset="0"/>
                <a:ea typeface="+mj-ea"/>
                <a:cs typeface="+mj-cs"/>
              </a:rPr>
              <a:t>SEARCH THE SCRIPTURES</a:t>
            </a:r>
            <a:endParaRPr lang="en-GB" sz="700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24-11-2024</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 OF OUR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379709" y="686862"/>
            <a:ext cx="7037591" cy="5475129"/>
          </a:xfrm>
        </p:spPr>
        <p:txBody>
          <a:bodyPr anchor="ctr">
            <a:normAutofit/>
          </a:bodyPr>
          <a:lstStyle/>
          <a:p>
            <a:pPr marL="0" indent="0" algn="ctr">
              <a:lnSpc>
                <a:spcPct val="100000"/>
              </a:lnSpc>
              <a:buNone/>
            </a:pPr>
            <a:r>
              <a:rPr lang="en-US" b="1" dirty="0">
                <a:latin typeface="Calibri" panose="020F0502020204030204" pitchFamily="34" charset="0"/>
              </a:rPr>
              <a:t>David’s prayers reveal the heart of a steadfast believer, reminding us that in times of trouble, God is our ultimate shield, refuge, and stronghold. His example encourages us to bring our needs to God in prayer and to respond to challenges with praise, maintaining our hope and trust in His faithfulness. As we seek justice and mercy, we can rely on God’s righteous timing and intervention, knowing He hears our cries and offers compassion in our moments of need.</a:t>
            </a:r>
            <a:endParaRPr lang="en-GB" b="1" dirty="0"/>
          </a:p>
          <a:p>
            <a:pPr marL="0" indent="0" algn="ctr">
              <a:lnSpc>
                <a:spcPct val="100000"/>
              </a:lnSpc>
              <a:buNone/>
            </a:pPr>
            <a:endParaRPr lang="en-GB" b="1" dirty="0"/>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Prayer of vindication and preservation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742950" y="742951"/>
            <a:ext cx="3476625"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a:t>
            </a:r>
            <a:r>
              <a:rPr lang="en-US" altLang="en-US" sz="4800" b="1" u="sng" dirty="0">
                <a:solidFill>
                  <a:srgbClr val="FFFFFF"/>
                </a:solidFill>
              </a:rPr>
              <a:t>981</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The Sealing of God’s Servants</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just" defTabSz="1289050" rtl="0" eaLnBrk="1" fontAlgn="auto" latinLnBrk="0" hangingPunct="1">
              <a:lnSpc>
                <a:spcPct val="90000"/>
              </a:lnSpc>
              <a:spcBef>
                <a:spcPct val="0"/>
              </a:spcBef>
              <a:spcAft>
                <a:spcPct val="20000"/>
              </a:spcAft>
              <a:buClrTx/>
              <a:buSzTx/>
              <a:buFontTx/>
              <a:buNone/>
              <a:tabLst/>
              <a:defRPr/>
            </a:pPr>
            <a:r>
              <a:rPr kumimoji="0" lang="en-US" sz="28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“After this I beheld, and, lo, a great multitude, which no man could number, of all nations, and kindreds, and people, and tongues, stood before the throne, and before the Lamb, clothed with white robes, and palms in their hands” (Revelation 7:9)</a:t>
            </a:r>
            <a:endParaRPr kumimoji="0" lang="en-GB" sz="24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GB" sz="28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a:ln>
                  <a:noFill/>
                </a:ln>
                <a:solidFill>
                  <a:prstClr val="white"/>
                </a:solidFill>
                <a:effectLst/>
                <a:uLnTx/>
                <a:uFillTx/>
                <a:latin typeface="Calibri" panose="020F0502020204030204" pitchFamily="34" charset="0"/>
                <a:ea typeface="+mn-ea"/>
                <a:cs typeface="+mn-cs"/>
                <a:sym typeface="+mn-ea"/>
              </a:rPr>
              <a:t>Revelation 7:1-17</a:t>
            </a:r>
            <a:endParaRPr kumimoji="0" lang="en-US" sz="2800" b="1" i="1"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037181" y="448055"/>
            <a:ext cx="7688475" cy="5951023"/>
          </a:xfrm>
        </p:spPr>
        <p:txBody>
          <a:bodyPr anchor="ctr">
            <a:noAutofit/>
          </a:bodyPr>
          <a:lstStyle/>
          <a:p>
            <a:pPr marL="0" indent="0" algn="just" eaLnBrk="0" fontAlgn="base" hangingPunct="0">
              <a:lnSpc>
                <a:spcPct val="100000"/>
              </a:lnSpc>
              <a:spcBef>
                <a:spcPct val="0"/>
              </a:spcBef>
              <a:spcAft>
                <a:spcPts val="600"/>
              </a:spcAft>
              <a:buNone/>
              <a:defRPr/>
            </a:pPr>
            <a:r>
              <a:rPr lang="en-US" dirty="0">
                <a:latin typeface="Calibri" panose="020F0502020204030204" pitchFamily="34" charset="0"/>
              </a:rPr>
              <a:t>Revelation chapter seven reveals the sealing and protection of some redeemed and righteous Jews. They will be protected from divine wrath on the sinful world during the great tribulation. The great tribulation is designed to judge the unbelieving world and prepare the nation of Israel for her Messiah who will “</a:t>
            </a:r>
            <a:r>
              <a:rPr lang="en-US" b="1" dirty="0">
                <a:latin typeface="Calibri" panose="020F0502020204030204" pitchFamily="34" charset="0"/>
              </a:rPr>
              <a:t>turn away ungodliness from Jacob</a:t>
            </a:r>
            <a:r>
              <a:rPr lang="en-US" dirty="0">
                <a:latin typeface="Calibri" panose="020F0502020204030204" pitchFamily="34" charset="0"/>
              </a:rPr>
              <a:t>” (Romans 11:26,27). Many Jews all over the world and multitudes of Gentiles will be saved during the great tribulation. Thus, this study focuses on the sealing of God’s servants and the revelation of countless tribulation saints in heaven.</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1" y="457201"/>
            <a:ext cx="7688475" cy="5846764"/>
          </a:xfrm>
        </p:spPr>
        <p:txBody>
          <a:bodyPr anchor="ctr">
            <a:noAutofit/>
          </a:bodyPr>
          <a:lstStyle/>
          <a:p>
            <a:pPr marL="0" lvl="0" indent="0" algn="just" eaLnBrk="0" fontAlgn="base" hangingPunct="0">
              <a:lnSpc>
                <a:spcPct val="100000"/>
              </a:lnSpc>
              <a:spcBef>
                <a:spcPct val="0"/>
              </a:spcBef>
              <a:spcAft>
                <a:spcPts val="600"/>
              </a:spcAft>
              <a:buNone/>
              <a:defRPr/>
            </a:pPr>
            <a:r>
              <a:rPr kumimoji="0" lang="en-US" u="none" strike="noStrike" kern="1200" cap="none" spc="0" normalizeH="0" baseline="0" noProof="0" dirty="0">
                <a:ln>
                  <a:noFill/>
                </a:ln>
                <a:effectLst/>
                <a:uLnTx/>
                <a:uFillTx/>
                <a:latin typeface="Calibri" panose="020F0502020204030204" pitchFamily="34" charset="0"/>
                <a:ea typeface="+mn-ea"/>
                <a:cs typeface="+mn-cs"/>
              </a:rPr>
              <a:t>Between the opening of the sixth and the seventh seal, there will be a brief period of universal calm symbolized by the holding back of the winds. During this time, God’s 144,000 servants from the tribes of Israel will be sealed. The seal is a token of divine ownership and protection. Other Israelites will be saved during the great tribulation, but these sealed Jewish servants will be the initial group to be saved (Revelation 14:1,4). Every believer has God’s protecting seal. Sinners and backsliders do not have God’s seal and are exposed to Satanic attacks.</a:t>
            </a:r>
            <a:endParaRPr kumimoji="0" lang="en-GB" u="none" strike="noStrike" kern="1200" cap="none" spc="0" normalizeH="0" baseline="0" noProof="0" dirty="0">
              <a:ln>
                <a:noFill/>
              </a:ln>
              <a:effectLst/>
              <a:uLnTx/>
              <a:uFillTx/>
              <a:latin typeface="Calibri" panose="020F0502020204030204" pitchFamily="34" charset="0"/>
              <a:ea typeface="+mn-ea"/>
              <a:cs typeface="+mn-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COMMISSION TO SEAL GOD’S SERVANTS DURING</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THE GREAT TRIBULATION</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US" sz="2800" b="1" i="1" dirty="0">
                <a:solidFill>
                  <a:srgbClr val="FFFFFF"/>
                </a:solidFill>
                <a:latin typeface="Cambria" panose="02040503050406030204" pitchFamily="18" charset="0"/>
              </a:rPr>
              <a:t>Revelation 7:1-8; 14:1</a:t>
            </a:r>
            <a:endParaRPr lang="en-GB" sz="2800" b="1" i="1" dirty="0">
              <a:solidFill>
                <a:srgbClr val="FFFFFF"/>
              </a:solidFill>
              <a:latin typeface="Cambria" panose="020405030504060302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1</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753750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1583920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44603" y="457200"/>
            <a:ext cx="7688475" cy="5846765"/>
          </a:xfrm>
        </p:spPr>
        <p:txBody>
          <a:bodyPr anchor="ctr">
            <a:noAutofit/>
          </a:bodyPr>
          <a:lstStyle/>
          <a:p>
            <a:pPr marL="0" lvl="0" indent="0" algn="just" eaLnBrk="0" fontAlgn="base" hangingPunct="0">
              <a:lnSpc>
                <a:spcPct val="100000"/>
              </a:lnSpc>
              <a:spcBef>
                <a:spcPct val="0"/>
              </a:spcBef>
              <a:spcAft>
                <a:spcPts val="600"/>
              </a:spcAft>
              <a:buNone/>
              <a:defRPr/>
            </a:pPr>
            <a:r>
              <a:rPr lang="en-US" dirty="0">
                <a:latin typeface="Calibri" panose="020F0502020204030204" pitchFamily="34" charset="0"/>
              </a:rPr>
              <a:t>John also saw multitudes of martyred tribulation saints gathered with palms – symbols of triumph in their hands before the throne of God. The angels will rejoice with these triumphant saints and join them to offer praise and glory to God. Although vast numbers of people will die in sin during the great tribulation, multitudes will hear the gospel through the sealed “</a:t>
            </a:r>
            <a:r>
              <a:rPr lang="en-US" b="1" dirty="0">
                <a:latin typeface="Calibri" panose="020F0502020204030204" pitchFamily="34" charset="0"/>
              </a:rPr>
              <a:t>servants of God</a:t>
            </a:r>
            <a:r>
              <a:rPr lang="en-US" dirty="0">
                <a:latin typeface="Calibri" panose="020F0502020204030204" pitchFamily="34" charset="0"/>
              </a:rPr>
              <a:t>” and get saved. They will endure intense persecution and be martyred during that same period. Persecution is a common experience of Christ’s servants and should not hinder you from getting to heaven. Earnestly contend for the faith which was once delivered unto the saints!</a:t>
            </a:r>
            <a:endParaRPr kumimoji="0" lang="en-US" u="none" strike="noStrike" cap="none" spc="0" normalizeH="0" baseline="0"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GB"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COUNTLESS MULTITUDE OF TRIBULATION SAINTS</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GB"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 HEAVEN</a:t>
            </a:r>
          </a:p>
        </p:txBody>
      </p:sp>
      <p:sp>
        <p:nvSpPr>
          <p:cNvPr id="2" name="Title 1"/>
          <p:cNvSpPr>
            <a:spLocks noGrp="1"/>
          </p:cNvSpPr>
          <p:nvPr>
            <p:ph type="title"/>
          </p:nvPr>
        </p:nvSpPr>
        <p:spPr>
          <a:xfrm>
            <a:off x="466344" y="4485736"/>
            <a:ext cx="3414368" cy="1818229"/>
          </a:xfrm>
        </p:spPr>
        <p:txBody>
          <a:bodyPr>
            <a:normAutofit/>
          </a:bodyPr>
          <a:lstStyle/>
          <a:p>
            <a:pPr algn="ctr"/>
            <a:r>
              <a:rPr lang="en-US" altLang="en-GB" sz="2800" b="1" i="1" dirty="0">
                <a:solidFill>
                  <a:srgbClr val="FFFFFF"/>
                </a:solidFill>
                <a:latin typeface="Cambria" panose="02040503050406030204" pitchFamily="18" charset="0"/>
                <a:ea typeface="Cambria" panose="02040503050406030204" pitchFamily="18" charset="0"/>
              </a:rPr>
              <a:t>Revelation 7:9-12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8774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485178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44603" y="717953"/>
            <a:ext cx="7688475" cy="5412948"/>
          </a:xfrm>
        </p:spPr>
        <p:txBody>
          <a:bodyPr anchor="ctr">
            <a:noAutofit/>
          </a:bodyPr>
          <a:lstStyle/>
          <a:p>
            <a:pPr marL="0" lvl="0" indent="0" algn="just" eaLnBrk="0" fontAlgn="base" hangingPunct="0">
              <a:lnSpc>
                <a:spcPct val="100000"/>
              </a:lnSpc>
              <a:spcBef>
                <a:spcPct val="0"/>
              </a:spcBef>
              <a:spcAft>
                <a:spcPts val="600"/>
              </a:spcAft>
              <a:buNone/>
              <a:defRPr/>
            </a:pPr>
            <a:r>
              <a:rPr kumimoji="0" lang="en-US" i="0" u="none" strike="noStrike" cap="none" spc="0" normalizeH="0" baseline="0" dirty="0">
                <a:latin typeface="Calibri" panose="020F0502020204030204" pitchFamily="34" charset="0"/>
              </a:rPr>
              <a:t>The great multitude standing before the throne of God in heaven is not the redeemed, raptured church. The </a:t>
            </a:r>
            <a:r>
              <a:rPr lang="en-US" dirty="0">
                <a:latin typeface="Calibri" panose="020F0502020204030204" pitchFamily="34" charset="0"/>
              </a:rPr>
              <a:t>c</a:t>
            </a:r>
            <a:r>
              <a:rPr kumimoji="0" lang="en-US" i="0" u="none" strike="noStrike" cap="none" spc="0" normalizeH="0" baseline="0" dirty="0">
                <a:latin typeface="Calibri" panose="020F0502020204030204" pitchFamily="34" charset="0"/>
              </a:rPr>
              <a:t>hurch had been in the presence of God in heaven, represented by the twenty-four elders. This multitude resisted the rule of the Antichrist during the great tribulation and were  killed. They made it to heaven because they were washed and made holy by the blood of the Lamb. Like these triumphant saints, get saved, remain faithful and pure till the end. By God’s grace, You will get to heaven and receive your rewards.</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GB"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COMFORT FOR TRIUMPHANT SAINTS IN HEAVEN</a:t>
            </a:r>
          </a:p>
        </p:txBody>
      </p:sp>
      <p:sp>
        <p:nvSpPr>
          <p:cNvPr id="2" name="Title 1"/>
          <p:cNvSpPr>
            <a:spLocks noGrp="1"/>
          </p:cNvSpPr>
          <p:nvPr>
            <p:ph type="title"/>
          </p:nvPr>
        </p:nvSpPr>
        <p:spPr>
          <a:xfrm>
            <a:off x="466344" y="4485736"/>
            <a:ext cx="3414368" cy="1818229"/>
          </a:xfrm>
        </p:spPr>
        <p:txBody>
          <a:bodyPr>
            <a:normAutofit/>
          </a:bodyPr>
          <a:lstStyle/>
          <a:p>
            <a:pPr algn="ctr"/>
            <a:r>
              <a:rPr lang="en-US" altLang="en-GB" sz="2800" b="1" i="1" dirty="0">
                <a:solidFill>
                  <a:srgbClr val="FFFFFF"/>
                </a:solidFill>
                <a:latin typeface="Cambria" panose="02040503050406030204" pitchFamily="18" charset="0"/>
                <a:ea typeface="Cambria" panose="02040503050406030204" pitchFamily="18" charset="0"/>
              </a:rPr>
              <a:t>Revelation 7:13-17</a:t>
            </a:r>
          </a:p>
        </p:txBody>
      </p:sp>
    </p:spTree>
    <p:extLst>
      <p:ext uri="{BB962C8B-B14F-4D97-AF65-F5344CB8AC3E}">
        <p14:creationId xmlns:p14="http://schemas.microsoft.com/office/powerpoint/2010/main" val="36397834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6a</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26C66E1-0335-C8A5-C296-2D2F9A0EAB37}"/>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F2515E0-4107-F88A-3A32-8E56DC129A0B}"/>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34EE0186-D12B-C23A-B9F7-8A8D80B9DFA7}"/>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7A33DEEB-2561-4412-F44B-A7FA983B6A32}"/>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EDE7BDA1-395D-D18C-C783-8F5531DB2C2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491272F9-9327-74C8-6251-018D6CB47E5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6b</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418C6160-C5B2-A9E1-3428-0B8AE7C419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F9E9A56D-E138-7CAD-7A4B-7750CBF5E122}"/>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439885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91609" y="686862"/>
            <a:ext cx="7390792" cy="5475129"/>
          </a:xfrm>
        </p:spPr>
        <p:txBody>
          <a:bodyPr anchor="ctr">
            <a:noAutofit/>
          </a:bodyPr>
          <a:lstStyle/>
          <a:p>
            <a:pPr marL="0" indent="0" algn="ctr">
              <a:lnSpc>
                <a:spcPct val="110000"/>
              </a:lnSpc>
              <a:buNone/>
            </a:pPr>
            <a:r>
              <a:rPr lang="en-US" b="1" i="1" dirty="0">
                <a:latin typeface="Calibri" panose="020F0502020204030204" pitchFamily="34" charset="0"/>
              </a:rPr>
              <a:t>“The foundation of God </a:t>
            </a:r>
            <a:r>
              <a:rPr lang="en-US" b="1" i="1" dirty="0" err="1">
                <a:latin typeface="Calibri" panose="020F0502020204030204" pitchFamily="34" charset="0"/>
              </a:rPr>
              <a:t>standeth</a:t>
            </a:r>
            <a:r>
              <a:rPr lang="en-US" b="1" i="1" dirty="0">
                <a:latin typeface="Calibri" panose="020F0502020204030204" pitchFamily="34" charset="0"/>
              </a:rPr>
              <a:t> sure, having this seal, the Lord </a:t>
            </a:r>
            <a:r>
              <a:rPr lang="en-US" b="1" i="1" dirty="0" err="1">
                <a:latin typeface="Calibri" panose="020F0502020204030204" pitchFamily="34" charset="0"/>
              </a:rPr>
              <a:t>knoweth</a:t>
            </a:r>
            <a:r>
              <a:rPr lang="en-US" b="1" i="1" dirty="0">
                <a:latin typeface="Calibri" panose="020F0502020204030204" pitchFamily="34" charset="0"/>
              </a:rPr>
              <a:t> them that are his. And, let everyone that </a:t>
            </a:r>
            <a:r>
              <a:rPr lang="en-US" b="1" i="1" dirty="0" err="1">
                <a:latin typeface="Calibri" panose="020F0502020204030204" pitchFamily="34" charset="0"/>
              </a:rPr>
              <a:t>nameth</a:t>
            </a:r>
            <a:r>
              <a:rPr lang="en-US" b="1" i="1" dirty="0">
                <a:latin typeface="Calibri" panose="020F0502020204030204" pitchFamily="34" charset="0"/>
              </a:rPr>
              <a:t> the name of Christ depart from iniquity” </a:t>
            </a:r>
            <a:r>
              <a:rPr lang="en-US" b="1" dirty="0">
                <a:latin typeface="Calibri" panose="020F0502020204030204" pitchFamily="34" charset="0"/>
              </a:rPr>
              <a:t>(2 Tim 2:19).</a:t>
            </a:r>
          </a:p>
          <a:p>
            <a:pPr marL="0" indent="0" algn="ctr">
              <a:lnSpc>
                <a:spcPct val="110000"/>
              </a:lnSpc>
              <a:buNone/>
            </a:pPr>
            <a:r>
              <a:rPr lang="en-US" b="1" dirty="0">
                <a:latin typeface="Calibri" panose="020F0502020204030204" pitchFamily="34" charset="0"/>
              </a:rPr>
              <a:t>The great tribulation will be a time of intense torment and agony. You may likely not survive it. Don’t defer your decision of salvation. Today, give your life to Jesus! You will enjoy God’s blessings on earth and eternal life in heaven.</a:t>
            </a:r>
          </a:p>
          <a:p>
            <a:pPr marL="0" indent="0" algn="ctr">
              <a:lnSpc>
                <a:spcPct val="110000"/>
              </a:lnSpc>
              <a:buNone/>
            </a:pPr>
            <a:endParaRPr lang="en-GB" b="1" dirty="0"/>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655230-3215-13FB-2E3A-2A6FEADE7430}"/>
              </a:ext>
            </a:extLst>
          </p:cNvPr>
          <p:cNvSpPr txBox="1"/>
          <p:nvPr/>
        </p:nvSpPr>
        <p:spPr>
          <a:xfrm>
            <a:off x="-4593" y="-5848"/>
            <a:ext cx="7895526" cy="3358800"/>
          </a:xfrm>
          <a:prstGeom prst="rect">
            <a:avLst/>
          </a:prstGeom>
          <a:solidFill>
            <a:schemeClr val="tx2"/>
          </a:solidFill>
        </p:spPr>
        <p:txBody>
          <a:bodyPr wrap="square" rtlCol="0">
            <a:spAutoFit/>
          </a:bodyPr>
          <a:lstStyle/>
          <a:p>
            <a:endParaRPr lang="en-US" dirty="0"/>
          </a:p>
        </p:txBody>
      </p:sp>
      <p:sp>
        <p:nvSpPr>
          <p:cNvPr id="5" name="TextBox 5"/>
          <p:cNvSpPr txBox="1"/>
          <p:nvPr/>
        </p:nvSpPr>
        <p:spPr>
          <a:xfrm>
            <a:off x="0" y="109225"/>
            <a:ext cx="7844119" cy="1172372"/>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WELCOME TO </a:t>
            </a:r>
          </a:p>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DEEPER LIFE BIBLE CHURCH </a:t>
            </a:r>
            <a:endParaRPr kumimoji="0" lang="en-US" sz="4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6" name="TextBox 6"/>
          <p:cNvSpPr txBox="1"/>
          <p:nvPr/>
        </p:nvSpPr>
        <p:spPr>
          <a:xfrm>
            <a:off x="246530" y="3503195"/>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FAMILY</a:t>
            </a:r>
          </a:p>
        </p:txBody>
      </p:sp>
      <p:sp>
        <p:nvSpPr>
          <p:cNvPr id="7" name="TextBox 7"/>
          <p:cNvSpPr txBox="1"/>
          <p:nvPr/>
        </p:nvSpPr>
        <p:spPr>
          <a:xfrm>
            <a:off x="246530" y="4048119"/>
            <a:ext cx="4738264" cy="1901161"/>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are a family, God’s family:</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Father: God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Saviour: Jesus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Comforter: The Holy Spirit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destination: Heaven</a:t>
            </a:r>
          </a:p>
        </p:txBody>
      </p:sp>
      <p:sp>
        <p:nvSpPr>
          <p:cNvPr id="11" name="TextBox 11"/>
          <p:cNvSpPr txBox="1"/>
          <p:nvPr/>
        </p:nvSpPr>
        <p:spPr>
          <a:xfrm>
            <a:off x="674201" y="2122385"/>
            <a:ext cx="6865843" cy="1292662"/>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“Come thou with us and we will do thee good: for the Lord hath spoken good concerning [us]”</a:t>
            </a:r>
          </a:p>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 Numbers 10:29</a:t>
            </a:r>
          </a:p>
        </p:txBody>
      </p:sp>
      <p:sp>
        <p:nvSpPr>
          <p:cNvPr id="15" name="TextBox 5">
            <a:extLst>
              <a:ext uri="{FF2B5EF4-FFF2-40B4-BE49-F238E27FC236}">
                <a16:creationId xmlns:a16="http://schemas.microsoft.com/office/drawing/2014/main" id="{F97DB6D8-E91D-4B80-890B-0D10E3465A37}"/>
              </a:ext>
            </a:extLst>
          </p:cNvPr>
          <p:cNvSpPr txBox="1"/>
          <p:nvPr/>
        </p:nvSpPr>
        <p:spPr>
          <a:xfrm>
            <a:off x="180541" y="1483767"/>
            <a:ext cx="7574168" cy="595291"/>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GB"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rPr>
              <a:t>A CHURCH ON THE MOVE…</a:t>
            </a:r>
            <a:endParaRPr kumimoji="0" lang="en-US"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19" name="TextBox 6">
            <a:extLst>
              <a:ext uri="{FF2B5EF4-FFF2-40B4-BE49-F238E27FC236}">
                <a16:creationId xmlns:a16="http://schemas.microsoft.com/office/drawing/2014/main" id="{C1B4E039-C9CF-4BFA-B712-1B7660551067}"/>
              </a:ext>
            </a:extLst>
          </p:cNvPr>
          <p:cNvSpPr txBox="1"/>
          <p:nvPr/>
        </p:nvSpPr>
        <p:spPr>
          <a:xfrm>
            <a:off x="5135746"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FOOD</a:t>
            </a:r>
          </a:p>
        </p:txBody>
      </p:sp>
      <p:sp>
        <p:nvSpPr>
          <p:cNvPr id="20" name="TextBox 7">
            <a:extLst>
              <a:ext uri="{FF2B5EF4-FFF2-40B4-BE49-F238E27FC236}">
                <a16:creationId xmlns:a16="http://schemas.microsoft.com/office/drawing/2014/main" id="{B2BE0EBC-89CA-4C13-A29B-79B20DAE832E}"/>
              </a:ext>
            </a:extLst>
          </p:cNvPr>
          <p:cNvSpPr txBox="1"/>
          <p:nvPr/>
        </p:nvSpPr>
        <p:spPr>
          <a:xfrm>
            <a:off x="5127038" y="4061653"/>
            <a:ext cx="3417234" cy="2247667"/>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feast on God’s pure Word. We:</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Read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Study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Believe it</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Apply it</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 </a:t>
            </a:r>
          </a:p>
        </p:txBody>
      </p:sp>
      <p:sp>
        <p:nvSpPr>
          <p:cNvPr id="23" name="Rectangle 22">
            <a:extLst>
              <a:ext uri="{FF2B5EF4-FFF2-40B4-BE49-F238E27FC236}">
                <a16:creationId xmlns:a16="http://schemas.microsoft.com/office/drawing/2014/main" id="{15AEF4F9-3005-4AC1-BAC0-9442DF7CAB11}"/>
              </a:ext>
            </a:extLst>
          </p:cNvPr>
          <p:cNvSpPr/>
          <p:nvPr/>
        </p:nvSpPr>
        <p:spPr>
          <a:xfrm>
            <a:off x="-4131" y="6275987"/>
            <a:ext cx="12210393" cy="581249"/>
          </a:xfrm>
          <a:prstGeom prst="rect">
            <a:avLst/>
          </a:prstGeom>
          <a:solidFill>
            <a:srgbClr val="1F497D"/>
          </a:solidFill>
        </p:spPr>
        <p:txBody>
          <a:bodyPr wrap="square" anchor="ctr">
            <a:spAutoFit/>
          </a:bodyPr>
          <a:lstStyle/>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GB" sz="3177"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For your time and eternal profit, this is the place to be!</a:t>
            </a:r>
          </a:p>
        </p:txBody>
      </p:sp>
      <p:sp>
        <p:nvSpPr>
          <p:cNvPr id="24" name="TextBox 6">
            <a:extLst>
              <a:ext uri="{FF2B5EF4-FFF2-40B4-BE49-F238E27FC236}">
                <a16:creationId xmlns:a16="http://schemas.microsoft.com/office/drawing/2014/main" id="{4818533A-1ADB-475C-BEA5-12549E9708CF}"/>
              </a:ext>
            </a:extLst>
          </p:cNvPr>
          <p:cNvSpPr txBox="1"/>
          <p:nvPr/>
        </p:nvSpPr>
        <p:spPr>
          <a:xfrm>
            <a:off x="8692638"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kumimoji="0" lang="en-US" sz="3177" b="1" i="0" u="none" strike="noStrike" kern="1200" cap="none" spc="176" normalizeH="0" baseline="0" noProof="0" dirty="0">
                <a:ln>
                  <a:noFill/>
                </a:ln>
                <a:solidFill>
                  <a:schemeClr val="tx1">
                    <a:lumMod val="75000"/>
                    <a:lumOff val="25000"/>
                  </a:schemeClr>
                </a:solidFill>
                <a:effectLst/>
                <a:uLnTx/>
                <a:uFillTx/>
                <a:latin typeface="Candara" panose="020E0502030303020204" pitchFamily="34" charset="0"/>
                <a:ea typeface="+mn-ea"/>
                <a:cs typeface="+mn-cs"/>
              </a:rPr>
              <a:t>GLOWING FOLD</a:t>
            </a:r>
          </a:p>
        </p:txBody>
      </p:sp>
      <p:sp>
        <p:nvSpPr>
          <p:cNvPr id="25" name="TextBox 7">
            <a:extLst>
              <a:ext uri="{FF2B5EF4-FFF2-40B4-BE49-F238E27FC236}">
                <a16:creationId xmlns:a16="http://schemas.microsoft.com/office/drawing/2014/main" id="{BFB76E4B-873E-4830-83CF-62A17677B960}"/>
              </a:ext>
            </a:extLst>
          </p:cNvPr>
          <p:cNvSpPr txBox="1"/>
          <p:nvPr/>
        </p:nvSpPr>
        <p:spPr>
          <a:xfrm>
            <a:off x="8692638" y="4094222"/>
            <a:ext cx="3252833" cy="1927066"/>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want you to be part of us – a growing and glowing family. Join us and you will soon discover what makes our identity unique.</a:t>
            </a:r>
          </a:p>
        </p:txBody>
      </p:sp>
      <p:pic>
        <p:nvPicPr>
          <p:cNvPr id="1026" name="Picture 2" descr="Image result for christians">
            <a:extLst>
              <a:ext uri="{FF2B5EF4-FFF2-40B4-BE49-F238E27FC236}">
                <a16:creationId xmlns:a16="http://schemas.microsoft.com/office/drawing/2014/main" id="{0DDAF244-2006-4430-ABE1-338EAC49F9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4119" y="-3103"/>
            <a:ext cx="4362143" cy="33579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Description automatically generated">
            <a:extLst>
              <a:ext uri="{FF2B5EF4-FFF2-40B4-BE49-F238E27FC236}">
                <a16:creationId xmlns:a16="http://schemas.microsoft.com/office/drawing/2014/main" id="{7550CB3B-B0A7-FCD5-D6B4-57E26F45DCE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1491914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09BF33B-FF78-A6A1-A6F6-8131189C1FC8}"/>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7860092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939C8AB-0714-F285-C21B-2F4574C45BE4}"/>
              </a:ext>
            </a:extLst>
          </p:cNvPr>
          <p:cNvPicPr>
            <a:picLocks noChangeAspect="1"/>
          </p:cNvPicPr>
          <p:nvPr/>
        </p:nvPicPr>
        <p:blipFill>
          <a:blip r:embed="rId2"/>
          <a:stretch>
            <a:fillRect/>
          </a:stretch>
        </p:blipFill>
        <p:spPr>
          <a:xfrm>
            <a:off x="0" y="-1"/>
            <a:ext cx="12192000" cy="6866937"/>
          </a:xfrm>
          <a:prstGeom prst="rect">
            <a:avLst/>
          </a:prstGeom>
        </p:spPr>
      </p:pic>
    </p:spTree>
    <p:extLst>
      <p:ext uri="{BB962C8B-B14F-4D97-AF65-F5344CB8AC3E}">
        <p14:creationId xmlns:p14="http://schemas.microsoft.com/office/powerpoint/2010/main" val="22115720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C8B3945-50EE-0464-6F49-B6AFC180FA86}"/>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25645936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AABB438-808E-988A-EC1F-E04E892AD584}"/>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6206784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982</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Divine devastation of the unjust</a:t>
            </a:r>
            <a:br>
              <a:rPr kumimoji="0" lang="en-GB" altLang="en-US" sz="4800" b="1" i="0" u="none" strike="noStrike" kern="1200" cap="none" spc="0" normalizeH="0" baseline="0" noProof="0" dirty="0">
                <a:ln>
                  <a:noFill/>
                </a:ln>
                <a:solidFill>
                  <a:srgbClr val="FFFFFF"/>
                </a:solidFill>
                <a:effectLst/>
                <a:uLnTx/>
                <a:uFillTx/>
                <a:latin typeface="+mj-lt"/>
                <a:ea typeface="+mj-ea"/>
                <a:cs typeface="+mj-cs"/>
              </a:rPr>
            </a:b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334000" y="1578634"/>
            <a:ext cx="6398029"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0" marR="0" lvl="1" indent="-285750" algn="just" defTabSz="1289050" rtl="0" eaLnBrk="1" fontAlgn="auto" latinLnBrk="0" hangingPunct="1">
              <a:lnSpc>
                <a:spcPct val="90000"/>
              </a:lnSpc>
              <a:spcBef>
                <a:spcPct val="0"/>
              </a:spcBef>
              <a:spcAft>
                <a:spcPct val="20000"/>
              </a:spcAft>
              <a:buClrTx/>
              <a:buSzTx/>
              <a:buFontTx/>
              <a:buNone/>
              <a:tabLst/>
              <a:defRPr/>
            </a:pPr>
            <a:r>
              <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“The first angel sounded, and there followed hail and fire mingled with blood, and they were cast upon the earth: and the third part was burnt up, and all green grass was burnt up”( Revelation 8:7).</a:t>
            </a:r>
            <a:endParaRPr kumimoji="0" lang="en-GB" sz="2800" b="1"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a:p>
            <a:pPr marL="0" marR="0" lvl="1" indent="-285750" algn="just" defTabSz="1289050" rtl="0" eaLnBrk="1" fontAlgn="auto" latinLnBrk="0" hangingPunct="1">
              <a:lnSpc>
                <a:spcPct val="90000"/>
              </a:lnSpc>
              <a:spcBef>
                <a:spcPct val="0"/>
              </a:spcBef>
              <a:spcAft>
                <a:spcPct val="20000"/>
              </a:spcAft>
              <a:buClrTx/>
              <a:buSzTx/>
              <a:buFontTx/>
              <a:buNone/>
              <a:tabLst/>
              <a:defRPr/>
            </a:pPr>
            <a:endPar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a:t>
            </a:r>
            <a:r>
              <a:rPr kumimoji="0" lang="en-GB" sz="2800" b="1" i="1" u="none" strike="noStrike" kern="1200" cap="none" spc="0" normalizeH="0" baseline="0" noProof="0" dirty="0">
                <a:ln>
                  <a:noFill/>
                </a:ln>
                <a:solidFill>
                  <a:prstClr val="white"/>
                </a:solidFill>
                <a:effectLst/>
                <a:uLnTx/>
                <a:uFillTx/>
                <a:latin typeface="Calibri" panose="020F0502020204030204"/>
                <a:ea typeface="+mn-ea"/>
                <a:cs typeface="+mn-cs"/>
              </a:rPr>
              <a:t> </a:t>
            </a:r>
            <a:r>
              <a:rPr lang="en-GB" sz="2800" b="1" i="1" kern="1200" baseline="0" dirty="0"/>
              <a:t>Revelation 8:1-13</a:t>
            </a:r>
            <a:endPar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2356068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3080950" y="2931604"/>
            <a:ext cx="6786949" cy="994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buNone/>
              <a:defRPr/>
            </a:pPr>
            <a:r>
              <a:rPr lang="en-US" sz="4800" b="1" dirty="0">
                <a:solidFill>
                  <a:prstClr val="black"/>
                </a:solidFill>
                <a:latin typeface="Lucida Sans" panose="020B0602030504020204" pitchFamily="34" charset="0"/>
              </a:rPr>
              <a:t>Leviticus 6:8-13</a:t>
            </a:r>
            <a:endPar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endParaRP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4" name="(03) Leviticus 006">
            <a:hlinkClick r:id="" action="ppaction://media"/>
            <a:extLst>
              <a:ext uri="{FF2B5EF4-FFF2-40B4-BE49-F238E27FC236}">
                <a16:creationId xmlns:a16="http://schemas.microsoft.com/office/drawing/2014/main" id="{104317B0-40B6-F033-45EC-4B2E6187512D}"/>
              </a:ext>
            </a:extLst>
          </p:cNvPr>
          <p:cNvPicPr>
            <a:picLocks noChangeAspect="1"/>
          </p:cNvPicPr>
          <p:nvPr>
            <a:audioFile r:link="rId1"/>
            <p:extLst>
              <p:ext uri="{DAA4B4D4-6D71-4841-9C94-3DE7FCFB9230}">
                <p14:media xmlns:p14="http://schemas.microsoft.com/office/powerpoint/2010/main" r:embed="rId2">
                  <p14:trim st="63900" end="146871"/>
                </p14:media>
              </p:ext>
            </p:extLst>
          </p:nvPr>
        </p:nvPicPr>
        <p:blipFill>
          <a:blip r:embed="rId7"/>
          <a:stretch>
            <a:fillRect/>
          </a:stretch>
        </p:blipFill>
        <p:spPr>
          <a:xfrm>
            <a:off x="5840440" y="3621596"/>
            <a:ext cx="609600" cy="609600"/>
          </a:xfrm>
          <a:prstGeom prst="rect">
            <a:avLst/>
          </a:prstGeom>
        </p:spPr>
      </p:pic>
    </p:spTree>
    <p:extLst>
      <p:ext uri="{BB962C8B-B14F-4D97-AF65-F5344CB8AC3E}">
        <p14:creationId xmlns:p14="http://schemas.microsoft.com/office/powerpoint/2010/main" val="1266092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7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225:</a:t>
            </a:r>
            <a:r>
              <a:rPr lang="en-US" sz="7200" b="1" dirty="0">
                <a:solidFill>
                  <a:schemeClr val="bg1"/>
                </a:solidFill>
                <a:effectLst>
                  <a:outerShdw blurRad="38100" dist="38100" dir="2700000" algn="tl">
                    <a:srgbClr val="000000">
                      <a:alpha val="43137"/>
                    </a:srgbClr>
                  </a:outerShdw>
                </a:effectLst>
              </a:rPr>
              <a:t> BURN, FIRE OF GOD!</a:t>
            </a:r>
          </a:p>
        </p:txBody>
      </p:sp>
    </p:spTree>
    <p:extLst>
      <p:ext uri="{BB962C8B-B14F-4D97-AF65-F5344CB8AC3E}">
        <p14:creationId xmlns:p14="http://schemas.microsoft.com/office/powerpoint/2010/main" val="15978834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BURN, FIRE OF GOD! [GHS 225]</a:t>
            </a:r>
          </a:p>
        </p:txBody>
      </p:sp>
      <p:grpSp>
        <p:nvGrpSpPr>
          <p:cNvPr id="3" name="Group 2"/>
          <p:cNvGrpSpPr/>
          <p:nvPr/>
        </p:nvGrpSpPr>
        <p:grpSpPr>
          <a:xfrm>
            <a:off x="243372" y="1656012"/>
            <a:ext cx="11948629" cy="4832092"/>
            <a:chOff x="257130" y="1719391"/>
            <a:chExt cx="10547818" cy="4832092"/>
          </a:xfrm>
        </p:grpSpPr>
        <p:sp>
          <p:nvSpPr>
            <p:cNvPr id="14339" name="TextBox 1"/>
            <p:cNvSpPr txBox="1">
              <a:spLocks noChangeArrowheads="1"/>
            </p:cNvSpPr>
            <p:nvPr/>
          </p:nvSpPr>
          <p:spPr bwMode="auto">
            <a:xfrm>
              <a:off x="907147" y="1719391"/>
              <a:ext cx="989780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Burn, fire of God! my ransomed soul possessing;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Pure fire Thou art, and I would dwell in Thee.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Light of my life, true source of </a:t>
              </a:r>
              <a:r>
                <a:rPr kumimoji="0" lang="en-US"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ev’ry</a:t>
              </a: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blessing,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Grant all my days one holy flame to be.</a:t>
              </a:r>
              <a:endPar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41282539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BURN, FIRE OF GOD! [GHS 225]</a:t>
            </a:r>
          </a:p>
        </p:txBody>
      </p:sp>
      <p:grpSp>
        <p:nvGrpSpPr>
          <p:cNvPr id="3" name="Group 2"/>
          <p:cNvGrpSpPr/>
          <p:nvPr/>
        </p:nvGrpSpPr>
        <p:grpSpPr>
          <a:xfrm>
            <a:off x="243372" y="1656012"/>
            <a:ext cx="11948629" cy="4154984"/>
            <a:chOff x="257130" y="1719391"/>
            <a:chExt cx="10547818" cy="4154984"/>
          </a:xfrm>
        </p:grpSpPr>
        <p:sp>
          <p:nvSpPr>
            <p:cNvPr id="14339" name="TextBox 1"/>
            <p:cNvSpPr txBox="1">
              <a:spLocks noChangeArrowheads="1"/>
            </p:cNvSpPr>
            <p:nvPr/>
          </p:nvSpPr>
          <p:spPr bwMode="auto">
            <a:xfrm>
              <a:off x="907147" y="1719391"/>
              <a:ext cx="9897801"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Burn, fire of God! Thy grace and glory knowing,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My cleansed heart shall be all fire within: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Love all-constraining, tenderness </a:t>
              </a:r>
              <a:r>
                <a:rPr kumimoji="0" lang="en-US"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o’erflowing</a:t>
              </a: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One kindling passion other lives to win. </a:t>
              </a:r>
              <a:endPar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41540419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BURN, FIRE OF GOD! [GHS 225]</a:t>
            </a:r>
          </a:p>
        </p:txBody>
      </p:sp>
      <p:grpSp>
        <p:nvGrpSpPr>
          <p:cNvPr id="3" name="Group 2"/>
          <p:cNvGrpSpPr/>
          <p:nvPr/>
        </p:nvGrpSpPr>
        <p:grpSpPr>
          <a:xfrm>
            <a:off x="243372" y="1656012"/>
            <a:ext cx="11948629" cy="4832092"/>
            <a:chOff x="257130" y="1719391"/>
            <a:chExt cx="10547818" cy="4832092"/>
          </a:xfrm>
        </p:grpSpPr>
        <p:sp>
          <p:nvSpPr>
            <p:cNvPr id="14339" name="TextBox 1"/>
            <p:cNvSpPr txBox="1">
              <a:spLocks noChangeArrowheads="1"/>
            </p:cNvSpPr>
            <p:nvPr/>
          </p:nvSpPr>
          <p:spPr bwMode="auto">
            <a:xfrm>
              <a:off x="907147" y="1719391"/>
              <a:ext cx="989780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Burn, fire of God! Thy cloven tongue bestowing,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Baptizing me with heavenly energy.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Touched with live coals from off Thine altar glowing,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My purged lips shall speak alone of Thee.</a:t>
              </a:r>
              <a:endPar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0558013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BURN, FIRE OF GOD! [GHS 225]</a:t>
            </a:r>
          </a:p>
        </p:txBody>
      </p:sp>
      <p:grpSp>
        <p:nvGrpSpPr>
          <p:cNvPr id="3" name="Group 2"/>
          <p:cNvGrpSpPr/>
          <p:nvPr/>
        </p:nvGrpSpPr>
        <p:grpSpPr>
          <a:xfrm>
            <a:off x="243372" y="1656012"/>
            <a:ext cx="11948629" cy="4154984"/>
            <a:chOff x="257130" y="1719391"/>
            <a:chExt cx="10547818" cy="4154984"/>
          </a:xfrm>
        </p:grpSpPr>
        <p:sp>
          <p:nvSpPr>
            <p:cNvPr id="14339" name="TextBox 1"/>
            <p:cNvSpPr txBox="1">
              <a:spLocks noChangeArrowheads="1"/>
            </p:cNvSpPr>
            <p:nvPr/>
          </p:nvSpPr>
          <p:spPr bwMode="auto">
            <a:xfrm>
              <a:off x="907147" y="1719391"/>
              <a:ext cx="9897801"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Burn, fire of God! with seven-fold refining,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Till mirrored from my deeps Thine eyes shall see.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purest gold Thy perfect image shining: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Thy Christ revealed in clear irradiancy. </a:t>
              </a:r>
              <a:endPar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1681105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BURN, FIRE OF GOD! [GHS 225]</a:t>
            </a:r>
          </a:p>
        </p:txBody>
      </p:sp>
      <p:grpSp>
        <p:nvGrpSpPr>
          <p:cNvPr id="3" name="Group 2"/>
          <p:cNvGrpSpPr/>
          <p:nvPr/>
        </p:nvGrpSpPr>
        <p:grpSpPr>
          <a:xfrm>
            <a:off x="243372" y="1656012"/>
            <a:ext cx="11948629" cy="4832092"/>
            <a:chOff x="257130" y="1719391"/>
            <a:chExt cx="10547818" cy="4832092"/>
          </a:xfrm>
        </p:grpSpPr>
        <p:sp>
          <p:nvSpPr>
            <p:cNvPr id="14339" name="TextBox 1"/>
            <p:cNvSpPr txBox="1">
              <a:spLocks noChangeArrowheads="1"/>
            </p:cNvSpPr>
            <p:nvPr/>
          </p:nvSpPr>
          <p:spPr bwMode="auto">
            <a:xfrm>
              <a:off x="907147" y="1719391"/>
              <a:ext cx="989780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Burn, fire of God! by Thine own love transcending,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all I hold be Thine, and Thine alone!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Heart, mind and will, a sacrifice ascending,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Consumed by fire from out Thy fiery Throne. </a:t>
              </a:r>
              <a:endPar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5.</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Oval 5">
            <a:extLst>
              <a:ext uri="{FF2B5EF4-FFF2-40B4-BE49-F238E27FC236}">
                <a16:creationId xmlns:a16="http://schemas.microsoft.com/office/drawing/2014/main" id="{8B3B6C6F-E45B-4B97-A127-D521432ACEB1}"/>
              </a:ext>
            </a:extLst>
          </p:cNvPr>
          <p:cNvSpPr/>
          <p:nvPr/>
        </p:nvSpPr>
        <p:spPr>
          <a:xfrm>
            <a:off x="8640430" y="5956259"/>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84787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kern="1200" dirty="0">
                <a:solidFill>
                  <a:srgbClr val="FFFFFF"/>
                </a:solidFill>
                <a:latin typeface="+mn-lt"/>
                <a:ea typeface="+mj-ea"/>
                <a:cs typeface="+mj-cs"/>
              </a:rPr>
              <a:t>FASTING </a:t>
            </a:r>
            <a:r>
              <a:rPr lang="en-US" sz="4800" b="1" kern="1200">
                <a:solidFill>
                  <a:srgbClr val="FFFFFF"/>
                </a:solidFill>
                <a:latin typeface="+mn-lt"/>
                <a:ea typeface="+mj-ea"/>
                <a:cs typeface="+mj-cs"/>
              </a:rPr>
              <a:t>AND PRAYER</a:t>
            </a:r>
            <a:endParaRPr lang="en-US" sz="4800" b="1" kern="1200" dirty="0">
              <a:solidFill>
                <a:srgbClr val="FFFFFF"/>
              </a:solidFill>
              <a:latin typeface="+mn-lt"/>
              <a:ea typeface="+mj-ea"/>
              <a:cs typeface="+mj-cs"/>
            </a:endParaRP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597729" cy="3283260"/>
          </a:xfrm>
        </p:spPr>
        <p:txBody>
          <a:bodyPr vert="horz" lIns="91440" tIns="45720" rIns="91440" bIns="45720" rtlCol="0" anchor="ctr">
            <a:normAutofit/>
          </a:bodyPr>
          <a:lstStyle/>
          <a:p>
            <a:pPr marL="0" indent="0" algn="ctr">
              <a:buNone/>
            </a:pPr>
            <a:r>
              <a:rPr lang="en-GB" sz="6600" b="1" cap="all" dirty="0"/>
              <a:t>“THE FIRE… SHALL NEVER GO OUT”</a:t>
            </a:r>
            <a:endParaRPr lang="en-GB" sz="30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TO PRAY</a:t>
            </a: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4577</TotalTime>
  <Words>1767</Words>
  <Application>Microsoft Office PowerPoint</Application>
  <PresentationFormat>Widescreen</PresentationFormat>
  <Paragraphs>217</Paragraphs>
  <Slides>45</Slides>
  <Notes>5</Notes>
  <HiddenSlides>0</HiddenSlides>
  <MMClips>1</MMClips>
  <ScaleCrop>false</ScaleCrop>
  <HeadingPairs>
    <vt:vector size="6" baseType="variant">
      <vt:variant>
        <vt:lpstr>Fonts Used</vt:lpstr>
      </vt:variant>
      <vt:variant>
        <vt:i4>11</vt:i4>
      </vt:variant>
      <vt:variant>
        <vt:lpstr>Theme</vt:lpstr>
      </vt:variant>
      <vt:variant>
        <vt:i4>7</vt:i4>
      </vt:variant>
      <vt:variant>
        <vt:lpstr>Slide Titles</vt:lpstr>
      </vt:variant>
      <vt:variant>
        <vt:i4>45</vt:i4>
      </vt:variant>
    </vt:vector>
  </HeadingPairs>
  <TitlesOfParts>
    <vt:vector size="63" baseType="lpstr">
      <vt:lpstr>Aptos</vt:lpstr>
      <vt:lpstr>Arial</vt:lpstr>
      <vt:lpstr>Bell MT</vt:lpstr>
      <vt:lpstr>Calibri</vt:lpstr>
      <vt:lpstr>Calibri (Body)</vt:lpstr>
      <vt:lpstr>Calibri Light</vt:lpstr>
      <vt:lpstr>Cambria</vt:lpstr>
      <vt:lpstr>Candara</vt:lpstr>
      <vt:lpstr>Lucida Sans</vt:lpstr>
      <vt:lpstr>Times New Roman</vt:lpstr>
      <vt:lpstr>Wingdings</vt:lpstr>
      <vt:lpstr>Office Theme</vt:lpstr>
      <vt:lpstr>1_Office Theme</vt:lpstr>
      <vt:lpstr>2_Office Theme</vt:lpstr>
      <vt:lpstr>3_Office Theme</vt:lpstr>
      <vt:lpstr>Template_Netherlands</vt:lpstr>
      <vt:lpstr>1_Template_Netherlands</vt:lpstr>
      <vt:lpstr>4_Office Theme</vt:lpstr>
      <vt:lpstr>SUPER SUNDAY SERVICE</vt:lpstr>
      <vt:lpstr>HYMN</vt:lpstr>
      <vt:lpstr>HOW BEAUTIFUL HEAVEN MUST BE [GHS 137]</vt:lpstr>
      <vt:lpstr>PowerPoint Presentation</vt:lpstr>
      <vt:lpstr>HOW BEAUTIFUL HEAVEN MUST BE [GHS 137]</vt:lpstr>
      <vt:lpstr>PowerPoint Presentation</vt:lpstr>
      <vt:lpstr>HOW BEAUTIFUL HEAVEN MUST BE [GHS 137]</vt:lpstr>
      <vt:lpstr>PowerPoint Presentation</vt:lpstr>
      <vt:lpstr>HOW BEAUTIFUL HEAVEN MUST BE [GHS 137]</vt:lpstr>
      <vt:lpstr>PowerPoint Presentation</vt:lpstr>
      <vt:lpstr>SEARCH THE SCRIPTURES</vt:lpstr>
      <vt:lpstr>CONCLUSION OF OUR LAST STUDY</vt:lpstr>
      <vt:lpstr>LESSON 981: The Sealing of God’s Servants</vt:lpstr>
      <vt:lpstr>INTRODUCTION</vt:lpstr>
      <vt:lpstr>Revelation 7:1-8; 14:1</vt:lpstr>
      <vt:lpstr>QUESTION 1</vt:lpstr>
      <vt:lpstr>QUESTION 2</vt:lpstr>
      <vt:lpstr>QUESTION 3</vt:lpstr>
      <vt:lpstr>Revelation 7:9-12</vt:lpstr>
      <vt:lpstr>QUESTION 4</vt:lpstr>
      <vt:lpstr>QUESTION 5</vt:lpstr>
      <vt:lpstr>Revelation 7:13-17</vt:lpstr>
      <vt:lpstr>QUESTION 6a</vt:lpstr>
      <vt:lpstr>QUESTION 6b</vt:lpstr>
      <vt:lpstr>CONCLUSION</vt:lpstr>
      <vt:lpstr>SEARCH THE SCRIPTURES SUMMARY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LESSON 982: Divine devastation of the unjust </vt:lpstr>
      <vt:lpstr>PowerPoint Presentation</vt:lpstr>
      <vt:lpstr>HYMN</vt:lpstr>
      <vt:lpstr>BURN, FIRE OF GOD! [GHS 225]</vt:lpstr>
      <vt:lpstr>BURN, FIRE OF GOD! [GHS 225]</vt:lpstr>
      <vt:lpstr>BURN, FIRE OF GOD! [GHS 225]</vt:lpstr>
      <vt:lpstr>BURN, FIRE OF GOD! [GHS 225]</vt:lpstr>
      <vt:lpstr>BURN, FIRE OF GOD! [GHS 225]</vt:lpstr>
      <vt:lpstr>CHOIR</vt:lpstr>
      <vt:lpstr>FASTING AND PRAYER</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Victor Ogedegbe</cp:lastModifiedBy>
  <cp:revision>509</cp:revision>
  <dcterms:created xsi:type="dcterms:W3CDTF">2023-01-06T14:44:39Z</dcterms:created>
  <dcterms:modified xsi:type="dcterms:W3CDTF">2024-11-21T08:17:36Z</dcterms:modified>
</cp:coreProperties>
</file>