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0" r:id="rId6"/>
  </p:sldMasterIdLst>
  <p:notesMasterIdLst>
    <p:notesMasterId r:id="rId41"/>
  </p:notesMasterIdLst>
  <p:sldIdLst>
    <p:sldId id="3892" r:id="rId7"/>
    <p:sldId id="3727" r:id="rId8"/>
    <p:sldId id="3898" r:id="rId9"/>
    <p:sldId id="270" r:id="rId10"/>
    <p:sldId id="274" r:id="rId11"/>
    <p:sldId id="299" r:id="rId12"/>
    <p:sldId id="300" r:id="rId13"/>
    <p:sldId id="301" r:id="rId14"/>
    <p:sldId id="298" r:id="rId15"/>
    <p:sldId id="256" r:id="rId16"/>
    <p:sldId id="257" r:id="rId17"/>
    <p:sldId id="258" r:id="rId18"/>
    <p:sldId id="259" r:id="rId19"/>
    <p:sldId id="262" r:id="rId20"/>
    <p:sldId id="261" r:id="rId21"/>
    <p:sldId id="260" r:id="rId22"/>
    <p:sldId id="263" r:id="rId23"/>
    <p:sldId id="272" r:id="rId24"/>
    <p:sldId id="282" r:id="rId25"/>
    <p:sldId id="271" r:id="rId26"/>
    <p:sldId id="281" r:id="rId27"/>
    <p:sldId id="269" r:id="rId28"/>
    <p:sldId id="3211" r:id="rId29"/>
    <p:sldId id="3200" r:id="rId30"/>
    <p:sldId id="3201" r:id="rId31"/>
    <p:sldId id="3162" r:id="rId32"/>
    <p:sldId id="3163" r:id="rId33"/>
    <p:sldId id="3893" r:id="rId34"/>
    <p:sldId id="3894" r:id="rId35"/>
    <p:sldId id="3896" r:id="rId36"/>
    <p:sldId id="3897" r:id="rId37"/>
    <p:sldId id="3627" r:id="rId38"/>
    <p:sldId id="3729" r:id="rId39"/>
    <p:sldId id="208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B485"/>
    <a:srgbClr val="F89800"/>
    <a:srgbClr val="FBB521"/>
    <a:srgbClr val="EC7534"/>
    <a:srgbClr val="E2743E"/>
    <a:srgbClr val="B4A3CF"/>
    <a:srgbClr val="BCABD5"/>
    <a:srgbClr val="F1EBF1"/>
    <a:srgbClr val="0000CC"/>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18" autoAdjust="0"/>
    <p:restoredTop sz="96723" autoAdjust="0"/>
  </p:normalViewPr>
  <p:slideViewPr>
    <p:cSldViewPr snapToGrid="0">
      <p:cViewPr varScale="1">
        <p:scale>
          <a:sx n="56" d="100"/>
          <a:sy n="56" d="100"/>
        </p:scale>
        <p:origin x="108" y="16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Why is the Lord justified to visit the earth with these calamitous events</a:t>
          </a:r>
          <a:r>
            <a:rPr lang="en-US" sz="3200" b="0" i="1" dirty="0"/>
            <a:t>?</a:t>
          </a:r>
        </a:p>
        <a:p>
          <a:pPr algn="ctr">
            <a:lnSpc>
              <a:spcPct val="100000"/>
            </a:lnSpc>
            <a:spcBef>
              <a:spcPct val="0"/>
            </a:spcBef>
            <a:spcAft>
              <a:spcPts val="600"/>
            </a:spcAft>
          </a:pPr>
          <a:r>
            <a:rPr lang="en-US" sz="3000" b="1" i="1" dirty="0">
              <a:solidFill>
                <a:schemeClr val="tx1"/>
              </a:solidFill>
            </a:rPr>
            <a:t>Prov. 11:21; Rom. 11:22; Nah. 1:3 </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Explain the use of trumpets in the Bible.</a:t>
          </a:r>
        </a:p>
        <a:p>
          <a:pPr algn="ctr">
            <a:lnSpc>
              <a:spcPct val="100000"/>
            </a:lnSpc>
            <a:spcBef>
              <a:spcPct val="0"/>
            </a:spcBef>
            <a:spcAft>
              <a:spcPts val="600"/>
            </a:spcAft>
          </a:pPr>
          <a:r>
            <a:rPr lang="en-GB" altLang="en-US" sz="3200" b="1" i="1" dirty="0">
              <a:latin typeface="Calibri (Body)" charset="0"/>
              <a:cs typeface="Calibri (Body)" charset="0"/>
            </a:rPr>
            <a:t>Num. 10:1-2,9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nl-NL" sz="3200" b="0" i="1" dirty="0" err="1"/>
            <a:t>Enumerate</a:t>
          </a:r>
          <a:r>
            <a:rPr lang="nl-NL" sz="3200" b="0" i="1" dirty="0"/>
            <a:t> </a:t>
          </a:r>
          <a:r>
            <a:rPr lang="nl-NL" sz="3200" b="0" i="1" dirty="0" err="1"/>
            <a:t>the</a:t>
          </a:r>
          <a:r>
            <a:rPr lang="nl-NL" sz="3200" b="0" i="1" dirty="0"/>
            <a:t> </a:t>
          </a:r>
          <a:r>
            <a:rPr lang="nl-NL" sz="3200" b="0" i="1" dirty="0" err="1"/>
            <a:t>effects</a:t>
          </a:r>
          <a:r>
            <a:rPr lang="nl-NL" sz="3200" b="0" i="1" dirty="0"/>
            <a:t> of </a:t>
          </a:r>
          <a:r>
            <a:rPr lang="nl-NL" sz="3200" b="0" i="1" dirty="0" err="1"/>
            <a:t>the</a:t>
          </a:r>
          <a:r>
            <a:rPr lang="nl-NL" sz="3200" b="0" i="1" dirty="0"/>
            <a:t> </a:t>
          </a:r>
          <a:r>
            <a:rPr lang="nl-NL" sz="3200" b="0" i="1" dirty="0" err="1"/>
            <a:t>judgment</a:t>
          </a:r>
          <a:r>
            <a:rPr lang="nl-NL" sz="3200" b="0" i="1" dirty="0"/>
            <a:t> on </a:t>
          </a:r>
          <a:r>
            <a:rPr lang="nl-NL" sz="3200" b="0" i="1" dirty="0" err="1"/>
            <a:t>vegetation</a:t>
          </a:r>
          <a:r>
            <a:rPr lang="nl-NL" sz="3200" b="0" i="1" dirty="0"/>
            <a:t> </a:t>
          </a:r>
          <a:r>
            <a:rPr lang="nl-NL" sz="3200" b="0" i="1" dirty="0" err="1"/>
            <a:t>and</a:t>
          </a:r>
          <a:r>
            <a:rPr lang="nl-NL" sz="3200" b="0" i="1" dirty="0"/>
            <a:t> water </a:t>
          </a:r>
          <a:r>
            <a:rPr lang="nl-NL" sz="3200" b="0" i="1" dirty="0" err="1"/>
            <a:t>to</a:t>
          </a:r>
          <a:r>
            <a:rPr lang="nl-NL" sz="3200" b="0" i="1" dirty="0"/>
            <a:t> human life </a:t>
          </a:r>
          <a:r>
            <a:rPr lang="nl-NL" sz="3200" b="0" i="1" dirty="0" err="1"/>
            <a:t>and</a:t>
          </a:r>
          <a:r>
            <a:rPr lang="nl-NL" sz="3200" b="0" i="1" dirty="0"/>
            <a:t> </a:t>
          </a:r>
          <a:r>
            <a:rPr lang="nl-NL" sz="3200" b="0" i="1" dirty="0" err="1"/>
            <a:t>economy</a:t>
          </a:r>
          <a:r>
            <a:rPr lang="nl-NL" sz="3200" b="0" i="1" dirty="0"/>
            <a:t>.</a:t>
          </a:r>
        </a:p>
        <a:p>
          <a:pPr algn="ctr">
            <a:lnSpc>
              <a:spcPct val="100000"/>
            </a:lnSpc>
            <a:spcBef>
              <a:spcPct val="0"/>
            </a:spcBef>
            <a:spcAft>
              <a:spcPct val="35000"/>
            </a:spcAft>
          </a:pPr>
          <a:r>
            <a:rPr lang="nl-NL" sz="3200" b="1" i="1" dirty="0" err="1"/>
            <a:t>Rev</a:t>
          </a:r>
          <a:r>
            <a:rPr lang="nl-NL" sz="3200" b="1" i="1" dirty="0"/>
            <a:t>. 8:7,8,9</a:t>
          </a:r>
          <a:endParaRPr lang="en-US"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endParaRPr lang="en-US" sz="3200" b="0" i="1" dirty="0"/>
        </a:p>
        <a:p>
          <a:pPr algn="ctr">
            <a:lnSpc>
              <a:spcPct val="100000"/>
            </a:lnSpc>
            <a:spcBef>
              <a:spcPct val="0"/>
            </a:spcBef>
            <a:spcAft>
              <a:spcPct val="35000"/>
            </a:spcAft>
          </a:pPr>
          <a:r>
            <a:rPr lang="en-US" sz="3200" b="0" i="1" dirty="0"/>
            <a:t>What should sinners and backsliders do in order to escape the impending judgment of God upon the sinful world?</a:t>
          </a:r>
          <a:r>
            <a:rPr lang="en-GB" sz="3200" b="1" i="1" dirty="0"/>
            <a:t>   </a:t>
          </a:r>
        </a:p>
        <a:p>
          <a:pPr algn="ctr">
            <a:lnSpc>
              <a:spcPct val="100000"/>
            </a:lnSpc>
            <a:spcBef>
              <a:spcPct val="0"/>
            </a:spcBef>
            <a:spcAft>
              <a:spcPct val="35000"/>
            </a:spcAft>
          </a:pPr>
          <a:r>
            <a:rPr lang="en-GB" sz="3200" b="1" i="1" dirty="0"/>
            <a:t>Isaiah 1:18-20</a:t>
          </a:r>
        </a:p>
        <a:p>
          <a:pPr algn="ctr">
            <a:lnSpc>
              <a:spcPct val="100000"/>
            </a:lnSpc>
            <a:spcBef>
              <a:spcPct val="0"/>
            </a:spcBef>
            <a:spcAft>
              <a:spcPct val="35000"/>
            </a:spcAft>
          </a:pPr>
          <a:endParaRPr lang="en-US"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What should be the believers’ duty in the light of the devastation upon the unjust?</a:t>
          </a:r>
        </a:p>
        <a:p>
          <a:pPr algn="ctr">
            <a:lnSpc>
              <a:spcPct val="100000"/>
            </a:lnSpc>
            <a:spcBef>
              <a:spcPct val="0"/>
            </a:spcBef>
            <a:spcAft>
              <a:spcPct val="35000"/>
            </a:spcAft>
          </a:pPr>
          <a:r>
            <a:rPr lang="en-US" sz="3200" b="1" i="1" dirty="0"/>
            <a:t>Eze.33:7; Romans 10:13-14</a:t>
          </a:r>
          <a:r>
            <a:rPr lang="en-GB" sz="3200" b="1" i="1" dirty="0"/>
            <a:t>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is the Lord justified to visit the earth with these calamitous events</a:t>
          </a:r>
          <a:r>
            <a:rPr lang="en-US" sz="3200" b="0" i="1" kern="1200" dirty="0"/>
            <a:t>?</a:t>
          </a:r>
        </a:p>
        <a:p>
          <a:pPr marL="0" lvl="0" indent="0" algn="ctr" defTabSz="1422400">
            <a:lnSpc>
              <a:spcPct val="100000"/>
            </a:lnSpc>
            <a:spcBef>
              <a:spcPct val="0"/>
            </a:spcBef>
            <a:spcAft>
              <a:spcPts val="600"/>
            </a:spcAft>
            <a:buNone/>
          </a:pPr>
          <a:r>
            <a:rPr lang="en-US" sz="3000" b="1" i="1" kern="1200" dirty="0">
              <a:solidFill>
                <a:schemeClr val="tx1"/>
              </a:solidFill>
            </a:rPr>
            <a:t>Prov. 11:21; Rom. 11:22; Nah. 1:3 </a:t>
          </a: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Explain the use of trumpets in the Bible.</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Num. 10:1-2,9 </a:t>
          </a: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nl-NL" sz="3200" b="0" i="1" kern="1200" dirty="0" err="1"/>
            <a:t>Enumerate</a:t>
          </a:r>
          <a:r>
            <a:rPr lang="nl-NL" sz="3200" b="0" i="1" kern="1200" dirty="0"/>
            <a:t> </a:t>
          </a:r>
          <a:r>
            <a:rPr lang="nl-NL" sz="3200" b="0" i="1" kern="1200" dirty="0" err="1"/>
            <a:t>the</a:t>
          </a:r>
          <a:r>
            <a:rPr lang="nl-NL" sz="3200" b="0" i="1" kern="1200" dirty="0"/>
            <a:t> </a:t>
          </a:r>
          <a:r>
            <a:rPr lang="nl-NL" sz="3200" b="0" i="1" kern="1200" dirty="0" err="1"/>
            <a:t>effects</a:t>
          </a:r>
          <a:r>
            <a:rPr lang="nl-NL" sz="3200" b="0" i="1" kern="1200" dirty="0"/>
            <a:t> of </a:t>
          </a:r>
          <a:r>
            <a:rPr lang="nl-NL" sz="3200" b="0" i="1" kern="1200" dirty="0" err="1"/>
            <a:t>the</a:t>
          </a:r>
          <a:r>
            <a:rPr lang="nl-NL" sz="3200" b="0" i="1" kern="1200" dirty="0"/>
            <a:t> </a:t>
          </a:r>
          <a:r>
            <a:rPr lang="nl-NL" sz="3200" b="0" i="1" kern="1200" dirty="0" err="1"/>
            <a:t>judgment</a:t>
          </a:r>
          <a:r>
            <a:rPr lang="nl-NL" sz="3200" b="0" i="1" kern="1200" dirty="0"/>
            <a:t> on </a:t>
          </a:r>
          <a:r>
            <a:rPr lang="nl-NL" sz="3200" b="0" i="1" kern="1200" dirty="0" err="1"/>
            <a:t>vegetation</a:t>
          </a:r>
          <a:r>
            <a:rPr lang="nl-NL" sz="3200" b="0" i="1" kern="1200" dirty="0"/>
            <a:t> </a:t>
          </a:r>
          <a:r>
            <a:rPr lang="nl-NL" sz="3200" b="0" i="1" kern="1200" dirty="0" err="1"/>
            <a:t>and</a:t>
          </a:r>
          <a:r>
            <a:rPr lang="nl-NL" sz="3200" b="0" i="1" kern="1200" dirty="0"/>
            <a:t> water </a:t>
          </a:r>
          <a:r>
            <a:rPr lang="nl-NL" sz="3200" b="0" i="1" kern="1200" dirty="0" err="1"/>
            <a:t>to</a:t>
          </a:r>
          <a:r>
            <a:rPr lang="nl-NL" sz="3200" b="0" i="1" kern="1200" dirty="0"/>
            <a:t> human life </a:t>
          </a:r>
          <a:r>
            <a:rPr lang="nl-NL" sz="3200" b="0" i="1" kern="1200" dirty="0" err="1"/>
            <a:t>and</a:t>
          </a:r>
          <a:r>
            <a:rPr lang="nl-NL" sz="3200" b="0" i="1" kern="1200" dirty="0"/>
            <a:t> </a:t>
          </a:r>
          <a:r>
            <a:rPr lang="nl-NL" sz="3200" b="0" i="1" kern="1200" dirty="0" err="1"/>
            <a:t>economy</a:t>
          </a:r>
          <a:r>
            <a:rPr lang="nl-NL" sz="3200" b="0" i="1" kern="1200" dirty="0"/>
            <a:t>.</a:t>
          </a:r>
        </a:p>
        <a:p>
          <a:pPr marL="0" lvl="0" indent="0" algn="ctr" defTabSz="1422400">
            <a:lnSpc>
              <a:spcPct val="100000"/>
            </a:lnSpc>
            <a:spcBef>
              <a:spcPct val="0"/>
            </a:spcBef>
            <a:spcAft>
              <a:spcPct val="35000"/>
            </a:spcAft>
            <a:buNone/>
          </a:pPr>
          <a:r>
            <a:rPr lang="nl-NL" sz="3200" b="1" i="1" kern="1200" dirty="0" err="1"/>
            <a:t>Rev</a:t>
          </a:r>
          <a:r>
            <a:rPr lang="nl-NL" sz="3200" b="1" i="1" kern="1200" dirty="0"/>
            <a:t>. 8:7,8,9</a:t>
          </a:r>
          <a:endParaRPr lang="en-US" sz="3200" b="1" i="1" kern="1200" dirty="0"/>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endParaRPr lang="en-US" sz="3200" b="0" i="1" kern="1200" dirty="0"/>
        </a:p>
        <a:p>
          <a:pPr marL="0" lvl="0" indent="0" algn="ctr" defTabSz="1422400">
            <a:lnSpc>
              <a:spcPct val="100000"/>
            </a:lnSpc>
            <a:spcBef>
              <a:spcPct val="0"/>
            </a:spcBef>
            <a:spcAft>
              <a:spcPct val="35000"/>
            </a:spcAft>
            <a:buNone/>
          </a:pPr>
          <a:r>
            <a:rPr lang="en-US" sz="3200" b="0" i="1" kern="1200" dirty="0"/>
            <a:t>What should sinners and backsliders do in order to escape the impending judgment of God upon the sinful world?</a:t>
          </a:r>
          <a:r>
            <a:rPr lang="en-GB" sz="3200" b="1" i="1" kern="1200" dirty="0"/>
            <a:t>   </a:t>
          </a:r>
        </a:p>
        <a:p>
          <a:pPr marL="0" lvl="0" indent="0" algn="ctr" defTabSz="1422400">
            <a:lnSpc>
              <a:spcPct val="100000"/>
            </a:lnSpc>
            <a:spcBef>
              <a:spcPct val="0"/>
            </a:spcBef>
            <a:spcAft>
              <a:spcPct val="35000"/>
            </a:spcAft>
            <a:buNone/>
          </a:pPr>
          <a:r>
            <a:rPr lang="en-GB" sz="3200" b="1" i="1" kern="1200" dirty="0"/>
            <a:t>Isaiah 1:18-20</a:t>
          </a:r>
        </a:p>
        <a:p>
          <a:pPr marL="0" lvl="0" indent="0" algn="ctr" defTabSz="1422400">
            <a:lnSpc>
              <a:spcPct val="100000"/>
            </a:lnSpc>
            <a:spcBef>
              <a:spcPct val="0"/>
            </a:spcBef>
            <a:spcAft>
              <a:spcPct val="35000"/>
            </a:spcAft>
            <a:buNone/>
          </a:pPr>
          <a:endParaRPr lang="en-US" sz="3200" b="0" i="1" kern="1200" dirty="0"/>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What should be the believers’ duty in the light of the devastation upon the unjust?</a:t>
          </a:r>
        </a:p>
        <a:p>
          <a:pPr marL="0" lvl="0" indent="0" algn="ctr" defTabSz="1422400">
            <a:lnSpc>
              <a:spcPct val="100000"/>
            </a:lnSpc>
            <a:spcBef>
              <a:spcPct val="0"/>
            </a:spcBef>
            <a:spcAft>
              <a:spcPct val="35000"/>
            </a:spcAft>
            <a:buNone/>
          </a:pPr>
          <a:r>
            <a:rPr lang="en-US" sz="3200" b="1" i="1" kern="1200" dirty="0"/>
            <a:t>Eze.33:7; Romans 10:13-14</a:t>
          </a:r>
          <a:r>
            <a:rPr lang="en-GB" sz="3200" b="1" i="1" kern="1200" dirty="0"/>
            <a:t>   </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11/25/2024</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11/25/2024</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11/25/2024</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11/25/2024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11/25/2024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11/25/2024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11/25/2024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11/25/2024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11/25/2024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11/25/2024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11/25/2024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11/25/2024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523607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858619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628678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25/11/2024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406672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25/11/2024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479278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25/11/2024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595306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25/11/2024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693902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25/11/2024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385946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25/11/2024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05346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734974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01776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25/11/2024</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11/25/2024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11/25/2024</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11/25/2024</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25/11/2024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19854400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9BF33B-FF78-A6A1-A6F6-8131189C1FC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86009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Freeform: Shape 8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Freeform: Shape 8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Freeform: Shape 9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Rectangle 9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8" name="Freeform: Shape 9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Freeform: Shape 9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8576C9-05D9-7B9C-53F6-12189093D592}"/>
              </a:ext>
            </a:extLst>
          </p:cNvPr>
          <p:cNvSpPr>
            <a:spLocks noGrp="1"/>
          </p:cNvSpPr>
          <p:nvPr>
            <p:ph type="title"/>
          </p:nvPr>
        </p:nvSpPr>
        <p:spPr>
          <a:xfrm>
            <a:off x="2618663" y="1874826"/>
            <a:ext cx="7134575" cy="1357626"/>
          </a:xfrm>
          <a:noFill/>
        </p:spPr>
        <p:txBody>
          <a:bodyPr vert="horz" lIns="91440" tIns="45720" rIns="91440" bIns="45720" rtlCol="0" anchor="ctr">
            <a:normAutofit fontScale="90000"/>
          </a:bodyPr>
          <a:lstStyle/>
          <a:p>
            <a:pPr algn="ctr"/>
            <a:r>
              <a:rPr lang="en-US" sz="4800" b="1" kern="1200" dirty="0">
                <a:solidFill>
                  <a:schemeClr val="accent5">
                    <a:lumMod val="50000"/>
                  </a:schemeClr>
                </a:solidFill>
                <a:latin typeface="Cambria" panose="02040503050406030204" pitchFamily="18" charset="0"/>
                <a:ea typeface="Cambria" panose="02040503050406030204" pitchFamily="18" charset="0"/>
              </a:rPr>
              <a:t>GLOBAL WORSHIP SERVICE</a:t>
            </a:r>
          </a:p>
        </p:txBody>
      </p:sp>
      <p:sp>
        <p:nvSpPr>
          <p:cNvPr id="102" name="Freeform: Shape 10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Logo&#10;&#10;Description automatically generated">
            <a:extLst>
              <a:ext uri="{FF2B5EF4-FFF2-40B4-BE49-F238E27FC236}">
                <a16:creationId xmlns:a16="http://schemas.microsoft.com/office/drawing/2014/main" id="{B1F2A2E7-B2DA-9CEB-B24E-C67C531D57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62814" y="271008"/>
            <a:ext cx="1666368" cy="1526781"/>
          </a:xfrm>
          <a:prstGeom prst="rect">
            <a:avLst/>
          </a:prstGeom>
        </p:spPr>
      </p:pic>
      <p:sp>
        <p:nvSpPr>
          <p:cNvPr id="6" name="Subtitle 2">
            <a:extLst>
              <a:ext uri="{FF2B5EF4-FFF2-40B4-BE49-F238E27FC236}">
                <a16:creationId xmlns:a16="http://schemas.microsoft.com/office/drawing/2014/main" id="{004B1E6C-3822-DE97-52AA-A1515EDCAEBE}"/>
              </a:ext>
            </a:extLst>
          </p:cNvPr>
          <p:cNvSpPr txBox="1">
            <a:spLocks/>
          </p:cNvSpPr>
          <p:nvPr/>
        </p:nvSpPr>
        <p:spPr>
          <a:xfrm>
            <a:off x="5116394" y="56875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01-12-2024</a:t>
            </a:r>
            <a:endParaRPr kumimoji="0" lang="en-US"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950CA874-66D6-A57A-D2AF-3AFC7D232451}"/>
              </a:ext>
            </a:extLst>
          </p:cNvPr>
          <p:cNvSpPr txBox="1"/>
          <p:nvPr/>
        </p:nvSpPr>
        <p:spPr>
          <a:xfrm>
            <a:off x="4826663" y="1786132"/>
            <a:ext cx="253867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55783"/>
                </a:solidFill>
                <a:effectLst/>
                <a:uLnTx/>
                <a:uFillTx/>
                <a:latin typeface="Calibri Light" panose="020F0302020204030204"/>
                <a:ea typeface="+mn-ea"/>
                <a:cs typeface="+mn-cs"/>
              </a:rPr>
              <a:t>The Netherlands</a:t>
            </a:r>
          </a:p>
        </p:txBody>
      </p:sp>
      <p:pic>
        <p:nvPicPr>
          <p:cNvPr id="11" name="Picture 10">
            <a:extLst>
              <a:ext uri="{FF2B5EF4-FFF2-40B4-BE49-F238E27FC236}">
                <a16:creationId xmlns:a16="http://schemas.microsoft.com/office/drawing/2014/main" id="{BF46B80A-85E4-6A42-61E3-E7A47E942AF9}"/>
              </a:ext>
            </a:extLst>
          </p:cNvPr>
          <p:cNvPicPr>
            <a:picLocks noChangeAspect="1"/>
          </p:cNvPicPr>
          <p:nvPr/>
        </p:nvPicPr>
        <p:blipFill>
          <a:blip r:embed="rId3"/>
          <a:stretch>
            <a:fillRect/>
          </a:stretch>
        </p:blipFill>
        <p:spPr>
          <a:xfrm>
            <a:off x="4205172" y="2846972"/>
            <a:ext cx="3894286" cy="2847183"/>
          </a:xfrm>
          <a:prstGeom prst="rect">
            <a:avLst/>
          </a:prstGeom>
          <a:effectLst>
            <a:softEdge rad="88900"/>
          </a:effectLst>
        </p:spPr>
      </p:pic>
    </p:spTree>
    <p:extLst>
      <p:ext uri="{BB962C8B-B14F-4D97-AF65-F5344CB8AC3E}">
        <p14:creationId xmlns:p14="http://schemas.microsoft.com/office/powerpoint/2010/main" val="3050110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207:</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THERE’S A GREAT DAY COMING</a:t>
            </a: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saints and the sinners shall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Parted right and left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359791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its brightness shall only come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them that love the Lord,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96474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269518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sinner shall hear his doom</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“Depart, I know ye not,”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7792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74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01-12-2024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 OF OUR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i="1" dirty="0">
                <a:latin typeface="Calibri" panose="020F0502020204030204" pitchFamily="34" charset="0"/>
              </a:rPr>
              <a:t>“The foundation of God </a:t>
            </a:r>
            <a:r>
              <a:rPr lang="en-US" b="1" i="1" dirty="0" err="1">
                <a:latin typeface="Calibri" panose="020F0502020204030204" pitchFamily="34" charset="0"/>
              </a:rPr>
              <a:t>standeth</a:t>
            </a:r>
            <a:r>
              <a:rPr lang="en-US" b="1" i="1" dirty="0">
                <a:latin typeface="Calibri" panose="020F0502020204030204" pitchFamily="34" charset="0"/>
              </a:rPr>
              <a:t> sure, having this seal, the Lord </a:t>
            </a:r>
            <a:r>
              <a:rPr lang="en-US" b="1" i="1" dirty="0" err="1">
                <a:latin typeface="Calibri" panose="020F0502020204030204" pitchFamily="34" charset="0"/>
              </a:rPr>
              <a:t>knoweth</a:t>
            </a:r>
            <a:r>
              <a:rPr lang="en-US" b="1" i="1" dirty="0">
                <a:latin typeface="Calibri" panose="020F0502020204030204" pitchFamily="34" charset="0"/>
              </a:rPr>
              <a:t> them that are his. And, let everyone that </a:t>
            </a:r>
            <a:r>
              <a:rPr lang="en-US" b="1" i="1" dirty="0" err="1">
                <a:latin typeface="Calibri" panose="020F0502020204030204" pitchFamily="34" charset="0"/>
              </a:rPr>
              <a:t>nameth</a:t>
            </a:r>
            <a:r>
              <a:rPr lang="en-US" b="1" i="1" dirty="0">
                <a:latin typeface="Calibri" panose="020F0502020204030204" pitchFamily="34" charset="0"/>
              </a:rPr>
              <a:t> the name of Christ depart from iniquity” </a:t>
            </a:r>
            <a:r>
              <a:rPr lang="en-US" b="1" dirty="0">
                <a:latin typeface="Calibri" panose="020F0502020204030204" pitchFamily="34" charset="0"/>
              </a:rPr>
              <a:t>(2 Tim 2:19).</a:t>
            </a:r>
          </a:p>
          <a:p>
            <a:pPr marL="0" indent="0" algn="ctr">
              <a:lnSpc>
                <a:spcPct val="110000"/>
              </a:lnSpc>
              <a:buNone/>
            </a:pPr>
            <a:r>
              <a:rPr lang="en-US" b="1" dirty="0">
                <a:latin typeface="Calibri" panose="020F0502020204030204" pitchFamily="34" charset="0"/>
              </a:rPr>
              <a:t>The great tribulation will be a time of intense torment and agony. You may likely not survive it. Don’t defer your decision of salvation. Today, give your life to Jesus! You will enjoy God’s blessings on earth and eternal life in heaven.</a:t>
            </a:r>
          </a:p>
          <a:p>
            <a:pPr marL="0" indent="0" algn="ctr">
              <a:lnSpc>
                <a:spcPct val="110000"/>
              </a:lnSpc>
              <a:buNone/>
            </a:pP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7783"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sealing of God’s servants</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Divine devastation of the unjust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 first angel sounded, and there followed hail and fire mingled with blood, and they were cast upon the earth: and the third part was burnt up, and all green grass was burnt up”</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Revelation 8:7).</a:t>
            </a:r>
          </a:p>
        </p:txBody>
      </p:sp>
      <p:sp>
        <p:nvSpPr>
          <p:cNvPr id="3" name="Freeform: Shape 2"/>
          <p:cNvSpPr/>
          <p:nvPr/>
        </p:nvSpPr>
        <p:spPr>
          <a:xfrm>
            <a:off x="5389276" y="5088906"/>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Revelation 8:1-13</a:t>
            </a:r>
            <a:endParaRPr kumimoji="0" lang="en-US" sz="2800" b="1"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884732"/>
            <a:ext cx="7223152" cy="507766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study today is a continuation of God’s judgement and wrath on the ungodly during the great tribulation. Six of the seven seals have been broken already. In this chapter, the seventh seal is opened, unveiling seven angels and seven trumpets of judgement and devastations on the earth. Heaven will stand in silence while expecting God’s wrath on the earth. God is a righteous Judge. His justice demands that He shows mercy to those that repent and punish the unrepentant. </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0" indent="0" algn="just" eaLnBrk="0" fontAlgn="base" hangingPunct="0">
              <a:lnSpc>
                <a:spcPct val="100000"/>
              </a:lnSpc>
              <a:spcBef>
                <a:spcPct val="0"/>
              </a:spcBef>
              <a:spcAft>
                <a:spcPts val="600"/>
              </a:spcAft>
              <a:buNone/>
              <a:defRPr/>
            </a:pPr>
            <a:r>
              <a:rPr kumimoji="0" lang="en-GB" u="none" strike="noStrike" kern="1200" cap="none" spc="0" normalizeH="0" baseline="0" noProof="0" dirty="0">
                <a:ln>
                  <a:noFill/>
                </a:ln>
                <a:effectLst/>
                <a:uLnTx/>
                <a:uFillTx/>
                <a:latin typeface="Calibri" panose="020F0502020204030204" pitchFamily="34" charset="0"/>
                <a:ea typeface="+mn-ea"/>
                <a:cs typeface="+mn-cs"/>
              </a:rPr>
              <a:t>The fearful nature of the calamity ahead brought silence in heaven. The seven trumpets are symbolic of warnings to the ungodly world of approaching calamity. The martyred saints in heaven have been praying that God should vindicate His people and judge the earth. As their united prayers ascend, great and fearful calamities descend on earth. The way is now prepared for fearful commotions and death-producing changes to occur on earth.</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SOLEMN PREPARATION AND SAINTS’ PRAYER BEFORE SEVERE JUDGEMENT </a:t>
            </a:r>
            <a:endPar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 8: 1-6; Amos 3:6-11; Num. 10:1-2,9; Rev. 6:10; Luke 18:7-8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57200"/>
            <a:ext cx="7688475" cy="5846765"/>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sounding of the first and second trumpets will bring terrible ecological devastation on a third part of the earth and the sea. These punishments will negatively affect human economy and wellbeing including food supply, commerce and ocean transportation lines. Every corner of the earth will be affected. All these events should make sinners to heed God’s warning and flee from the wrath to come. Believers are to awake to the urgency of </a:t>
            </a:r>
            <a:r>
              <a:rPr lang="en-US">
                <a:latin typeface="Calibri" panose="020F0502020204030204" pitchFamily="34" charset="0"/>
              </a:rPr>
              <a:t>warning unbelievers </a:t>
            </a:r>
            <a:r>
              <a:rPr lang="en-US" dirty="0">
                <a:latin typeface="Calibri" panose="020F0502020204030204" pitchFamily="34" charset="0"/>
              </a:rPr>
              <a:t>of the coming danger.</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SINNERS’ PUNISHMENT AND POLLUTION OF THE SEA BY THE SOVEREIGN JUDGE</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30094"/>
            <a:ext cx="3414368" cy="1873872"/>
          </a:xfrm>
        </p:spPr>
        <p:txBody>
          <a:bodyPr>
            <a:normAutofit/>
          </a:bodyPr>
          <a:lstStyle/>
          <a:p>
            <a:pPr algn="ctr"/>
            <a:br>
              <a:rPr lang="en-US" altLang="en-GB" sz="2800" b="1" i="1" dirty="0">
                <a:solidFill>
                  <a:srgbClr val="FFFFFF"/>
                </a:solidFill>
                <a:latin typeface="Cambria" panose="02040503050406030204" pitchFamily="18" charset="0"/>
                <a:ea typeface="Cambria" panose="02040503050406030204" pitchFamily="18" charset="0"/>
              </a:rPr>
            </a:br>
            <a:r>
              <a:rPr lang="en-US" altLang="en-GB" sz="2800" b="1" i="1" dirty="0">
                <a:solidFill>
                  <a:srgbClr val="FFFFFF"/>
                </a:solidFill>
                <a:latin typeface="Cambria" panose="02040503050406030204" pitchFamily="18" charset="0"/>
                <a:ea typeface="Cambria" panose="02040503050406030204" pitchFamily="18" charset="0"/>
              </a:rPr>
              <a:t>Rev. 8:7-9;  Psalm 11:5-6; Zeph. 1:14-18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8392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32F04-7994-95F6-F52B-99EB2F6AD50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CDB96BD-7EAF-2D26-A786-A6A2080C7BA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5F44E19-2EE9-6D27-5EC4-46754F2A89C7}"/>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894BD99-65EA-DA13-9B71-3CF50D932A1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F6CDE93B-534E-E163-D70B-7A0CBE57B73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310D040-E5C8-A2FE-1631-63AD70A4BA93}"/>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FFB0B5A3-6665-28F8-9A2A-0EC875888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6FBE297-255C-CDE2-5E53-8A82C8F63F3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9037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792480"/>
            <a:ext cx="7688475" cy="5415280"/>
          </a:xfrm>
        </p:spPr>
        <p:txBody>
          <a:bodyPr anchor="ctr">
            <a:noAutofit/>
          </a:bodyPr>
          <a:lstStyle/>
          <a:p>
            <a:pPr marL="0" lvl="0" indent="0" algn="just" eaLnBrk="0" fontAlgn="base" hangingPunct="0">
              <a:lnSpc>
                <a:spcPct val="100000"/>
              </a:lnSpc>
              <a:spcBef>
                <a:spcPct val="0"/>
              </a:spcBef>
              <a:spcAft>
                <a:spcPts val="600"/>
              </a:spcAft>
              <a:buNone/>
              <a:defRPr/>
            </a:pPr>
            <a:r>
              <a:rPr lang="en-US" dirty="0">
                <a:latin typeface="Calibri" panose="020F0502020204030204" pitchFamily="34" charset="0"/>
              </a:rPr>
              <a:t>The judgement of the third trumpet will also affect fresh water supplies and many people will die after drinking the water made bitter by the star called Wormwood. Sorrow and bitter judgement await the unjust who reject Christ and the gospel of salvation. The sound of the fourth trumpet will reduce the light of the sky by one third. All these judgments will be preparatory to a greater manifestation of divine wrath and woes which are still to come. The only way to escape God’s judgement is to be saved and holy.  </a:t>
            </a:r>
          </a:p>
          <a:p>
            <a:pPr marL="0" lvl="0" indent="0" algn="just" eaLnBrk="0" fontAlgn="base" hangingPunct="0">
              <a:lnSpc>
                <a:spcPct val="100000"/>
              </a:lnSpc>
              <a:spcBef>
                <a:spcPct val="0"/>
              </a:spcBef>
              <a:spcAft>
                <a:spcPts val="600"/>
              </a:spcAft>
              <a:buNone/>
              <a:defRPr/>
            </a:pPr>
            <a:endParaRPr kumimoji="0" lang="en-US" i="0" u="none" strike="noStrike" cap="none" spc="0" normalizeH="0" baseline="0"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SERIES OF PLAGUES UPON SINNERS AND THE UNJUST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dirty="0">
                <a:solidFill>
                  <a:srgbClr val="FFFFFF"/>
                </a:solidFill>
                <a:latin typeface="Cambria" panose="02040503050406030204" pitchFamily="18" charset="0"/>
              </a:rPr>
              <a:t>Rev. 8:10-13; Luke 21:25-26, 34-36</a:t>
            </a:r>
            <a:br>
              <a:rPr lang="en-US" altLang="en-GB" sz="2800" b="1" dirty="0">
                <a:solidFill>
                  <a:srgbClr val="FFFFFF"/>
                </a:solidFill>
                <a:latin typeface="Cambria" panose="02040503050406030204" pitchFamily="18" charset="0"/>
              </a:rPr>
            </a:b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39783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dirty="0"/>
              <a:t>It is not the will of God that any should perish. Therefore, He has given sufficient warnings to man to amend his ways and reconcile with His Maker. Should man reject these warnings, doom is inevitable. </a:t>
            </a:r>
          </a:p>
          <a:p>
            <a:pPr marL="0" indent="0" algn="ctr">
              <a:lnSpc>
                <a:spcPct val="110000"/>
              </a:lnSpc>
              <a:buNone/>
            </a:pPr>
            <a:r>
              <a:rPr lang="en-GB" dirty="0"/>
              <a:t>“</a:t>
            </a:r>
            <a:r>
              <a:rPr lang="en-GB" b="1" dirty="0"/>
              <a:t>He that being often reproved </a:t>
            </a:r>
            <a:r>
              <a:rPr lang="en-GB" b="1" dirty="0" err="1"/>
              <a:t>hardeneth</a:t>
            </a:r>
            <a:r>
              <a:rPr lang="en-GB" b="1" dirty="0"/>
              <a:t> his neck, shall suddenly be destroyed and that without remedy</a:t>
            </a:r>
            <a:r>
              <a:rPr lang="en-GB" dirty="0"/>
              <a:t>” </a:t>
            </a:r>
            <a:r>
              <a:rPr lang="en-GB" b="1" dirty="0"/>
              <a:t>(Proverbs 29:1)</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9BF33B-FF78-A6A1-A6F6-8131189C1FC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78411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39C8AB-0714-F285-C21B-2F4574C45BE4}"/>
              </a:ext>
            </a:extLst>
          </p:cNvPr>
          <p:cNvPicPr>
            <a:picLocks noChangeAspect="1"/>
          </p:cNvPicPr>
          <p:nvPr/>
        </p:nvPicPr>
        <p:blipFill>
          <a:blip r:embed="rId2"/>
          <a:stretch>
            <a:fillRect/>
          </a:stretch>
        </p:blipFill>
        <p:spPr>
          <a:xfrm>
            <a:off x="0" y="-1"/>
            <a:ext cx="12192000" cy="6866937"/>
          </a:xfrm>
          <a:prstGeom prst="rect">
            <a:avLst/>
          </a:prstGeom>
        </p:spPr>
      </p:pic>
    </p:spTree>
    <p:extLst>
      <p:ext uri="{BB962C8B-B14F-4D97-AF65-F5344CB8AC3E}">
        <p14:creationId xmlns:p14="http://schemas.microsoft.com/office/powerpoint/2010/main" val="2211572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ABB438-808E-988A-EC1F-E04E892AD58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20678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2560075"/>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5" name="Content Placeholder 2">
            <a:extLst>
              <a:ext uri="{FF2B5EF4-FFF2-40B4-BE49-F238E27FC236}">
                <a16:creationId xmlns:a16="http://schemas.microsoft.com/office/drawing/2014/main" id="{C21214B5-C4DB-452B-DB27-0EB0D456C7CC}"/>
              </a:ext>
            </a:extLst>
          </p:cNvPr>
          <p:cNvSpPr>
            <a:spLocks noGrp="1"/>
          </p:cNvSpPr>
          <p:nvPr>
            <p:ph idx="1"/>
          </p:nvPr>
        </p:nvSpPr>
        <p:spPr>
          <a:xfrm>
            <a:off x="4944533" y="2465993"/>
            <a:ext cx="6910583" cy="1533218"/>
          </a:xfrm>
        </p:spPr>
        <p:txBody>
          <a:bodyPr vert="horz" lIns="91440" tIns="45720" rIns="91440" bIns="45720" rtlCol="0" anchor="ctr">
            <a:normAutofit/>
          </a:bodyPr>
          <a:lstStyle/>
          <a:p>
            <a:pPr marL="0" indent="0" algn="ctr">
              <a:buNone/>
            </a:pPr>
            <a:r>
              <a:rPr lang="en-GB" sz="6600" b="1" cap="all" dirty="0">
                <a:solidFill>
                  <a:srgbClr val="FF0000"/>
                </a:solidFill>
              </a:rPr>
              <a:t>SPECIAL SEMINAR</a:t>
            </a:r>
            <a:endParaRPr lang="en-GB" sz="3000" b="1" dirty="0">
              <a:solidFill>
                <a:srgbClr val="FF0000"/>
              </a:solidFill>
            </a:endParaRPr>
          </a:p>
        </p:txBody>
      </p:sp>
    </p:spTree>
    <p:extLst>
      <p:ext uri="{BB962C8B-B14F-4D97-AF65-F5344CB8AC3E}">
        <p14:creationId xmlns:p14="http://schemas.microsoft.com/office/powerpoint/2010/main" val="2112624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Picture 3">
            <a:extLst>
              <a:ext uri="{FF2B5EF4-FFF2-40B4-BE49-F238E27FC236}">
                <a16:creationId xmlns:a16="http://schemas.microsoft.com/office/drawing/2014/main" id="{95F10889-BA3C-482A-CD96-57159EFBF824}"/>
              </a:ext>
            </a:extLst>
          </p:cNvPr>
          <p:cNvPicPr>
            <a:picLocks noChangeAspect="1"/>
          </p:cNvPicPr>
          <p:nvPr/>
        </p:nvPicPr>
        <p:blipFill>
          <a:blip r:embed="rId3"/>
          <a:stretch>
            <a:fillRect/>
          </a:stretch>
        </p:blipFill>
        <p:spPr>
          <a:xfrm>
            <a:off x="-3" y="1530921"/>
            <a:ext cx="12192003" cy="5320854"/>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1702</TotalTime>
  <Words>1308</Words>
  <Application>Microsoft Office PowerPoint</Application>
  <PresentationFormat>Widescreen</PresentationFormat>
  <Paragraphs>167</Paragraphs>
  <Slides>34</Slides>
  <Notes>3</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34</vt:i4>
      </vt:variant>
    </vt:vector>
  </HeadingPairs>
  <TitlesOfParts>
    <vt:vector size="50" baseType="lpstr">
      <vt:lpstr>Aptos</vt:lpstr>
      <vt:lpstr>Arial</vt:lpstr>
      <vt:lpstr>Bell MT</vt:lpstr>
      <vt:lpstr>Calibri</vt:lpstr>
      <vt:lpstr>Calibri (Body)</vt:lpstr>
      <vt:lpstr>Calibri Light</vt:lpstr>
      <vt:lpstr>Cambria</vt:lpstr>
      <vt:lpstr>Candara</vt:lpstr>
      <vt:lpstr>Times New Roman</vt:lpstr>
      <vt:lpstr>Wingdings</vt:lpstr>
      <vt:lpstr>Office Theme</vt:lpstr>
      <vt:lpstr>1_Office Theme</vt:lpstr>
      <vt:lpstr>2_Office Theme</vt:lpstr>
      <vt:lpstr>3_Office Theme</vt:lpstr>
      <vt:lpstr>1_Template_Netherlands</vt:lpstr>
      <vt:lpstr>4_Office Theme</vt:lpstr>
      <vt:lpstr>PowerPoint Presentation</vt:lpstr>
      <vt:lpstr>GLOBAL WORSHIP SERVICE</vt:lpstr>
      <vt:lpstr>HYMN</vt:lpstr>
      <vt:lpstr>THERE’S A GREAT DAY COMING [GHS 207]</vt:lpstr>
      <vt:lpstr>PowerPoint Presentation</vt:lpstr>
      <vt:lpstr>THERE’S A GREAT DAY COMING [GHS 207]</vt:lpstr>
      <vt:lpstr>PowerPoint Presentation</vt:lpstr>
      <vt:lpstr>THERE’S A GREAT DAY COMING [GHS 207]</vt:lpstr>
      <vt:lpstr>PowerPoint Presentation</vt:lpstr>
      <vt:lpstr>SEARCH THE SCRIPTURES</vt:lpstr>
      <vt:lpstr>CONCLUSION OF OUR LAST STUDY</vt:lpstr>
      <vt:lpstr>LESSON 982: Divine devastation of the unjust</vt:lpstr>
      <vt:lpstr>INTRODUCTION</vt:lpstr>
      <vt:lpstr>QUESTION 1</vt:lpstr>
      <vt:lpstr>Rev. 8: 1-6; Amos 3:6-11; Num. 10:1-2,9; Rev. 6:10; Luke 18:7-8</vt:lpstr>
      <vt:lpstr>QUESTION 2</vt:lpstr>
      <vt:lpstr> Rev. 8:7-9;  Psalm 11:5-6; Zeph. 1:14-18</vt:lpstr>
      <vt:lpstr>QUESTION 3</vt:lpstr>
      <vt:lpstr>QUESTION 4</vt:lpstr>
      <vt:lpstr>Rev. 8:10-13; Luke 21:25-26, 34-36 </vt:lpstr>
      <vt:lpstr>QUESTION 5</vt:lpstr>
      <vt:lpstr>CONCLUSION</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452</cp:revision>
  <dcterms:created xsi:type="dcterms:W3CDTF">2023-01-06T14:44:39Z</dcterms:created>
  <dcterms:modified xsi:type="dcterms:W3CDTF">2024-11-25T20:00:19Z</dcterms:modified>
</cp:coreProperties>
</file>