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44" r:id="rId8"/>
  </p:sldMasterIdLst>
  <p:notesMasterIdLst>
    <p:notesMasterId r:id="rId51"/>
  </p:notesMasterIdLst>
  <p:sldIdLst>
    <p:sldId id="3199" r:id="rId9"/>
    <p:sldId id="269" r:id="rId10"/>
    <p:sldId id="270" r:id="rId11"/>
    <p:sldId id="3902" r:id="rId12"/>
    <p:sldId id="299" r:id="rId13"/>
    <p:sldId id="300" r:id="rId14"/>
    <p:sldId id="301" r:id="rId15"/>
    <p:sldId id="302" r:id="rId16"/>
    <p:sldId id="303" r:id="rId17"/>
    <p:sldId id="298" r:id="rId18"/>
    <p:sldId id="257" r:id="rId19"/>
    <p:sldId id="271" r:id="rId20"/>
    <p:sldId id="259" r:id="rId21"/>
    <p:sldId id="260" r:id="rId22"/>
    <p:sldId id="272" r:id="rId23"/>
    <p:sldId id="261" r:id="rId24"/>
    <p:sldId id="264" r:id="rId25"/>
    <p:sldId id="275" r:id="rId26"/>
    <p:sldId id="265" r:id="rId27"/>
    <p:sldId id="3903" r:id="rId28"/>
    <p:sldId id="3904" r:id="rId29"/>
    <p:sldId id="274" r:id="rId30"/>
    <p:sldId id="3211" r:id="rId31"/>
    <p:sldId id="3200" r:id="rId32"/>
    <p:sldId id="3201" r:id="rId33"/>
    <p:sldId id="3162" r:id="rId34"/>
    <p:sldId id="3163" r:id="rId35"/>
    <p:sldId id="3890" r:id="rId36"/>
    <p:sldId id="3894" r:id="rId37"/>
    <p:sldId id="256" r:id="rId38"/>
    <p:sldId id="3380" r:id="rId39"/>
    <p:sldId id="3628" r:id="rId40"/>
    <p:sldId id="3899" r:id="rId41"/>
    <p:sldId id="3900" r:id="rId42"/>
    <p:sldId id="3901" r:id="rId43"/>
    <p:sldId id="305" r:id="rId44"/>
    <p:sldId id="306" r:id="rId45"/>
    <p:sldId id="307" r:id="rId46"/>
    <p:sldId id="304" r:id="rId47"/>
    <p:sldId id="3627" r:id="rId48"/>
    <p:sldId id="3204" r:id="rId49"/>
    <p:sldId id="208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6" autoAdjust="0"/>
    <p:restoredTop sz="96723" autoAdjust="0"/>
  </p:normalViewPr>
  <p:slideViewPr>
    <p:cSldViewPr snapToGrid="0">
      <p:cViewPr varScale="1">
        <p:scale>
          <a:sx n="112" d="100"/>
          <a:sy n="112" d="100"/>
        </p:scale>
        <p:origin x="300"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diagrams/_rels/data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Mention those who will suffer divine judgment in the text and the reason for it.</a:t>
          </a:r>
        </a:p>
        <a:p>
          <a:pPr algn="ctr">
            <a:lnSpc>
              <a:spcPct val="100000"/>
            </a:lnSpc>
            <a:spcBef>
              <a:spcPct val="0"/>
            </a:spcBef>
            <a:spcAft>
              <a:spcPts val="600"/>
            </a:spcAft>
          </a:pPr>
          <a:r>
            <a:rPr lang="en-US" sz="3200" b="1" i="1" dirty="0"/>
            <a:t>Revelation. 9:4</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70482D5F-5C3D-4C90-A84D-0908E2290F31}" srcId="{49828610-9B16-48BE-81A5-8175BFC125E8}" destId="{60B4422F-B5F1-45C8-8FA5-66CA47A48205}" srcOrd="0" destOrd="0" parTransId="{9E84C169-3ED9-436C-BE7D-98EA155ECFDB}" sibTransId="{8B714856-D08B-41FD-BF3A-5E4B3859D26F}"/>
    <dgm:cxn modelId="{549B22B6-30C7-42FA-8C46-E0CD17F1A3F9}" type="presOf" srcId="{60B4422F-B5F1-45C8-8FA5-66CA47A48205}" destId="{DDCA46C2-3612-464D-9F92-813CC60D482F}" srcOrd="0" destOrd="0" presId="urn:microsoft.com/office/officeart/2005/8/layout/hierarchy1#6"/>
    <dgm:cxn modelId="{B92137F3-D214-4A28-AD79-4943E3040251}" type="presOf" srcId="{49828610-9B16-48BE-81A5-8175BFC125E8}" destId="{7BC538D0-47AE-414F-9DE4-F18E62186D5B}" srcOrd="0" destOrd="0" presId="urn:microsoft.com/office/officeart/2005/8/layout/hierarchy1#6"/>
    <dgm:cxn modelId="{6647B371-996E-415B-9797-B210FD0899B3}" type="presParOf" srcId="{7BC538D0-47AE-414F-9DE4-F18E62186D5B}" destId="{A5087579-C124-49EC-86E7-A232783731D9}" srcOrd="0" destOrd="0" presId="urn:microsoft.com/office/officeart/2005/8/layout/hierarchy1#6"/>
    <dgm:cxn modelId="{584F333B-101B-4D7D-BA30-5817C5EF17DA}" type="presParOf" srcId="{A5087579-C124-49EC-86E7-A232783731D9}" destId="{E432CA65-1FEE-4816-920D-95060379FF5B}" srcOrd="0" destOrd="0" presId="urn:microsoft.com/office/officeart/2005/8/layout/hierarchy1#6"/>
    <dgm:cxn modelId="{361AFC15-F5D9-4056-B66A-063ED4B25603}" type="presParOf" srcId="{E432CA65-1FEE-4816-920D-95060379FF5B}" destId="{A31D16F8-974D-4512-94F2-E4F4716BC42E}" srcOrd="0" destOrd="0" presId="urn:microsoft.com/office/officeart/2005/8/layout/hierarchy1#6"/>
    <dgm:cxn modelId="{18070316-283A-4338-9D02-900D7DFFB9D3}" type="presParOf" srcId="{E432CA65-1FEE-4816-920D-95060379FF5B}" destId="{DDCA46C2-3612-464D-9F92-813CC60D482F}" srcOrd="1" destOrd="0" presId="urn:microsoft.com/office/officeart/2005/8/layout/hierarchy1#6"/>
    <dgm:cxn modelId="{C376AF1A-723B-48AA-8C9E-B3214380034E}"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Describe the plight of sinners in the hands of merciless demon-locusts</a:t>
          </a:r>
          <a:r>
            <a:rPr lang="en-US" sz="3200" b="0" i="1" dirty="0"/>
            <a:t>.</a:t>
          </a:r>
        </a:p>
        <a:p>
          <a:pPr algn="ctr">
            <a:lnSpc>
              <a:spcPct val="100000"/>
            </a:lnSpc>
            <a:spcBef>
              <a:spcPct val="0"/>
            </a:spcBef>
            <a:spcAft>
              <a:spcPts val="600"/>
            </a:spcAft>
          </a:pPr>
          <a:r>
            <a:rPr lang="en-US" sz="3200" b="1" i="1" dirty="0"/>
            <a:t>Revelation 9:5-6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452B8A3D-2FDC-498E-98FE-63C2302DBA9D}" type="presOf" srcId="{60B4422F-B5F1-45C8-8FA5-66CA47A48205}" destId="{DDCA46C2-3612-464D-9F92-813CC60D482F}" srcOrd="0" destOrd="0" presId="urn:microsoft.com/office/officeart/2005/8/layout/hierarchy1#5"/>
    <dgm:cxn modelId="{2BF72962-C1BE-46A2-813A-075509260907}"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B7CC1BF8-A416-43EA-9215-4EF64C0401A0}" type="presParOf" srcId="{7BC538D0-47AE-414F-9DE4-F18E62186D5B}" destId="{A5087579-C124-49EC-86E7-A232783731D9}" srcOrd="0" destOrd="0" presId="urn:microsoft.com/office/officeart/2005/8/layout/hierarchy1#5"/>
    <dgm:cxn modelId="{0906139F-50FD-4F29-97D2-FD63B6A05272}" type="presParOf" srcId="{A5087579-C124-49EC-86E7-A232783731D9}" destId="{E432CA65-1FEE-4816-920D-95060379FF5B}" srcOrd="0" destOrd="0" presId="urn:microsoft.com/office/officeart/2005/8/layout/hierarchy1#5"/>
    <dgm:cxn modelId="{95427E41-370E-4D80-BBCE-56AEF795FA62}" type="presParOf" srcId="{E432CA65-1FEE-4816-920D-95060379FF5B}" destId="{A31D16F8-974D-4512-94F2-E4F4716BC42E}" srcOrd="0" destOrd="0" presId="urn:microsoft.com/office/officeart/2005/8/layout/hierarchy1#5"/>
    <dgm:cxn modelId="{77D0567A-7CAC-4CBE-A371-CA3A9EA6F974}" type="presParOf" srcId="{E432CA65-1FEE-4816-920D-95060379FF5B}" destId="{DDCA46C2-3612-464D-9F92-813CC60D482F}" srcOrd="1" destOrd="0" presId="urn:microsoft.com/office/officeart/2005/8/layout/hierarchy1#5"/>
    <dgm:cxn modelId="{98BA34D0-F8FA-478F-B256-12616F55A940}"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way of escape from divine judgment during the great tribulation.</a:t>
          </a:r>
        </a:p>
        <a:p>
          <a:pPr algn="ctr">
            <a:lnSpc>
              <a:spcPct val="100000"/>
            </a:lnSpc>
            <a:spcBef>
              <a:spcPct val="0"/>
            </a:spcBef>
            <a:spcAft>
              <a:spcPts val="600"/>
            </a:spcAft>
          </a:pPr>
          <a:r>
            <a:rPr lang="en-US" sz="3200" b="1" i="1" dirty="0"/>
            <a:t>Revelation 14:6-7; Romans 10:9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97724016-6F15-4A26-B2B7-AFD7A0DAB09C}" type="presOf" srcId="{60B4422F-B5F1-45C8-8FA5-66CA47A48205}" destId="{DDCA46C2-3612-464D-9F92-813CC60D482F}" srcOrd="0" destOrd="0" presId="urn:microsoft.com/office/officeart/2005/8/layout/hierarchy1#5"/>
    <dgm:cxn modelId="{6EFE7C94-19E3-406D-AF37-D67467EEC7F5}"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86CAB7DE-847B-4218-B274-32D7EF281955}" type="presParOf" srcId="{7BC538D0-47AE-414F-9DE4-F18E62186D5B}" destId="{A5087579-C124-49EC-86E7-A232783731D9}" srcOrd="0" destOrd="0" presId="urn:microsoft.com/office/officeart/2005/8/layout/hierarchy1#5"/>
    <dgm:cxn modelId="{4C0532D3-ED99-422E-AD11-943958B202AF}" type="presParOf" srcId="{A5087579-C124-49EC-86E7-A232783731D9}" destId="{E432CA65-1FEE-4816-920D-95060379FF5B}" srcOrd="0" destOrd="0" presId="urn:microsoft.com/office/officeart/2005/8/layout/hierarchy1#5"/>
    <dgm:cxn modelId="{79FA1E2B-1931-4D29-8183-3CA48AB610A9}" type="presParOf" srcId="{E432CA65-1FEE-4816-920D-95060379FF5B}" destId="{A31D16F8-974D-4512-94F2-E4F4716BC42E}" srcOrd="0" destOrd="0" presId="urn:microsoft.com/office/officeart/2005/8/layout/hierarchy1#5"/>
    <dgm:cxn modelId="{227E8A29-FBFB-4E3C-B259-413E5441B787}" type="presParOf" srcId="{E432CA65-1FEE-4816-920D-95060379FF5B}" destId="{DDCA46C2-3612-464D-9F92-813CC60D482F}" srcOrd="1" destOrd="0" presId="urn:microsoft.com/office/officeart/2005/8/layout/hierarchy1#5"/>
    <dgm:cxn modelId="{2458FACA-A5AB-4C89-BCBE-18D417908293}"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consolation do believers receive from the preservation of sealed saints from attack of spirit-locusts?</a:t>
          </a:r>
          <a:endParaRPr lang="en-US" sz="3200" b="0" i="1" dirty="0"/>
        </a:p>
        <a:p>
          <a:pPr algn="ctr">
            <a:lnSpc>
              <a:spcPct val="100000"/>
            </a:lnSpc>
            <a:spcBef>
              <a:spcPct val="0"/>
            </a:spcBef>
            <a:spcAft>
              <a:spcPts val="600"/>
            </a:spcAft>
          </a:pPr>
          <a:r>
            <a:rPr lang="en-US" sz="3200" b="1" i="1" dirty="0"/>
            <a:t>Psalms 91:3-4; 121:7-8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BBBA2B8B-0F07-4491-AFC9-3F3F2DF273A0}"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D55F72EB-296F-4CAF-8F76-BEEAF0D6FE65}" type="presOf" srcId="{60B4422F-B5F1-45C8-8FA5-66CA47A48205}" destId="{DDCA46C2-3612-464D-9F92-813CC60D482F}" srcOrd="0" destOrd="0" presId="urn:microsoft.com/office/officeart/2005/8/layout/hierarchy1#5"/>
    <dgm:cxn modelId="{C65615C4-021E-493F-A810-A713CB3EB984}" type="presParOf" srcId="{7BC538D0-47AE-414F-9DE4-F18E62186D5B}" destId="{A5087579-C124-49EC-86E7-A232783731D9}" srcOrd="0" destOrd="0" presId="urn:microsoft.com/office/officeart/2005/8/layout/hierarchy1#5"/>
    <dgm:cxn modelId="{30A42CE2-A075-4209-AB49-871CD9EC2A82}" type="presParOf" srcId="{A5087579-C124-49EC-86E7-A232783731D9}" destId="{E432CA65-1FEE-4816-920D-95060379FF5B}" srcOrd="0" destOrd="0" presId="urn:microsoft.com/office/officeart/2005/8/layout/hierarchy1#5"/>
    <dgm:cxn modelId="{4A9443EA-0EF8-45A4-B8C1-A6F9ACAD70BA}" type="presParOf" srcId="{E432CA65-1FEE-4816-920D-95060379FF5B}" destId="{A31D16F8-974D-4512-94F2-E4F4716BC42E}" srcOrd="0" destOrd="0" presId="urn:microsoft.com/office/officeart/2005/8/layout/hierarchy1#5"/>
    <dgm:cxn modelId="{0F216972-545F-4B21-BD80-BB7968B04A5E}" type="presParOf" srcId="{E432CA65-1FEE-4816-920D-95060379FF5B}" destId="{DDCA46C2-3612-464D-9F92-813CC60D482F}" srcOrd="1" destOrd="0" presId="urn:microsoft.com/office/officeart/2005/8/layout/hierarchy1#5"/>
    <dgm:cxn modelId="{2DCB32AC-630A-425C-B978-A2C1A3D29718}"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i="1" dirty="0"/>
            <a:t>What do believers learn from the torments and deaths of the rebellious in the text?</a:t>
          </a:r>
        </a:p>
        <a:p>
          <a:pPr algn="ctr">
            <a:lnSpc>
              <a:spcPct val="100000"/>
            </a:lnSpc>
            <a:spcBef>
              <a:spcPct val="0"/>
            </a:spcBef>
            <a:spcAft>
              <a:spcPct val="35000"/>
            </a:spcAft>
          </a:pPr>
          <a:r>
            <a:rPr lang="en-GB" sz="3200" b="1" i="1" dirty="0"/>
            <a:t>Proverbs 29:1; </a:t>
          </a:r>
          <a:r>
            <a:rPr lang="en-US" sz="3200" b="1" i="1" dirty="0"/>
            <a:t>Proverbs 11:21</a:t>
          </a:r>
          <a:r>
            <a:rPr lang="en-US" sz="3200" i="1" dirty="0"/>
            <a:t> </a:t>
          </a:r>
          <a:endParaRPr lang="en-US" sz="3200" b="0"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9425BD33-3A7E-4B37-B5C4-AA47FBE511C3}" type="presOf" srcId="{60B4422F-B5F1-45C8-8FA5-66CA47A48205}" destId="{DDCA46C2-3612-464D-9F92-813CC60D482F}" srcOrd="0" destOrd="0" presId="urn:microsoft.com/office/officeart/2005/8/layout/hierarchy1#5"/>
    <dgm:cxn modelId="{220FB3A1-7A83-4F9C-9371-CC53CA3FD041}"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C5F92B85-ED17-494A-AEC6-9F45F44BFFA7}" type="presParOf" srcId="{7BC538D0-47AE-414F-9DE4-F18E62186D5B}" destId="{A5087579-C124-49EC-86E7-A232783731D9}" srcOrd="0" destOrd="0" presId="urn:microsoft.com/office/officeart/2005/8/layout/hierarchy1#5"/>
    <dgm:cxn modelId="{03FFD111-4881-4252-8C9A-0A19BC86A1A4}" type="presParOf" srcId="{A5087579-C124-49EC-86E7-A232783731D9}" destId="{E432CA65-1FEE-4816-920D-95060379FF5B}" srcOrd="0" destOrd="0" presId="urn:microsoft.com/office/officeart/2005/8/layout/hierarchy1#5"/>
    <dgm:cxn modelId="{2067F6DE-5052-4CD5-B593-F26CEB768B5B}" type="presParOf" srcId="{E432CA65-1FEE-4816-920D-95060379FF5B}" destId="{A31D16F8-974D-4512-94F2-E4F4716BC42E}" srcOrd="0" destOrd="0" presId="urn:microsoft.com/office/officeart/2005/8/layout/hierarchy1#5"/>
    <dgm:cxn modelId="{3CBB3E1D-443C-4EF4-B520-8B7299148841}" type="presParOf" srcId="{E432CA65-1FEE-4816-920D-95060379FF5B}" destId="{DDCA46C2-3612-464D-9F92-813CC60D482F}" srcOrd="1" destOrd="0" presId="urn:microsoft.com/office/officeart/2005/8/layout/hierarchy1#5"/>
    <dgm:cxn modelId="{636E17A6-2F11-474E-BC41-B32DC0254F54}"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Mention those who will suffer divine judgment in the text and the reason for it.</a:t>
          </a:r>
        </a:p>
        <a:p>
          <a:pPr marL="0" lvl="0" indent="0" algn="ctr" defTabSz="1422400">
            <a:lnSpc>
              <a:spcPct val="100000"/>
            </a:lnSpc>
            <a:spcBef>
              <a:spcPct val="0"/>
            </a:spcBef>
            <a:spcAft>
              <a:spcPts val="600"/>
            </a:spcAft>
            <a:buNone/>
          </a:pPr>
          <a:r>
            <a:rPr lang="en-US" sz="3200" b="1" i="1" kern="1200" dirty="0"/>
            <a:t>Revelation. 9:4</a:t>
          </a: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Describe the plight of sinners in the hands of merciless demon-locusts</a:t>
          </a:r>
          <a:r>
            <a:rPr lang="en-US" sz="3200" b="0" i="1" kern="1200" dirty="0"/>
            <a:t>.</a:t>
          </a:r>
        </a:p>
        <a:p>
          <a:pPr marL="0" lvl="0" indent="0" algn="ctr" defTabSz="1422400">
            <a:lnSpc>
              <a:spcPct val="100000"/>
            </a:lnSpc>
            <a:spcBef>
              <a:spcPct val="0"/>
            </a:spcBef>
            <a:spcAft>
              <a:spcPts val="600"/>
            </a:spcAft>
            <a:buNone/>
          </a:pPr>
          <a:r>
            <a:rPr lang="en-US" sz="3200" b="1" i="1" kern="1200" dirty="0"/>
            <a:t>Revelation 9:5-6</a:t>
          </a: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way of escape from divine judgment during the great tribulation.</a:t>
          </a:r>
        </a:p>
        <a:p>
          <a:pPr marL="0" lvl="0" indent="0" algn="ctr" defTabSz="1422400">
            <a:lnSpc>
              <a:spcPct val="100000"/>
            </a:lnSpc>
            <a:spcBef>
              <a:spcPct val="0"/>
            </a:spcBef>
            <a:spcAft>
              <a:spcPts val="600"/>
            </a:spcAft>
            <a:buNone/>
          </a:pPr>
          <a:r>
            <a:rPr lang="en-US" sz="3200" b="1" i="1" kern="1200" dirty="0"/>
            <a:t>Revelation 14:6-7; Romans 10:9</a:t>
          </a: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consolation do believers receive from the preservation of sealed saints from attack of spirit-locusts?</a:t>
          </a:r>
          <a:endParaRPr lang="en-US" sz="3200" b="0" i="1" kern="1200" dirty="0"/>
        </a:p>
        <a:p>
          <a:pPr marL="0" lvl="0" indent="0" algn="ctr" defTabSz="1422400">
            <a:lnSpc>
              <a:spcPct val="100000"/>
            </a:lnSpc>
            <a:spcBef>
              <a:spcPct val="0"/>
            </a:spcBef>
            <a:spcAft>
              <a:spcPts val="600"/>
            </a:spcAft>
            <a:buNone/>
          </a:pPr>
          <a:r>
            <a:rPr lang="en-US" sz="3200" b="1" i="1" kern="1200" dirty="0"/>
            <a:t>Psalms 91:3-4; 121:7-8</a:t>
          </a: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i="1" kern="1200" dirty="0"/>
            <a:t>What do believers learn from the torments and deaths of the rebellious in the text?</a:t>
          </a:r>
        </a:p>
        <a:p>
          <a:pPr marL="0" lvl="0" indent="0" algn="ctr" defTabSz="1422400">
            <a:lnSpc>
              <a:spcPct val="100000"/>
            </a:lnSpc>
            <a:spcBef>
              <a:spcPct val="0"/>
            </a:spcBef>
            <a:spcAft>
              <a:spcPct val="35000"/>
            </a:spcAft>
            <a:buNone/>
          </a:pPr>
          <a:r>
            <a:rPr lang="en-GB" sz="3200" b="1" i="1" kern="1200" dirty="0"/>
            <a:t>Proverbs 29:1; </a:t>
          </a:r>
          <a:r>
            <a:rPr lang="en-US" sz="3200" b="1" i="1" kern="1200" dirty="0"/>
            <a:t>Proverbs 11:21</a:t>
          </a:r>
          <a:r>
            <a:rPr lang="en-US" sz="3200" i="1" kern="1200" dirty="0"/>
            <a:t> </a:t>
          </a:r>
          <a:endParaRPr lang="en-US" sz="3200" b="0" i="1" kern="1200" dirty="0"/>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959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74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13/12/2024</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12/13/2024</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12/13/2024</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12/13/2024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12/13/2024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12/13/2024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12/13/2024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12/13/2024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12/13/2024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12/13/2024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12/13/2024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12/13/2024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12/13/2024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12/13/2024</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12/13/2024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12/13/2024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12/13/2024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12/13/2024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12/13/2024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12/13/2024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12/13/2024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12/13/2024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12/13/2024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D4DE1-564E-E671-7407-A4F9DF3816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B8572C-5030-F86E-CECB-8EC3C1148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A28BF2-D02F-042D-238F-F787016ADF9F}"/>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5" name="Footer Placeholder 4">
            <a:extLst>
              <a:ext uri="{FF2B5EF4-FFF2-40B4-BE49-F238E27FC236}">
                <a16:creationId xmlns:a16="http://schemas.microsoft.com/office/drawing/2014/main" id="{50E84FC8-F9CD-59E2-7D6F-451586C59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FD939C-EE46-EF1A-FE99-ED4D84064A52}"/>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6637318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02A5-44FE-11F8-11BA-EA3723EA51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5E578-DA9B-9BEE-8645-8F10429EF2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A8F194-B9AA-7656-CDE7-927C23EBC224}"/>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5" name="Footer Placeholder 4">
            <a:extLst>
              <a:ext uri="{FF2B5EF4-FFF2-40B4-BE49-F238E27FC236}">
                <a16:creationId xmlns:a16="http://schemas.microsoft.com/office/drawing/2014/main" id="{0215DEA0-6AD2-5E31-841F-5D8400142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E9D73E-3143-795C-7219-390B88D759D4}"/>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638229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B584-158B-A825-2D19-09EA9FAB70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09E4B0-790B-315C-C44E-5CAAE17DC4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F9B495-E503-6E7F-09EC-E9C8FDBA71DB}"/>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5" name="Footer Placeholder 4">
            <a:extLst>
              <a:ext uri="{FF2B5EF4-FFF2-40B4-BE49-F238E27FC236}">
                <a16:creationId xmlns:a16="http://schemas.microsoft.com/office/drawing/2014/main" id="{49CE7521-F3B6-9538-1810-90D5B502C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8B852C-88AE-2AE5-B51A-258973F4E620}"/>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9088742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F6C05-8B9A-8B18-3A1F-7BF347653A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219C42-11FE-D618-1684-96EA9D1AC3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E22056-8488-F9F1-2C32-43D643B81D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BAAA7D-15EC-C4EF-9B83-CC44C8853AEE}"/>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6" name="Footer Placeholder 5">
            <a:extLst>
              <a:ext uri="{FF2B5EF4-FFF2-40B4-BE49-F238E27FC236}">
                <a16:creationId xmlns:a16="http://schemas.microsoft.com/office/drawing/2014/main" id="{FD3E3272-091A-E121-6815-AF89571174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64E34C-95E8-778A-A7E3-FC79B338A5B0}"/>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35353134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09DB-FAC8-E945-434C-A4420B566F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B3C06B-BF40-A904-1A79-1E48A4AC73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637659-D690-1E64-A564-007A04D14E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A4A4FD-B60A-761F-C47F-423DDB0E7D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7A8524-1734-0FEC-D102-BDB9CFE9E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4AE3F1-2315-A5FF-B140-A9F1447E842D}"/>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8" name="Footer Placeholder 7">
            <a:extLst>
              <a:ext uri="{FF2B5EF4-FFF2-40B4-BE49-F238E27FC236}">
                <a16:creationId xmlns:a16="http://schemas.microsoft.com/office/drawing/2014/main" id="{3FCA9AAC-6333-F669-795B-BC2E89C3CC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A98D36-B489-19AD-2FD8-1370C490F13C}"/>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5424435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1073-344F-9CE5-CC61-218CBB3C9C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F8DF5A-0953-DE19-91EC-B663FD05A46E}"/>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4" name="Footer Placeholder 3">
            <a:extLst>
              <a:ext uri="{FF2B5EF4-FFF2-40B4-BE49-F238E27FC236}">
                <a16:creationId xmlns:a16="http://schemas.microsoft.com/office/drawing/2014/main" id="{ED2F255C-6227-4208-7892-253A9FB402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C16C8C-E524-C497-B48B-A5295DB5AAD4}"/>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41194080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B2CA9-A300-D023-F122-3FB6EBBD9FD3}"/>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3" name="Footer Placeholder 2">
            <a:extLst>
              <a:ext uri="{FF2B5EF4-FFF2-40B4-BE49-F238E27FC236}">
                <a16:creationId xmlns:a16="http://schemas.microsoft.com/office/drawing/2014/main" id="{747DAAB8-029A-79F1-B3CA-372F0BDF48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1BDC0B-1868-26AA-727F-9AE0A803F74B}"/>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7908366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309F-BE64-33D9-1220-FF4DFA8CE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F3480C-342A-DB46-F0C3-64B84CDF6F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47C33-849D-54E1-71C3-A192E7F92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994389-344A-A960-AA2C-AB917AB7A6CE}"/>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6" name="Footer Placeholder 5">
            <a:extLst>
              <a:ext uri="{FF2B5EF4-FFF2-40B4-BE49-F238E27FC236}">
                <a16:creationId xmlns:a16="http://schemas.microsoft.com/office/drawing/2014/main" id="{98B6DE49-3F1C-F939-6685-5ABD283656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99A74C-6548-DCAF-AD07-384899258B2E}"/>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9920468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FC88-148C-9FB2-6053-4775F426D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FEDC22-18BB-5D01-C238-CCE581BC07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E5399-174B-810F-69FE-387A96FC93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E55F99-5833-93F8-80AB-275CD6BFD96C}"/>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6" name="Footer Placeholder 5">
            <a:extLst>
              <a:ext uri="{FF2B5EF4-FFF2-40B4-BE49-F238E27FC236}">
                <a16:creationId xmlns:a16="http://schemas.microsoft.com/office/drawing/2014/main" id="{3B20E8C2-6E63-D550-9809-1A659C6A9D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6E5D2-7AB3-70E8-CE50-0E49ACD6A437}"/>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35212686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2245-9590-F1F6-008C-3E591992F4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4BF054-F96A-361E-3D71-B4B65E373A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B8BF3B-AB06-A76C-7EEE-C04D98BE888C}"/>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5" name="Footer Placeholder 4">
            <a:extLst>
              <a:ext uri="{FF2B5EF4-FFF2-40B4-BE49-F238E27FC236}">
                <a16:creationId xmlns:a16="http://schemas.microsoft.com/office/drawing/2014/main" id="{A487533B-2F07-F53C-2735-5CBA5EAF4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5C457-CA6E-63B7-787B-9FD8B6C08842}"/>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7150758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2FAD8D-5865-28DA-148D-D862932F1B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D7B619-20E5-FBB2-28EF-C1E006FB1B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21F25-D46E-1CB3-FD73-2CBF4709A746}"/>
              </a:ext>
            </a:extLst>
          </p:cNvPr>
          <p:cNvSpPr>
            <a:spLocks noGrp="1"/>
          </p:cNvSpPr>
          <p:nvPr>
            <p:ph type="dt" sz="half" idx="10"/>
          </p:nvPr>
        </p:nvSpPr>
        <p:spPr/>
        <p:txBody>
          <a:bodyPr/>
          <a:lstStyle/>
          <a:p>
            <a:fld id="{0502D39A-36DF-403B-9020-D5DF2D2E6539}" type="datetimeFigureOut">
              <a:rPr lang="en-US" smtClean="0"/>
              <a:t>12/13/2024</a:t>
            </a:fld>
            <a:endParaRPr lang="en-US"/>
          </a:p>
        </p:txBody>
      </p:sp>
      <p:sp>
        <p:nvSpPr>
          <p:cNvPr id="5" name="Footer Placeholder 4">
            <a:extLst>
              <a:ext uri="{FF2B5EF4-FFF2-40B4-BE49-F238E27FC236}">
                <a16:creationId xmlns:a16="http://schemas.microsoft.com/office/drawing/2014/main" id="{9ED3F548-DF81-9E89-62D2-FA1D613723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54576-5C4E-C610-06CE-46C0BA852D46}"/>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2813083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579CFAC-11E4-4A17-A0E8-411CEC34A112}"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20740424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79CFAC-11E4-4A17-A0E8-411CEC34A112}"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6857289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79CFAC-11E4-4A17-A0E8-411CEC34A112}"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851159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79CFAC-11E4-4A17-A0E8-411CEC34A112}"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39192272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79CFAC-11E4-4A17-A0E8-411CEC34A112}" type="datetimeFigureOut">
              <a:rPr lang="en-US" smtClean="0"/>
              <a:t>12/13/2024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2683854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579CFAC-11E4-4A17-A0E8-411CEC34A112}" type="datetimeFigureOut">
              <a:rPr lang="en-US" smtClean="0"/>
              <a:t>12/13/2024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3589657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79CFAC-11E4-4A17-A0E8-411CEC34A112}" type="datetimeFigureOut">
              <a:rPr lang="en-US" smtClean="0"/>
              <a:t>12/13/2024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417622313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79CFAC-11E4-4A17-A0E8-411CEC34A112}"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5409004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79CFAC-11E4-4A17-A0E8-411CEC34A112}"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7929241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79CFAC-11E4-4A17-A0E8-411CEC34A112}"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16105505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79CFAC-11E4-4A17-A0E8-411CEC34A112}"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4AE27-7CC2-48C1-B525-DE4E5B595307}" type="slidenum">
              <a:rPr lang="en-US" smtClean="0"/>
              <a:t>‹#›</a:t>
            </a:fld>
            <a:endParaRPr lang="en-US"/>
          </a:p>
        </p:txBody>
      </p:sp>
    </p:spTree>
    <p:extLst>
      <p:ext uri="{BB962C8B-B14F-4D97-AF65-F5344CB8AC3E}">
        <p14:creationId xmlns:p14="http://schemas.microsoft.com/office/powerpoint/2010/main" val="492650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13/12/2024</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12/13/2024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12/13/2024</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12/13/2024</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12/13/2024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12/13/2024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480A8-6070-2BD8-771A-AEF324A971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26983F-FFEE-E422-6127-7CB5F4587C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B91D98-FEDE-F81C-1B8F-F52AB2FA0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02D39A-36DF-403B-9020-D5DF2D2E6539}" type="datetimeFigureOut">
              <a:rPr lang="en-US" smtClean="0"/>
              <a:t>12/13/2024</a:t>
            </a:fld>
            <a:endParaRPr lang="en-US"/>
          </a:p>
        </p:txBody>
      </p:sp>
      <p:sp>
        <p:nvSpPr>
          <p:cNvPr id="5" name="Footer Placeholder 4">
            <a:extLst>
              <a:ext uri="{FF2B5EF4-FFF2-40B4-BE49-F238E27FC236}">
                <a16:creationId xmlns:a16="http://schemas.microsoft.com/office/drawing/2014/main" id="{55C72D92-A322-5A58-1B04-E6706DA1B6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6EA216-5508-1BA0-FFC0-2C2C6C5DF3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FBF34-30E7-4636-9A71-88F47915AE7D}" type="slidenum">
              <a:rPr lang="en-US" smtClean="0"/>
              <a:t>‹#›</a:t>
            </a:fld>
            <a:endParaRPr lang="en-US"/>
          </a:p>
        </p:txBody>
      </p:sp>
    </p:spTree>
    <p:extLst>
      <p:ext uri="{BB962C8B-B14F-4D97-AF65-F5344CB8AC3E}">
        <p14:creationId xmlns:p14="http://schemas.microsoft.com/office/powerpoint/2010/main" val="27182038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9CFAC-11E4-4A17-A0E8-411CEC34A112}" type="datetimeFigureOut">
              <a:rPr lang="en-US" smtClean="0"/>
              <a:t>12/13/2024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4AE27-7CC2-48C1-B525-DE4E5B595307}" type="slidenum">
              <a:rPr lang="en-US" smtClean="0"/>
              <a:t>‹#›</a:t>
            </a:fld>
            <a:endParaRPr lang="en-US"/>
          </a:p>
        </p:txBody>
      </p:sp>
    </p:spTree>
    <p:extLst>
      <p:ext uri="{BB962C8B-B14F-4D97-AF65-F5344CB8AC3E}">
        <p14:creationId xmlns:p14="http://schemas.microsoft.com/office/powerpoint/2010/main" val="187873562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9.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notesSlide" Target="../notesSlides/notesSlide3.xml"/><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hyperlink" Target="http://go.deeperlife.nl/zoom" TargetMode="External"/><Relationship Id="rId2" Type="http://schemas.openxmlformats.org/officeDocument/2006/relationships/hyperlink" Target="http://go.deeperlife.nl/gck" TargetMode="External"/><Relationship Id="rId1" Type="http://schemas.openxmlformats.org/officeDocument/2006/relationships/slideLayout" Target="../slideLayouts/slideLayout67.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33.png"/><Relationship Id="rId4" Type="http://schemas.openxmlformats.org/officeDocument/2006/relationships/notesSlide" Target="../notesSlides/notesSlide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Shape 8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Rectangle 9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Shape 9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98" name="Freeform: Shape 9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Freeform: Shape 9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C8576C9-05D9-7B9C-53F6-12189093D592}"/>
              </a:ext>
            </a:extLst>
          </p:cNvPr>
          <p:cNvSpPr>
            <a:spLocks noGrp="1"/>
          </p:cNvSpPr>
          <p:nvPr>
            <p:ph type="title"/>
          </p:nvPr>
        </p:nvSpPr>
        <p:spPr>
          <a:xfrm>
            <a:off x="2618663" y="1874826"/>
            <a:ext cx="7134575" cy="1357626"/>
          </a:xfrm>
          <a:noFill/>
        </p:spPr>
        <p:txBody>
          <a:bodyPr vert="horz" lIns="91440" tIns="45720" rIns="91440" bIns="45720" rtlCol="0" anchor="ctr">
            <a:normAutofit/>
          </a:bodyPr>
          <a:lstStyle/>
          <a:p>
            <a:pPr algn="ctr"/>
            <a:r>
              <a:rPr lang="en-US" sz="4800" b="1" kern="1200" dirty="0">
                <a:solidFill>
                  <a:schemeClr val="accent5">
                    <a:lumMod val="50000"/>
                  </a:schemeClr>
                </a:solidFill>
                <a:latin typeface="Cambria" panose="02040503050406030204" pitchFamily="18" charset="0"/>
                <a:ea typeface="Cambria" panose="02040503050406030204" pitchFamily="18" charset="0"/>
              </a:rPr>
              <a:t>SUPER SUNDAY SERVICE</a:t>
            </a:r>
          </a:p>
        </p:txBody>
      </p:sp>
      <p:sp>
        <p:nvSpPr>
          <p:cNvPr id="102" name="Freeform: Shape 10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Rectangle 10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Logo&#10;&#10;Description automatically generated">
            <a:extLst>
              <a:ext uri="{FF2B5EF4-FFF2-40B4-BE49-F238E27FC236}">
                <a16:creationId xmlns:a16="http://schemas.microsoft.com/office/drawing/2014/main" id="{B1F2A2E7-B2DA-9CEB-B24E-C67C531D5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62814" y="271008"/>
            <a:ext cx="1666368" cy="1526781"/>
          </a:xfrm>
          <a:prstGeom prst="rect">
            <a:avLst/>
          </a:prstGeom>
        </p:spPr>
      </p:pic>
      <p:sp>
        <p:nvSpPr>
          <p:cNvPr id="6" name="Subtitle 2">
            <a:extLst>
              <a:ext uri="{FF2B5EF4-FFF2-40B4-BE49-F238E27FC236}">
                <a16:creationId xmlns:a16="http://schemas.microsoft.com/office/drawing/2014/main" id="{004B1E6C-3822-DE97-52AA-A1515EDCAEBE}"/>
              </a:ext>
            </a:extLst>
          </p:cNvPr>
          <p:cNvSpPr txBox="1">
            <a:spLocks/>
          </p:cNvSpPr>
          <p:nvPr/>
        </p:nvSpPr>
        <p:spPr>
          <a:xfrm>
            <a:off x="5116394" y="56875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lumMod val="50000"/>
                  </a:schemeClr>
                </a:solidFill>
              </a:rPr>
              <a:t>15-12-2024</a:t>
            </a:r>
            <a:endParaRPr lang="en-US" dirty="0">
              <a:solidFill>
                <a:schemeClr val="accent1">
                  <a:lumMod val="50000"/>
                </a:schemeClr>
              </a:solidFill>
            </a:endParaRPr>
          </a:p>
        </p:txBody>
      </p:sp>
      <p:sp>
        <p:nvSpPr>
          <p:cNvPr id="46" name="TextBox 45">
            <a:extLst>
              <a:ext uri="{FF2B5EF4-FFF2-40B4-BE49-F238E27FC236}">
                <a16:creationId xmlns:a16="http://schemas.microsoft.com/office/drawing/2014/main" id="{950CA874-66D6-A57A-D2AF-3AFC7D232451}"/>
              </a:ext>
            </a:extLst>
          </p:cNvPr>
          <p:cNvSpPr txBox="1"/>
          <p:nvPr/>
        </p:nvSpPr>
        <p:spPr>
          <a:xfrm>
            <a:off x="4826663" y="1786132"/>
            <a:ext cx="2538670" cy="523220"/>
          </a:xfrm>
          <a:prstGeom prst="rect">
            <a:avLst/>
          </a:prstGeom>
          <a:noFill/>
        </p:spPr>
        <p:txBody>
          <a:bodyPr wrap="square" rtlCol="0">
            <a:spAutoFit/>
          </a:bodyPr>
          <a:lstStyle/>
          <a:p>
            <a:r>
              <a:rPr lang="en-US" sz="2800" b="1" dirty="0">
                <a:solidFill>
                  <a:srgbClr val="355783"/>
                </a:solidFill>
                <a:latin typeface="+mj-lt"/>
              </a:rPr>
              <a:t>The Netherlands</a:t>
            </a:r>
          </a:p>
        </p:txBody>
      </p:sp>
      <p:pic>
        <p:nvPicPr>
          <p:cNvPr id="11" name="Picture 10">
            <a:extLst>
              <a:ext uri="{FF2B5EF4-FFF2-40B4-BE49-F238E27FC236}">
                <a16:creationId xmlns:a16="http://schemas.microsoft.com/office/drawing/2014/main" id="{BF46B80A-85E4-6A42-61E3-E7A47E942AF9}"/>
              </a:ext>
            </a:extLst>
          </p:cNvPr>
          <p:cNvPicPr>
            <a:picLocks noChangeAspect="1"/>
          </p:cNvPicPr>
          <p:nvPr/>
        </p:nvPicPr>
        <p:blipFill>
          <a:blip r:embed="rId3"/>
          <a:stretch>
            <a:fillRect/>
          </a:stretch>
        </p:blipFill>
        <p:spPr>
          <a:xfrm>
            <a:off x="4205172" y="2846972"/>
            <a:ext cx="3894286" cy="2847183"/>
          </a:xfrm>
          <a:prstGeom prst="rect">
            <a:avLst/>
          </a:prstGeom>
          <a:effectLst>
            <a:softEdge rad="88900"/>
          </a:effectLst>
        </p:spPr>
      </p:pic>
    </p:spTree>
    <p:extLst>
      <p:ext uri="{BB962C8B-B14F-4D97-AF65-F5344CB8AC3E}">
        <p14:creationId xmlns:p14="http://schemas.microsoft.com/office/powerpoint/2010/main" val="304277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208:</a:t>
            </a:r>
            <a:r>
              <a:rPr lang="en-US" sz="7200" b="1" dirty="0">
                <a:solidFill>
                  <a:schemeClr val="bg1"/>
                </a:solidFill>
                <a:effectLst>
                  <a:outerShdw blurRad="38100" dist="38100" dir="2700000" algn="tl">
                    <a:srgbClr val="000000">
                      <a:alpha val="43137"/>
                    </a:srgbClr>
                  </a:outerShdw>
                </a:effectLst>
              </a:rPr>
              <a:t> THE GREAT JUDGMENT MORNING</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dreamed that the great judgment morning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dawned and the trumpet had blown;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dreamed that the nations had gathered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judgment before the white throne;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the throne came a bright shining angel,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stood on the land and the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swore with his hand raised to heaven,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time was no longer to be.</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rich man was there, but his money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melted and vanished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pauper he stood in the judgment,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debts were too heavy to pay;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great man was there, but his greatness,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death came, was left far behind!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angel that opened the records,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trace of his greatness could find.</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24124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2457965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widow was there with the orphans,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heard and remembered their cries;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sorrow in heaven for 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wiped all the tears from their eyes;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gambler was there and the drunkard,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man that had sold them the drink,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people who gave him the license,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Together in hell they did sink.</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859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2924032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moral man came to the judgment,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his self-righteous rags would not do;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men who had crucified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passed off as moral men, too;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soul that had put off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tonight; I’ll get saved by and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time now to think of religion!”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last they all found time to die.</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32446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
        <p:nvSpPr>
          <p:cNvPr id="2" name="Oval 1">
            <a:extLst>
              <a:ext uri="{FF2B5EF4-FFF2-40B4-BE49-F238E27FC236}">
                <a16:creationId xmlns:a16="http://schemas.microsoft.com/office/drawing/2014/main" id="{9510E4DE-4DB8-46DA-F3F2-96D2730C45D7}"/>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856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15-12-2024</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87946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dirty="0">
                <a:latin typeface="Calibri" panose="020F0502020204030204" pitchFamily="34" charset="0"/>
              </a:rPr>
              <a:t>God is patient and merciful, giving time for repentance. What are examples in the Bible where God showed mercy, people took His mercy for granted, ignored His warnings, and eventually perished?</a:t>
            </a:r>
          </a:p>
          <a:p>
            <a:pPr marL="0" indent="0" algn="ctr">
              <a:lnSpc>
                <a:spcPct val="110000"/>
              </a:lnSpc>
              <a:buNone/>
            </a:pPr>
            <a:r>
              <a:rPr lang="en-US" dirty="0">
                <a:latin typeface="Calibri" panose="020F0502020204030204" pitchFamily="34" charset="0"/>
              </a:rPr>
              <a:t>Warn sinners of the impending judgment by preaching to at least three souls this new week</a:t>
            </a:r>
          </a:p>
          <a:p>
            <a:pPr marL="0" indent="0" algn="ctr">
              <a:lnSpc>
                <a:spcPct val="110000"/>
              </a:lnSpc>
              <a:buNone/>
            </a:pPr>
            <a:r>
              <a:rPr lang="en-GB" dirty="0">
                <a:latin typeface="Calibri" panose="020F0502020204030204" pitchFamily="34" charset="0"/>
              </a:rPr>
              <a:t> </a:t>
            </a:r>
          </a:p>
          <a:p>
            <a:pPr marL="0" indent="0" algn="ctr">
              <a:lnSpc>
                <a:spcPct val="110000"/>
              </a:lnSpc>
              <a:buNone/>
            </a:pPr>
            <a:endParaRPr lang="en-GB" b="1" dirty="0"/>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7783"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Divine devastation of the unjust</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
        <p:nvSpPr>
          <p:cNvPr id="10" name="Title 1"/>
          <p:cNvSpPr>
            <a:spLocks noGrp="1"/>
          </p:cNvSpPr>
          <p:nvPr>
            <p:ph type="title"/>
          </p:nvPr>
        </p:nvSpPr>
        <p:spPr>
          <a:xfrm>
            <a:off x="777875" y="731838"/>
            <a:ext cx="2844800" cy="3236912"/>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FROM LAST </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STUDY</a:t>
            </a:r>
            <a:endParaRPr lang="en-GB" sz="2800" dirty="0">
              <a:solidFill>
                <a:srgbClr val="FFFFFF"/>
              </a:solidFill>
            </a:endParaRPr>
          </a:p>
        </p:txBody>
      </p:sp>
    </p:spTree>
    <p:extLst>
      <p:ext uri="{BB962C8B-B14F-4D97-AF65-F5344CB8AC3E}">
        <p14:creationId xmlns:p14="http://schemas.microsoft.com/office/powerpoint/2010/main" val="76602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Severe wrath on the unrepentant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p:cNvSpPr/>
          <p:nvPr/>
        </p:nvSpPr>
        <p:spPr>
          <a:xfrm>
            <a:off x="5177118" y="1578634"/>
            <a:ext cx="677731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6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t>
            </a:r>
            <a:r>
              <a:rPr kumimoji="0" lang="en-GB" sz="26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God </a:t>
            </a:r>
            <a:r>
              <a:rPr kumimoji="0" lang="en-GB" sz="26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judgeth</a:t>
            </a:r>
            <a:r>
              <a:rPr kumimoji="0" lang="en-GB" sz="26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the righteous, and God is angry with the wicked every day. If he turn not, he will whet his sword; he hath bent his bow, and made it ready</a:t>
            </a:r>
            <a:r>
              <a:rPr kumimoji="0" lang="en-US" sz="26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(Psalm 7:11,12).</a:t>
            </a:r>
            <a:endParaRPr kumimoji="0" lang="en-GB" sz="26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 name="Freeform: Shape 2"/>
          <p:cNvSpPr/>
          <p:nvPr/>
        </p:nvSpPr>
        <p:spPr>
          <a:xfrm>
            <a:off x="5389276" y="5088906"/>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Revelation 9:1-21</a:t>
            </a:r>
            <a:endParaRPr kumimoji="0" lang="en-US" sz="2800" b="1"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14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836572"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24372" y="776813"/>
            <a:ext cx="7682145" cy="5077669"/>
          </a:xfrm>
        </p:spPr>
        <p:txBody>
          <a:bodyPr anchor="ctr">
            <a:noAutofit/>
          </a:bodyPr>
          <a:lstStyle/>
          <a:p>
            <a:pPr marL="0" indent="0" algn="just" eaLnBrk="0" fontAlgn="base" hangingPunct="0">
              <a:lnSpc>
                <a:spcPct val="100000"/>
              </a:lnSpc>
              <a:spcBef>
                <a:spcPct val="0"/>
              </a:spcBef>
              <a:spcAft>
                <a:spcPts val="600"/>
              </a:spcAft>
              <a:buNone/>
              <a:defRPr/>
            </a:pPr>
            <a:r>
              <a:rPr lang="en-US" dirty="0"/>
              <a:t>This chapter describes the judgments associated with the sounding of the 5</a:t>
            </a:r>
            <a:r>
              <a:rPr lang="en-US" baseline="30000" dirty="0"/>
              <a:t>th</a:t>
            </a:r>
            <a:r>
              <a:rPr lang="en-US" dirty="0"/>
              <a:t> and 6</a:t>
            </a:r>
            <a:r>
              <a:rPr lang="en-US" baseline="30000" dirty="0"/>
              <a:t>th</a:t>
            </a:r>
            <a:r>
              <a:rPr lang="en-US" dirty="0"/>
              <a:t> trumpets, known as the woe-trumpets, signifying severe wrath targeted at the unrepentant who rejected God’s authority even after witnessing earlier fearsome judgments. Unbearable suffering will be inflicted by demonic locusts upon sinners during the great tribulation. The next phase will involve further disasters, with destructive angels and their vast army killing a third of the remaining people on Earth. When the dispensation of grace ends at the rapture, the ungodly will face His judgment.  </a:t>
            </a: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541989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37181" y="492876"/>
            <a:ext cx="7695897" cy="584676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Refusal to submit despite earlier judgments, underscores the deep-rooted nature of sin in humanity,  and the reality of free will.  </a:t>
            </a:r>
          </a:p>
          <a:p>
            <a:pPr marL="514350" indent="-514350" algn="just" eaLnBrk="0" fontAlgn="base" hangingPunct="0">
              <a:lnSpc>
                <a:spcPct val="100000"/>
              </a:lnSpc>
              <a:spcBef>
                <a:spcPct val="0"/>
              </a:spcBef>
              <a:spcAft>
                <a:spcPts val="600"/>
              </a:spcAft>
              <a:buFont typeface="+mj-lt"/>
              <a:buAutoNum type="arabicPeriod"/>
              <a:defRPr/>
            </a:pPr>
            <a:r>
              <a:rPr lang="en-US" dirty="0"/>
              <a:t>The fierceness of God’s judgment underscores the dual nature of His character: He is just in His judgments, yet merciful in offering a way of salvation.</a:t>
            </a:r>
          </a:p>
          <a:p>
            <a:pPr marL="514350" indent="-514350" algn="just" eaLnBrk="0" fontAlgn="base" hangingPunct="0">
              <a:lnSpc>
                <a:spcPct val="100000"/>
              </a:lnSpc>
              <a:spcBef>
                <a:spcPct val="0"/>
              </a:spcBef>
              <a:spcAft>
                <a:spcPts val="600"/>
              </a:spcAft>
              <a:buFont typeface="+mj-lt"/>
              <a:buAutoNum type="arabicPeriod"/>
              <a:defRPr/>
            </a:pPr>
            <a:r>
              <a:rPr lang="en-US" dirty="0"/>
              <a:t>The sealing of the saints symbolizes God’s ability to shield His chosen people even amidst unparalleled tribulation</a:t>
            </a:r>
          </a:p>
          <a:p>
            <a:pPr marL="514350" indent="-514350" algn="just" eaLnBrk="0" fontAlgn="base" hangingPunct="0">
              <a:lnSpc>
                <a:spcPct val="100000"/>
              </a:lnSpc>
              <a:spcBef>
                <a:spcPct val="0"/>
              </a:spcBef>
              <a:spcAft>
                <a:spcPts val="600"/>
              </a:spcAft>
              <a:buFont typeface="+mj-lt"/>
              <a:buAutoNum type="arabicPeriod"/>
              <a:defRPr/>
            </a:pPr>
            <a:r>
              <a:rPr lang="en-US" dirty="0"/>
              <a:t>Believers are expected to continue heralding the message of hope and warning sinners of the approaching calamity.</a:t>
            </a:r>
          </a:p>
          <a:p>
            <a:pPr marL="514350" indent="-514350" algn="just" eaLnBrk="0" fontAlgn="base" hangingPunct="0">
              <a:lnSpc>
                <a:spcPct val="100000"/>
              </a:lnSpc>
              <a:spcBef>
                <a:spcPct val="0"/>
              </a:spcBef>
              <a:spcAft>
                <a:spcPts val="600"/>
              </a:spcAft>
              <a:buFont typeface="+mj-lt"/>
              <a:buAutoNum type="arabicPeriod"/>
              <a:defRPr/>
            </a:pPr>
            <a:endParaRPr lang="en-GB" dirty="0"/>
          </a:p>
          <a:p>
            <a:pPr marL="514350" indent="-514350" algn="just" eaLnBrk="0" fontAlgn="base" hangingPunct="0">
              <a:lnSpc>
                <a:spcPct val="100000"/>
              </a:lnSpc>
              <a:spcBef>
                <a:spcPct val="0"/>
              </a:spcBef>
              <a:spcAft>
                <a:spcPts val="600"/>
              </a:spcAft>
              <a:buFont typeface="+mj-lt"/>
              <a:buAutoNum type="arabicPeriod"/>
              <a:defRPr/>
            </a:pPr>
            <a:endParaRPr lang="en-GB" dirty="0"/>
          </a:p>
          <a:p>
            <a:pPr marL="514350" indent="-514350" algn="just" eaLnBrk="0" fontAlgn="base" hangingPunct="0">
              <a:lnSpc>
                <a:spcPct val="100000"/>
              </a:lnSpc>
              <a:spcBef>
                <a:spcPct val="0"/>
              </a:spcBef>
              <a:spcAft>
                <a:spcPts val="600"/>
              </a:spcAft>
              <a:buFont typeface="+mj-lt"/>
              <a:buAutoNum type="arabicPeriod"/>
              <a:defRPr/>
            </a:pPr>
            <a:endParaRPr kumimoji="0" lang="en-GB" u="none" strike="noStrike" kern="1200" cap="none" spc="0" normalizeH="0" baseline="0" noProof="0" dirty="0">
              <a:ln>
                <a:noFill/>
              </a:ln>
              <a:effectLst/>
              <a:uLnTx/>
              <a:uFillTx/>
            </a:endParaRPr>
          </a:p>
        </p:txBody>
      </p:sp>
      <p:pic>
        <p:nvPicPr>
          <p:cNvPr id="4" name="Picture 3" descr="Logo&#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Revelation 9:1-21</a:t>
            </a:r>
          </a:p>
        </p:txBody>
      </p:sp>
    </p:spTree>
    <p:extLst>
      <p:ext uri="{BB962C8B-B14F-4D97-AF65-F5344CB8AC3E}">
        <p14:creationId xmlns:p14="http://schemas.microsoft.com/office/powerpoint/2010/main" val="2435194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42873"/>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1360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6755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756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noProof="0"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3948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noProof="0" dirty="0">
                <a:solidFill>
                  <a:srgbClr val="FFFFFF"/>
                </a:solidFill>
                <a:latin typeface="Cambria" panose="02040503050406030204" pitchFamily="18" charset="0"/>
              </a:rPr>
              <a:t>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1735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The sounding of the fifth and sixth trumpets are to warn everyone to embrace God’s gift of salvation before it is too late. The great tribulation is real and all who miss the rapture shall suffer divine judgment. "For our God is a consuming fire” (Hebrews 12:29).</a:t>
            </a:r>
            <a:endParaRPr lang="en-GB" b="1" dirty="0"/>
          </a:p>
        </p:txBody>
      </p:sp>
      <p:pic>
        <p:nvPicPr>
          <p:cNvPr id="4" name="Picture 3" descr="Logo&#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573473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58E15-A3ED-BE37-1595-08A1F675E3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D54D9B6-F826-600F-7812-E503F599E7A0}"/>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List four (groups of) people in the Bible upon whom God pronounced judgment, who later repented and received mercy.</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State lessons you learn from their actions.</a:t>
            </a:r>
          </a:p>
        </p:txBody>
      </p:sp>
      <p:sp>
        <p:nvSpPr>
          <p:cNvPr id="20" name="Rectangle 8">
            <a:extLst>
              <a:ext uri="{FF2B5EF4-FFF2-40B4-BE49-F238E27FC236}">
                <a16:creationId xmlns:a16="http://schemas.microsoft.com/office/drawing/2014/main" id="{1CBD5CAB-BED1-AD9D-9422-D3CCE2EA9B71}"/>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A19E97-37FF-16AB-7FFD-6AFDEA1F04FC}"/>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72F9FC84-E19F-C699-A944-A42B8371B3B3}"/>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54F7F9C0-A24E-859C-551B-6D4EEED0FF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75438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E7E6625-F9C7-6A15-626C-C402E5F037F2}"/>
              </a:ext>
            </a:extLst>
          </p:cNvPr>
          <p:cNvPicPr>
            <a:picLocks noChangeAspect="1"/>
          </p:cNvPicPr>
          <p:nvPr/>
        </p:nvPicPr>
        <p:blipFill>
          <a:blip r:embed="rId2"/>
          <a:stretch>
            <a:fillRect/>
          </a:stretch>
        </p:blipFill>
        <p:spPr>
          <a:xfrm>
            <a:off x="1231878" y="0"/>
            <a:ext cx="10960122" cy="6858000"/>
          </a:xfrm>
          <a:prstGeom prst="rect">
            <a:avLst/>
          </a:prstGeom>
        </p:spPr>
      </p:pic>
    </p:spTree>
    <p:extLst>
      <p:ext uri="{BB962C8B-B14F-4D97-AF65-F5344CB8AC3E}">
        <p14:creationId xmlns:p14="http://schemas.microsoft.com/office/powerpoint/2010/main" val="1786009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A3344-CBA1-6F59-01E5-95F228B5E1D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20678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C2411DD-398E-1493-5AC7-C103CD78942F}"/>
              </a:ext>
            </a:extLst>
          </p:cNvPr>
          <p:cNvGraphicFramePr>
            <a:graphicFrameLocks noGrp="1"/>
          </p:cNvGraphicFramePr>
          <p:nvPr/>
        </p:nvGraphicFramePr>
        <p:xfrm>
          <a:off x="0" y="-1"/>
          <a:ext cx="12192004" cy="6206597"/>
        </p:xfrm>
        <a:graphic>
          <a:graphicData uri="http://schemas.openxmlformats.org/drawingml/2006/table">
            <a:tbl>
              <a:tblPr firstRow="1" bandRow="1">
                <a:tableStyleId>{5C22544A-7EE6-4342-B048-85BDC9FD1C3A}</a:tableStyleId>
              </a:tblPr>
              <a:tblGrid>
                <a:gridCol w="1895475">
                  <a:extLst>
                    <a:ext uri="{9D8B030D-6E8A-4147-A177-3AD203B41FA5}">
                      <a16:colId xmlns:a16="http://schemas.microsoft.com/office/drawing/2014/main" val="2722883671"/>
                    </a:ext>
                  </a:extLst>
                </a:gridCol>
                <a:gridCol w="1804006">
                  <a:extLst>
                    <a:ext uri="{9D8B030D-6E8A-4147-A177-3AD203B41FA5}">
                      <a16:colId xmlns:a16="http://schemas.microsoft.com/office/drawing/2014/main" val="3871544662"/>
                    </a:ext>
                  </a:extLst>
                </a:gridCol>
                <a:gridCol w="2582656">
                  <a:extLst>
                    <a:ext uri="{9D8B030D-6E8A-4147-A177-3AD203B41FA5}">
                      <a16:colId xmlns:a16="http://schemas.microsoft.com/office/drawing/2014/main" val="480407887"/>
                    </a:ext>
                  </a:extLst>
                </a:gridCol>
                <a:gridCol w="1745039">
                  <a:extLst>
                    <a:ext uri="{9D8B030D-6E8A-4147-A177-3AD203B41FA5}">
                      <a16:colId xmlns:a16="http://schemas.microsoft.com/office/drawing/2014/main" val="2210728520"/>
                    </a:ext>
                  </a:extLst>
                </a:gridCol>
                <a:gridCol w="4164828">
                  <a:extLst>
                    <a:ext uri="{9D8B030D-6E8A-4147-A177-3AD203B41FA5}">
                      <a16:colId xmlns:a16="http://schemas.microsoft.com/office/drawing/2014/main" val="1132249474"/>
                    </a:ext>
                  </a:extLst>
                </a:gridCol>
              </a:tblGrid>
              <a:tr h="590970">
                <a:tc gridSpan="5">
                  <a:txBody>
                    <a:bodyPr/>
                    <a:lstStyle/>
                    <a:p>
                      <a:pPr algn="ctr"/>
                      <a:r>
                        <a:rPr lang="nl-NL" sz="2600" dirty="0">
                          <a:solidFill>
                            <a:schemeClr val="accent5">
                              <a:lumMod val="20000"/>
                              <a:lumOff val="80000"/>
                            </a:schemeClr>
                          </a:solidFill>
                          <a:latin typeface="Lucida Sans" panose="020B0602030504020204" pitchFamily="34" charset="0"/>
                        </a:rPr>
                        <a:t>2024 DECEMBER RETREAT AND GLOBAL CRUSADE PLAN</a:t>
                      </a:r>
                      <a:endParaRPr lang="en-US" sz="2600" dirty="0">
                        <a:solidFill>
                          <a:schemeClr val="accent5">
                            <a:lumMod val="20000"/>
                            <a:lumOff val="80000"/>
                          </a:schemeClr>
                        </a:solidFill>
                        <a:latin typeface="Lucida Sans" panose="020B0602030504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dirty="0"/>
                    </a:p>
                  </a:txBody>
                  <a:tcPr>
                    <a:lnL w="12700" cmpd="sng">
                      <a:noFill/>
                    </a:lnL>
                  </a:tcPr>
                </a:tc>
                <a:extLst>
                  <a:ext uri="{0D108BD9-81ED-4DB2-BD59-A6C34878D82A}">
                    <a16:rowId xmlns:a16="http://schemas.microsoft.com/office/drawing/2014/main" val="537434143"/>
                  </a:ext>
                </a:extLst>
              </a:tr>
              <a:tr h="554034">
                <a:tc>
                  <a:txBody>
                    <a:bodyPr/>
                    <a:lstStyle/>
                    <a:p>
                      <a:pPr algn="ctr"/>
                      <a:endParaRPr lang="en-US" sz="2400"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algn="ctr"/>
                      <a:r>
                        <a:rPr lang="nl-NL" sz="2400" dirty="0">
                          <a:solidFill>
                            <a:schemeClr val="bg1"/>
                          </a:solidFill>
                        </a:rPr>
                        <a:t>08:00-09:30</a:t>
                      </a: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algn="ctr"/>
                      <a:r>
                        <a:rPr lang="nl-NL" sz="2400" dirty="0">
                          <a:solidFill>
                            <a:schemeClr val="bg1"/>
                          </a:solidFill>
                        </a:rPr>
                        <a:t>09:30-12:30</a:t>
                      </a: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13:30-15:00</a:t>
                      </a: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algn="ctr"/>
                      <a:r>
                        <a:rPr lang="nl-NL" sz="2400" dirty="0">
                          <a:solidFill>
                            <a:schemeClr val="bg1"/>
                          </a:solidFill>
                        </a:rPr>
                        <a:t>17:00-21:00</a:t>
                      </a: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extLst>
                  <a:ext uri="{0D108BD9-81ED-4DB2-BD59-A6C34878D82A}">
                    <a16:rowId xmlns:a16="http://schemas.microsoft.com/office/drawing/2014/main" val="3153813272"/>
                  </a:ext>
                </a:extLst>
              </a:tr>
              <a:tr h="538102">
                <a:tc>
                  <a:txBody>
                    <a:bodyPr/>
                    <a:lstStyle/>
                    <a:p>
                      <a:pPr algn="l"/>
                      <a:r>
                        <a:rPr lang="nl-NL" sz="2400" dirty="0">
                          <a:solidFill>
                            <a:schemeClr val="bg1"/>
                          </a:solidFill>
                        </a:rPr>
                        <a:t>FRI 20 DEC</a:t>
                      </a:r>
                      <a:endParaRPr lang="en-US" sz="2400" dirty="0">
                        <a:solidFill>
                          <a:schemeClr val="bg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algn="ctr"/>
                      <a:endParaRPr lang="en-US" sz="2400" dirty="0">
                        <a:solidFill>
                          <a:schemeClr val="bg2">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hMerge="1">
                  <a:txBody>
                    <a:bodyPr/>
                    <a:lstStyle/>
                    <a:p>
                      <a:endParaRPr lang="en-US"/>
                    </a:p>
                  </a:txBody>
                  <a:tcPr/>
                </a:tc>
                <a:tc hMerge="1">
                  <a:txBody>
                    <a:bodyPr/>
                    <a:lstStyle/>
                    <a:p>
                      <a:pPr algn="ctr"/>
                      <a:endParaRPr lang="en-US" sz="2400" dirty="0">
                        <a:solidFill>
                          <a:schemeClr val="bg2">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rowSpan="7">
                  <a:txBody>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nl-NL" sz="2400" b="1" i="0" u="none" strike="noStrike" kern="1200" cap="none" spc="0" normalizeH="0" baseline="0" noProof="0" dirty="0">
                          <a:ln>
                            <a:noFill/>
                          </a:ln>
                          <a:solidFill>
                            <a:schemeClr val="bg1"/>
                          </a:solidFill>
                          <a:effectLst/>
                          <a:uLnTx/>
                          <a:uFillTx/>
                          <a:latin typeface="Calibri" panose="020F0502020204030204"/>
                          <a:ea typeface="+mn-ea"/>
                          <a:cs typeface="+mn-cs"/>
                        </a:rPr>
                        <a:t>GLOBAL CRUSADE (GCK)</a:t>
                      </a:r>
                    </a:p>
                    <a:p>
                      <a:pPr marL="0" marR="0" lvl="0" indent="0" algn="ctr" defTabSz="914400" rtl="0" eaLnBrk="1" fontAlgn="auto" latinLnBrk="0" hangingPunct="1">
                        <a:lnSpc>
                          <a:spcPct val="100000"/>
                        </a:lnSpc>
                        <a:spcBef>
                          <a:spcPts val="0"/>
                        </a:spcBef>
                        <a:spcAft>
                          <a:spcPts val="1200"/>
                        </a:spcAft>
                        <a:buClrTx/>
                        <a:buSzTx/>
                        <a:buFontTx/>
                        <a:buNone/>
                        <a:tabLst/>
                        <a:defRPr/>
                      </a:pPr>
                      <a:endParaRPr kumimoji="0" lang="nl-NL" sz="2400" b="1"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nl-NL" sz="2400" b="1" i="0" u="none" strike="noStrike" kern="1200" cap="none" spc="0" normalizeH="0" baseline="0" noProof="0" dirty="0">
                          <a:ln>
                            <a:noFill/>
                          </a:ln>
                          <a:solidFill>
                            <a:schemeClr val="bg1"/>
                          </a:solidFill>
                          <a:effectLst/>
                          <a:uLnTx/>
                          <a:uFillTx/>
                          <a:latin typeface="Calibri" panose="020F0502020204030204"/>
                          <a:ea typeface="+mn-ea"/>
                          <a:cs typeface="+mn-cs"/>
                        </a:rPr>
                        <a:t>GLOBAL ZOOM </a:t>
                      </a:r>
                    </a:p>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300" b="0" i="0" u="none" strike="noStrike" kern="1200" cap="none" spc="0" normalizeH="0" baseline="0" noProof="0" dirty="0">
                          <a:ln>
                            <a:noFill/>
                          </a:ln>
                          <a:solidFill>
                            <a:schemeClr val="bg1"/>
                          </a:solidFill>
                          <a:effectLst/>
                          <a:uLnTx/>
                          <a:uFillTx/>
                          <a:latin typeface="Lucida Sans" panose="020B0602030504020204" pitchFamily="34" charset="0"/>
                          <a:ea typeface="+mn-ea"/>
                          <a:cs typeface="+mn-cs"/>
                          <a:hlinkClick r:id="rId2">
                            <a:extLst>
                              <a:ext uri="{A12FA001-AC4F-418D-AE19-62706E023703}">
                                <ahyp:hlinkClr xmlns:ahyp="http://schemas.microsoft.com/office/drawing/2018/hyperlinkcolor" val="tx"/>
                              </a:ext>
                            </a:extLst>
                          </a:hlinkClick>
                        </a:rPr>
                        <a:t>http://go.deeperlife.nl/gck</a:t>
                      </a:r>
                      <a:r>
                        <a:rPr kumimoji="0" lang="nl-NL" sz="2300" b="0" i="0" u="none" strike="noStrike" kern="1200" cap="none" spc="0" normalizeH="0" baseline="0" noProof="0" dirty="0">
                          <a:ln>
                            <a:noFill/>
                          </a:ln>
                          <a:solidFill>
                            <a:schemeClr val="bg1"/>
                          </a:solidFill>
                          <a:effectLst/>
                          <a:uLnTx/>
                          <a:uFillTx/>
                          <a:latin typeface="+mn-lt"/>
                          <a:ea typeface="+mn-ea"/>
                          <a:cs typeface="+mn-cs"/>
                          <a:hlinkClick r:id="rId2">
                            <a:extLst>
                              <a:ext uri="{A12FA001-AC4F-418D-AE19-62706E023703}">
                                <ahyp:hlinkClr xmlns:ahyp="http://schemas.microsoft.com/office/drawing/2018/hyperlinkcolor" val="tx"/>
                              </a:ext>
                            </a:extLst>
                          </a:hlinkClick>
                        </a:rPr>
                        <a:t> </a:t>
                      </a:r>
                      <a:endParaRPr kumimoji="0" lang="nl-NL" sz="2300" b="1"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nl-NL" sz="20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nl-NL" sz="20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nl-NL" sz="20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nl-NL" sz="20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extLst>
                  <a:ext uri="{0D108BD9-81ED-4DB2-BD59-A6C34878D82A}">
                    <a16:rowId xmlns:a16="http://schemas.microsoft.com/office/drawing/2014/main" val="24189479"/>
                  </a:ext>
                </a:extLst>
              </a:tr>
              <a:tr h="11714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SAT 21 DEC</a:t>
                      </a:r>
                      <a:endParaRPr lang="en-US" sz="2400" dirty="0">
                        <a:solidFill>
                          <a:schemeClr val="bg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algn="ctr">
                        <a:defRPr/>
                      </a:pPr>
                      <a:r>
                        <a:rPr lang="en-US" sz="2400" noProof="0" dirty="0">
                          <a:solidFill>
                            <a:schemeClr val="bg1"/>
                          </a:solidFill>
                        </a:rPr>
                        <a:t>RETREAT: </a:t>
                      </a:r>
                      <a:r>
                        <a:rPr kumimoji="0" lang="nl-NL" sz="2400" b="0" i="0" u="none" strike="noStrike" kern="1200" cap="none" spc="0" normalizeH="0" baseline="0" noProof="0" dirty="0">
                          <a:ln>
                            <a:noFill/>
                          </a:ln>
                          <a:solidFill>
                            <a:prstClr val="white"/>
                          </a:solidFill>
                          <a:effectLst/>
                          <a:uLnTx/>
                          <a:uFillTx/>
                          <a:latin typeface="+mn-lt"/>
                          <a:ea typeface="+mn-ea"/>
                          <a:cs typeface="+mn-cs"/>
                        </a:rPr>
                        <a:t>National</a:t>
                      </a:r>
                      <a:endParaRPr lang="en-US" sz="2400" noProof="0" dirty="0">
                        <a:solidFill>
                          <a:schemeClr val="bg1"/>
                        </a:solidFill>
                      </a:endParaRPr>
                    </a:p>
                    <a:p>
                      <a:pPr algn="ctr">
                        <a:defRPr/>
                      </a:pPr>
                      <a:r>
                        <a:rPr kumimoji="0" lang="en-US" sz="2400" b="0" i="0" u="none" strike="noStrike" kern="1200" cap="none" spc="0" normalizeH="0" baseline="0" noProof="0" dirty="0">
                          <a:ln>
                            <a:noFill/>
                          </a:ln>
                          <a:solidFill>
                            <a:prstClr val="white"/>
                          </a:solidFill>
                          <a:effectLst/>
                          <a:uLnTx/>
                          <a:uFillTx/>
                          <a:latin typeface="+mn-lt"/>
                          <a:ea typeface="+mn-ea"/>
                          <a:cs typeface="+mn-cs"/>
                        </a:rPr>
                        <a:t>Zoom ID: </a:t>
                      </a:r>
                      <a:r>
                        <a:rPr kumimoji="0" lang="nl-NL" sz="2400" b="0" i="0" u="none" strike="noStrike" kern="1200" cap="none" spc="0" normalizeH="0" baseline="0" noProof="0" dirty="0">
                          <a:ln>
                            <a:noFill/>
                          </a:ln>
                          <a:solidFill>
                            <a:prstClr val="white"/>
                          </a:solidFill>
                          <a:effectLst/>
                          <a:uLnTx/>
                          <a:uFillTx/>
                          <a:latin typeface="+mn-lt"/>
                          <a:ea typeface="+mn-ea"/>
                          <a:cs typeface="+mn-cs"/>
                        </a:rPr>
                        <a:t>795-674-627    </a:t>
                      </a:r>
                      <a:r>
                        <a:rPr kumimoji="0" lang="en-US" sz="2400" b="0" i="0" u="none" strike="noStrike" kern="1200" cap="none" spc="0" normalizeH="0" baseline="0" noProof="0" dirty="0">
                          <a:ln>
                            <a:noFill/>
                          </a:ln>
                          <a:solidFill>
                            <a:prstClr val="white"/>
                          </a:solidFill>
                          <a:effectLst/>
                          <a:uLnTx/>
                          <a:uFillTx/>
                          <a:latin typeface="+mn-lt"/>
                          <a:ea typeface="+mn-ea"/>
                          <a:cs typeface="+mn-cs"/>
                        </a:rPr>
                        <a:t>Passcode: 100 100</a:t>
                      </a:r>
                      <a:endParaRPr kumimoji="0" lang="nl-NL" sz="2400" b="0" i="0" u="none" strike="noStrike" kern="1200" cap="none" spc="0" normalizeH="0" baseline="0" noProof="0" dirty="0">
                        <a:ln>
                          <a:noFill/>
                        </a:ln>
                        <a:solidFill>
                          <a:prstClr val="white"/>
                        </a:solidFill>
                        <a:effectLst/>
                        <a:uLnTx/>
                        <a:uFillTx/>
                        <a:latin typeface="+mn-lt"/>
                        <a:ea typeface="+mn-ea"/>
                        <a:cs typeface="+mn-cs"/>
                      </a:endParaRPr>
                    </a:p>
                    <a:p>
                      <a:pPr algn="ctr">
                        <a:defRPr/>
                      </a:pPr>
                      <a:r>
                        <a:rPr kumimoji="0" lang="en-US" sz="2400" b="0" i="0" u="none" strike="noStrike" kern="1200" cap="none" spc="0" normalizeH="0" baseline="0" noProof="0" dirty="0">
                          <a:ln>
                            <a:noFill/>
                          </a:ln>
                          <a:solidFill>
                            <a:schemeClr val="bg1"/>
                          </a:solidFill>
                          <a:effectLst/>
                          <a:uLnTx/>
                          <a:uFillTx/>
                          <a:latin typeface="Lucida Sans" panose="020B0602030504020204" pitchFamily="34" charset="0"/>
                          <a:ea typeface="+mn-ea"/>
                          <a:cs typeface="+mn-cs"/>
                          <a:hlinkClick r:id="rId3">
                            <a:extLst>
                              <a:ext uri="{A12FA001-AC4F-418D-AE19-62706E023703}">
                                <ahyp:hlinkClr xmlns:ahyp="http://schemas.microsoft.com/office/drawing/2018/hyperlinkcolor" val="tx"/>
                              </a:ext>
                            </a:extLst>
                          </a:hlinkClick>
                        </a:rPr>
                        <a:t>http://go.deeperlife.nl/zoom</a:t>
                      </a:r>
                      <a:r>
                        <a:rPr kumimoji="0" lang="nl-NL" sz="2400" b="0" i="0" u="none" strike="noStrike" kern="1200" cap="none" spc="0" normalizeH="0" baseline="0" noProof="0" dirty="0">
                          <a:ln>
                            <a:noFill/>
                          </a:ln>
                          <a:solidFill>
                            <a:schemeClr val="bg1"/>
                          </a:solidFill>
                          <a:effectLst/>
                          <a:uLnTx/>
                          <a:uFillTx/>
                          <a:latin typeface="+mn-lt"/>
                          <a:ea typeface="+mn-ea"/>
                          <a:cs typeface="+mn-cs"/>
                        </a:rPr>
                        <a:t> </a:t>
                      </a: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hMerge="1">
                  <a:txBody>
                    <a:bodyPr/>
                    <a:lstStyle/>
                    <a:p>
                      <a:endParaRPr lang="en-US"/>
                    </a:p>
                  </a:txBody>
                  <a:tcPr/>
                </a:tc>
                <a:tc hMerge="1">
                  <a:txBody>
                    <a:bodyPr/>
                    <a:lstStyle/>
                    <a:p>
                      <a:pPr algn="ctr">
                        <a:defRPr/>
                      </a:pP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w="12700" cmpd="sng">
                      <a:noFill/>
                      <a:prstDash val="solid"/>
                    </a:lnTlToBr>
                    <a:lnBlToTr w="12700" cmpd="sng">
                      <a:noFill/>
                      <a:prstDash val="solid"/>
                    </a:lnBlToTr>
                    <a:solidFill>
                      <a:srgbClr val="2C451B"/>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7B380B"/>
                    </a:solidFill>
                  </a:tcPr>
                </a:tc>
                <a:extLst>
                  <a:ext uri="{0D108BD9-81ED-4DB2-BD59-A6C34878D82A}">
                    <a16:rowId xmlns:a16="http://schemas.microsoft.com/office/drawing/2014/main" val="1600790157"/>
                  </a:ext>
                </a:extLst>
              </a:tr>
              <a:tr h="837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SUN 22 DEC</a:t>
                      </a:r>
                      <a:endParaRPr lang="en-US" sz="2400" dirty="0">
                        <a:solidFill>
                          <a:schemeClr val="bg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algn="ctr"/>
                      <a:endParaRPr lang="en-US" sz="2200" dirty="0">
                        <a:solidFill>
                          <a:schemeClr val="accent2">
                            <a:lumMod val="40000"/>
                            <a:lumOff val="60000"/>
                          </a:schemeClr>
                        </a:solidFill>
                        <a:latin typeface="Lucida Sans" panose="020B0602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noProof="0" dirty="0">
                          <a:solidFill>
                            <a:schemeClr val="bg1"/>
                          </a:solidFill>
                        </a:rPr>
                        <a:t>RETREAT: Regional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noProof="0" dirty="0">
                          <a:solidFill>
                            <a:schemeClr val="bg1"/>
                          </a:solidFill>
                        </a:rPr>
                        <a:t>(Physical in church)</a:t>
                      </a:r>
                      <a:endParaRPr lang="en-US" sz="2400" dirty="0">
                        <a:solidFill>
                          <a:schemeClr val="accent2">
                            <a:lumMod val="40000"/>
                            <a:lumOff val="60000"/>
                          </a:schemeClr>
                        </a:solidFill>
                        <a:latin typeface="Lucida Sans" panose="020B0602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C5200"/>
                    </a:solidFill>
                  </a:tcPr>
                </a:tc>
                <a:tc>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C5200"/>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7B380B"/>
                    </a:solidFill>
                  </a:tcPr>
                </a:tc>
                <a:extLst>
                  <a:ext uri="{0D108BD9-81ED-4DB2-BD59-A6C34878D82A}">
                    <a16:rowId xmlns:a16="http://schemas.microsoft.com/office/drawing/2014/main" val="428978053"/>
                  </a:ext>
                </a:extLst>
              </a:tr>
              <a:tr h="603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MON 23 DEC</a:t>
                      </a:r>
                      <a:endParaRPr lang="en-US" sz="2400" dirty="0">
                        <a:solidFill>
                          <a:schemeClr val="bg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rgbClr val="7B380B"/>
                    </a:solidFill>
                  </a:tcPr>
                </a:tc>
                <a:extLst>
                  <a:ext uri="{0D108BD9-81ED-4DB2-BD59-A6C34878D82A}">
                    <a16:rowId xmlns:a16="http://schemas.microsoft.com/office/drawing/2014/main" val="3390683644"/>
                  </a:ext>
                </a:extLst>
              </a:tr>
              <a:tr h="581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TUE 24 DEC</a:t>
                      </a:r>
                      <a:endParaRPr lang="en-US" sz="2400" dirty="0">
                        <a:solidFill>
                          <a:schemeClr val="bg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w="12700" cmpd="sng">
                      <a:noFill/>
                      <a:prstDash val="solid"/>
                    </a:lnTlToBr>
                    <a:lnBlToTr w="12700" cmpd="sng">
                      <a:noFill/>
                      <a:prstDash val="solid"/>
                    </a:lnBlToTr>
                    <a:solidFill>
                      <a:srgbClr val="8497B0"/>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rgbClr val="7B380B"/>
                    </a:solidFill>
                  </a:tcPr>
                </a:tc>
                <a:extLst>
                  <a:ext uri="{0D108BD9-81ED-4DB2-BD59-A6C34878D82A}">
                    <a16:rowId xmlns:a16="http://schemas.microsoft.com/office/drawing/2014/main" val="1992759"/>
                  </a:ext>
                </a:extLst>
              </a:tr>
              <a:tr h="81103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WED 25 DEC</a:t>
                      </a:r>
                      <a:endParaRPr lang="en-US" sz="2400" dirty="0">
                        <a:solidFill>
                          <a:schemeClr val="bg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rowSpan="2">
                  <a:txBody>
                    <a:bodyPr/>
                    <a:lstStyle/>
                    <a:p>
                      <a:pPr algn="ctr">
                        <a:defRPr/>
                      </a:pPr>
                      <a:r>
                        <a:rPr lang="en-US" sz="2400" noProof="0" dirty="0">
                          <a:solidFill>
                            <a:schemeClr val="bg1"/>
                          </a:solidFill>
                        </a:rPr>
                        <a:t>RETREAT</a:t>
                      </a:r>
                    </a:p>
                    <a:p>
                      <a:pPr algn="ctr">
                        <a:defRPr/>
                      </a:pPr>
                      <a:r>
                        <a:rPr kumimoji="0" lang="nl-NL" sz="2400" b="0" i="0" u="none" strike="noStrike" kern="1200" cap="none" spc="0" normalizeH="0" baseline="0" noProof="0" dirty="0">
                          <a:ln>
                            <a:noFill/>
                          </a:ln>
                          <a:solidFill>
                            <a:prstClr val="white"/>
                          </a:solidFill>
                          <a:effectLst/>
                          <a:uLnTx/>
                          <a:uFillTx/>
                          <a:latin typeface="+mn-lt"/>
                          <a:ea typeface="+mn-ea"/>
                          <a:cs typeface="+mn-cs"/>
                        </a:rPr>
                        <a:t>National </a:t>
                      </a:r>
                      <a:r>
                        <a:rPr kumimoji="0" lang="en-US" sz="2400" b="0" i="0" u="none" strike="noStrike" kern="1200" cap="none" spc="0" normalizeH="0" baseline="0" noProof="0" dirty="0">
                          <a:ln>
                            <a:noFill/>
                          </a:ln>
                          <a:solidFill>
                            <a:prstClr val="white"/>
                          </a:solidFill>
                          <a:effectLst/>
                          <a:uLnTx/>
                          <a:uFillTx/>
                          <a:latin typeface="+mn-lt"/>
                          <a:ea typeface="+mn-ea"/>
                          <a:cs typeface="+mn-cs"/>
                        </a:rPr>
                        <a:t>Zoom</a:t>
                      </a:r>
                      <a:endParaRPr lang="en-US" sz="2400" noProof="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a:txBody>
                    <a:bodyPr/>
                    <a:lstStyle/>
                    <a:p>
                      <a:pPr algn="ctr">
                        <a:defRPr/>
                      </a:pPr>
                      <a:r>
                        <a:rPr lang="en-US" sz="2400" noProof="0" dirty="0">
                          <a:solidFill>
                            <a:schemeClr val="bg1"/>
                          </a:solidFill>
                        </a:rPr>
                        <a:t>RETREAT</a:t>
                      </a:r>
                    </a:p>
                    <a:p>
                      <a:pPr algn="ctr">
                        <a:defRPr/>
                      </a:pPr>
                      <a:r>
                        <a:rPr kumimoji="0" lang="nl-NL" sz="2400" b="0" i="0" u="none" strike="noStrike" kern="1200" cap="none" spc="0" normalizeH="0" baseline="0" noProof="0" dirty="0">
                          <a:ln>
                            <a:noFill/>
                          </a:ln>
                          <a:solidFill>
                            <a:prstClr val="white"/>
                          </a:solidFill>
                          <a:effectLst/>
                          <a:uLnTx/>
                          <a:uFillTx/>
                          <a:latin typeface="+mn-lt"/>
                          <a:ea typeface="+mn-ea"/>
                          <a:cs typeface="+mn-cs"/>
                        </a:rPr>
                        <a:t>National </a:t>
                      </a:r>
                      <a:r>
                        <a:rPr kumimoji="0" lang="en-US" sz="2400" b="0" i="0" u="none" strike="noStrike" kern="1200" cap="none" spc="0" normalizeH="0" baseline="0" noProof="0" dirty="0">
                          <a:ln>
                            <a:noFill/>
                          </a:ln>
                          <a:solidFill>
                            <a:prstClr val="white"/>
                          </a:solidFill>
                          <a:effectLst/>
                          <a:uLnTx/>
                          <a:uFillTx/>
                          <a:latin typeface="+mn-lt"/>
                          <a:ea typeface="+mn-ea"/>
                          <a:cs typeface="+mn-cs"/>
                        </a:rPr>
                        <a:t>Zoom</a:t>
                      </a:r>
                      <a:endParaRPr lang="en-US" sz="2400" noProof="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white"/>
                          </a:solidFill>
                          <a:effectLst/>
                          <a:uLnTx/>
                          <a:uFillTx/>
                          <a:latin typeface="Calibri" panose="020F0502020204030204"/>
                          <a:ea typeface="+mn-ea"/>
                          <a:cs typeface="+mn-cs"/>
                        </a:rPr>
                        <a:t>Global crusade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Zoom ID: 816-983-288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Passcode: 100 100</a:t>
                      </a:r>
                    </a:p>
                  </a:txBody>
                  <a:tcPr anchor="ctr">
                    <a:solidFill>
                      <a:srgbClr val="7B380B"/>
                    </a:solidFill>
                  </a:tcPr>
                </a:tc>
                <a:extLst>
                  <a:ext uri="{0D108BD9-81ED-4DB2-BD59-A6C34878D82A}">
                    <a16:rowId xmlns:a16="http://schemas.microsoft.com/office/drawing/2014/main" val="1160264507"/>
                  </a:ext>
                </a:extLst>
              </a:tr>
              <a:tr h="489447">
                <a:tc vMerge="1">
                  <a:txBody>
                    <a:bodyPr/>
                    <a:lstStyle/>
                    <a:p>
                      <a:endParaRPr lang="en-US"/>
                    </a:p>
                  </a:txBody>
                  <a:tcPr/>
                </a:tc>
                <a:tc vMerge="1">
                  <a:txBody>
                    <a:bodyPr/>
                    <a:lstStyle/>
                    <a:p>
                      <a:endParaRPr lang="en-US"/>
                    </a:p>
                  </a:txBody>
                  <a:tcPr/>
                </a:tc>
                <a:tc>
                  <a:txBody>
                    <a:bodyPr/>
                    <a:lstStyle/>
                    <a:p>
                      <a:pPr algn="ctr"/>
                      <a:r>
                        <a:rPr lang="en-US" sz="2400" noProof="0" dirty="0">
                          <a:solidFill>
                            <a:schemeClr val="bg1"/>
                          </a:solidFill>
                        </a:rPr>
                        <a:t>IMPACT ACADEMY</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vMerge="1">
                  <a:txBody>
                    <a:bodyPr/>
                    <a:lstStyle/>
                    <a:p>
                      <a:endParaRPr lang="en-US"/>
                    </a:p>
                  </a:txBody>
                  <a:tcPr/>
                </a:tc>
                <a:extLst>
                  <a:ext uri="{0D108BD9-81ED-4DB2-BD59-A6C34878D82A}">
                    <a16:rowId xmlns:a16="http://schemas.microsoft.com/office/drawing/2014/main" val="4248379658"/>
                  </a:ext>
                </a:extLst>
              </a:tr>
            </a:tbl>
          </a:graphicData>
        </a:graphic>
      </p:graphicFrame>
      <p:sp>
        <p:nvSpPr>
          <p:cNvPr id="5" name="TextBox 4">
            <a:extLst>
              <a:ext uri="{FF2B5EF4-FFF2-40B4-BE49-F238E27FC236}">
                <a16:creationId xmlns:a16="http://schemas.microsoft.com/office/drawing/2014/main" id="{EDE904A5-2ED5-E4EB-3375-158615A384E4}"/>
              </a:ext>
            </a:extLst>
          </p:cNvPr>
          <p:cNvSpPr txBox="1"/>
          <p:nvPr/>
        </p:nvSpPr>
        <p:spPr>
          <a:xfrm>
            <a:off x="8304540" y="4010883"/>
            <a:ext cx="346326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Zoom ID: </a:t>
            </a:r>
            <a:r>
              <a:rPr kumimoji="0" lang="nl-NL" sz="2400" b="0" i="0" u="none" strike="noStrike" kern="1200" cap="none" spc="0" normalizeH="0" baseline="0" noProof="0" dirty="0">
                <a:ln>
                  <a:noFill/>
                </a:ln>
                <a:solidFill>
                  <a:prstClr val="white"/>
                </a:solidFill>
                <a:effectLst/>
                <a:uLnTx/>
                <a:uFillTx/>
                <a:latin typeface="Calibri" panose="020F0502020204030204"/>
                <a:ea typeface="+mn-ea"/>
                <a:cs typeface="+mn-cs"/>
              </a:rPr>
              <a:t>939-449-330-32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Passcode: 100 100</a:t>
            </a:r>
          </a:p>
        </p:txBody>
      </p:sp>
      <p:sp>
        <p:nvSpPr>
          <p:cNvPr id="2" name="TextBox 1">
            <a:extLst>
              <a:ext uri="{FF2B5EF4-FFF2-40B4-BE49-F238E27FC236}">
                <a16:creationId xmlns:a16="http://schemas.microsoft.com/office/drawing/2014/main" id="{940EB2E7-2AF4-B637-17C5-F4B2E1CDF2C6}"/>
              </a:ext>
            </a:extLst>
          </p:cNvPr>
          <p:cNvSpPr txBox="1"/>
          <p:nvPr/>
        </p:nvSpPr>
        <p:spPr>
          <a:xfrm>
            <a:off x="5388675" y="6396334"/>
            <a:ext cx="2638501" cy="461665"/>
          </a:xfrm>
          <a:prstGeom prst="rect">
            <a:avLst/>
          </a:prstGeom>
          <a:solidFill>
            <a:srgbClr val="843C0C"/>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Global (Personal)</a:t>
            </a:r>
          </a:p>
        </p:txBody>
      </p:sp>
      <p:sp>
        <p:nvSpPr>
          <p:cNvPr id="3" name="TextBox 2">
            <a:extLst>
              <a:ext uri="{FF2B5EF4-FFF2-40B4-BE49-F238E27FC236}">
                <a16:creationId xmlns:a16="http://schemas.microsoft.com/office/drawing/2014/main" id="{E6A2CE53-1026-6DFD-6E4C-174F50C4B05E}"/>
              </a:ext>
            </a:extLst>
          </p:cNvPr>
          <p:cNvSpPr txBox="1"/>
          <p:nvPr/>
        </p:nvSpPr>
        <p:spPr>
          <a:xfrm>
            <a:off x="1" y="6396335"/>
            <a:ext cx="2694338" cy="461665"/>
          </a:xfrm>
          <a:prstGeom prst="rect">
            <a:avLst/>
          </a:prstGeom>
          <a:solidFill>
            <a:srgbClr val="2C451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National</a:t>
            </a:r>
          </a:p>
        </p:txBody>
      </p:sp>
      <p:sp>
        <p:nvSpPr>
          <p:cNvPr id="8" name="TextBox 7">
            <a:extLst>
              <a:ext uri="{FF2B5EF4-FFF2-40B4-BE49-F238E27FC236}">
                <a16:creationId xmlns:a16="http://schemas.microsoft.com/office/drawing/2014/main" id="{9D2C9D85-908E-3907-1639-BE7824E8AED9}"/>
              </a:ext>
            </a:extLst>
          </p:cNvPr>
          <p:cNvSpPr txBox="1"/>
          <p:nvPr/>
        </p:nvSpPr>
        <p:spPr>
          <a:xfrm>
            <a:off x="2694338" y="6396335"/>
            <a:ext cx="2694337" cy="461665"/>
          </a:xfrm>
          <a:prstGeom prst="rect">
            <a:avLst/>
          </a:prstGeom>
          <a:solidFill>
            <a:srgbClr val="6C52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Regional</a:t>
            </a:r>
          </a:p>
        </p:txBody>
      </p:sp>
    </p:spTree>
    <p:extLst>
      <p:ext uri="{BB962C8B-B14F-4D97-AF65-F5344CB8AC3E}">
        <p14:creationId xmlns:p14="http://schemas.microsoft.com/office/powerpoint/2010/main" val="514670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lang="en-US" altLang="en-US" sz="4800" b="1" u="sng" dirty="0">
                <a:solidFill>
                  <a:srgbClr val="FFFFFF"/>
                </a:solidFill>
              </a:rPr>
              <a:t>NO </a:t>
            </a: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1" indent="-285750" algn="ctr" defTabSz="1289050" rtl="0" eaLnBrk="1" fontAlgn="auto" latinLnBrk="0" hangingPunct="1">
              <a:lnSpc>
                <a:spcPct val="90000"/>
              </a:lnSpc>
              <a:spcBef>
                <a:spcPct val="0"/>
              </a:spcBef>
              <a:spcAft>
                <a:spcPct val="2000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Calibri" panose="020F0502020204030204"/>
                <a:ea typeface="+mn-ea"/>
                <a:cs typeface="+mn-cs"/>
              </a:rPr>
              <a:t>GCK/RETREAT</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0"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2 Samuel 23:1-39</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10) 2 Samuel 023">
            <a:hlinkClick r:id="" action="ppaction://media"/>
            <a:extLst>
              <a:ext uri="{FF2B5EF4-FFF2-40B4-BE49-F238E27FC236}">
                <a16:creationId xmlns:a16="http://schemas.microsoft.com/office/drawing/2014/main" id="{70F4F747-B6A1-3DAE-01F9-1C3E23F8753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71118" y="3621596"/>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3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VICTORY ALL THE TIME</a:t>
            </a:r>
          </a:p>
        </p:txBody>
      </p:sp>
    </p:spTree>
    <p:extLst>
      <p:ext uri="{BB962C8B-B14F-4D97-AF65-F5344CB8AC3E}">
        <p14:creationId xmlns:p14="http://schemas.microsoft.com/office/powerpoint/2010/main" val="2258151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VICTORY ALL THE TIME</a:t>
            </a:r>
          </a:p>
        </p:txBody>
      </p:sp>
      <p:grpSp>
        <p:nvGrpSpPr>
          <p:cNvPr id="3" name="Group 2"/>
          <p:cNvGrpSpPr/>
          <p:nvPr/>
        </p:nvGrpSpPr>
        <p:grpSpPr>
          <a:xfrm>
            <a:off x="243372" y="14274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They who know the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shall in Him be strong,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Mighty in the conflict of the right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gainst</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the blessed promise given in God’s 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Doing wondrous exploits, they who know the Lord.</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33549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122947" y="660846"/>
            <a:ext cx="1082842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victory! Blessed, blood-bought victory!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victory! </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 the time!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Jehovah </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liveth</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strength divine He giveth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Unto those who know Him—</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 the time!</a:t>
            </a: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5297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VICTORY ALL THE TIME</a:t>
            </a:r>
          </a:p>
        </p:txBody>
      </p:sp>
      <p:grpSp>
        <p:nvGrpSpPr>
          <p:cNvPr id="3" name="Group 2"/>
          <p:cNvGrpSpPr/>
          <p:nvPr/>
        </p:nvGrpSpPr>
        <p:grpSpPr>
          <a:xfrm>
            <a:off x="243372" y="1427412"/>
            <a:ext cx="11948629" cy="3785652"/>
            <a:chOff x="257130" y="1719391"/>
            <a:chExt cx="10547818" cy="3785652"/>
          </a:xfrm>
        </p:grpSpPr>
        <p:sp>
          <p:nvSpPr>
            <p:cNvPr id="14339" name="TextBox 1"/>
            <p:cNvSpPr txBox="1">
              <a:spLocks noChangeArrowheads="1"/>
            </p:cNvSpPr>
            <p:nvPr/>
          </p:nvSpPr>
          <p:spPr bwMode="auto">
            <a:xfrm>
              <a:off x="907147" y="1719391"/>
              <a:ext cx="989780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midst of battle be thou not dismayed,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pow’rs</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darkness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gainst</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thee are arrayed;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thy Strength, is with thee, causing thee to stand,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Heaven’s allied armies wait at thy command. </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05752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122947" y="660846"/>
            <a:ext cx="1082842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victory! Blessed, blood-bought victory!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victory! </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 the time!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Jehovah </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liveth</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strength divine He giveth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Unto those who know Him—</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 the time!</a:t>
            </a: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8698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VICTORY ALL THE TIME</a:t>
            </a:r>
          </a:p>
        </p:txBody>
      </p:sp>
      <p:grpSp>
        <p:nvGrpSpPr>
          <p:cNvPr id="3" name="Group 2"/>
          <p:cNvGrpSpPr/>
          <p:nvPr/>
        </p:nvGrpSpPr>
        <p:grpSpPr>
          <a:xfrm>
            <a:off x="243372" y="1427412"/>
            <a:ext cx="11948629" cy="4401205"/>
            <a:chOff x="257130" y="1719391"/>
            <a:chExt cx="10547818" cy="4401205"/>
          </a:xfrm>
        </p:grpSpPr>
        <p:sp>
          <p:nvSpPr>
            <p:cNvPr id="14339" name="TextBox 1"/>
            <p:cNvSpPr txBox="1">
              <a:spLocks noChangeArrowheads="1"/>
            </p:cNvSpPr>
            <p:nvPr/>
          </p:nvSpPr>
          <p:spPr bwMode="auto">
            <a:xfrm>
              <a:off x="907147" y="1719391"/>
              <a:ext cx="989780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Brave to bear life’s testing, strong the foe to meet,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Walking like a hero midst the furnace heat,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Doing wondrous exploits with the Spirit’s sword,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Winning souls for Jesus, praise, oh, praise the Lord!</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52889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122947" y="660846"/>
            <a:ext cx="1082842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victory! Blessed, blood-bought victory!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victory! </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 the time!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Jehovah </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liveth</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strength divine He giveth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Unto those who know Him—</a:t>
            </a:r>
            <a:r>
              <a:rPr kumimoji="0" lang="en-GB"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 the time!</a:t>
            </a: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8B3B6C6F-E45B-4B97-A127-D521432ACEB1}"/>
              </a:ext>
            </a:extLst>
          </p:cNvPr>
          <p:cNvSpPr/>
          <p:nvPr/>
        </p:nvSpPr>
        <p:spPr>
          <a:xfrm>
            <a:off x="8860645" y="5638201"/>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845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BECOMING A LABOURER WITH DISTINCTION</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4631</TotalTime>
  <Words>1649</Words>
  <Application>Microsoft Office PowerPoint</Application>
  <PresentationFormat>Widescreen</PresentationFormat>
  <Paragraphs>259</Paragraphs>
  <Slides>42</Slides>
  <Notes>4</Notes>
  <HiddenSlides>0</HiddenSlides>
  <MMClips>1</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42</vt:i4>
      </vt:variant>
    </vt:vector>
  </HeadingPairs>
  <TitlesOfParts>
    <vt:vector size="59" baseType="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SUPER SUNDAY SERVICE</vt:lpstr>
      <vt:lpstr>HYMN</vt:lpstr>
      <vt:lpstr>THE GREAT JUDGMENT MORNING [GHS 208]</vt:lpstr>
      <vt:lpstr>PowerPoint Presentation</vt:lpstr>
      <vt:lpstr>THE GREAT JUDGMENT MORNING [GHS 208]</vt:lpstr>
      <vt:lpstr>PowerPoint Presentation</vt:lpstr>
      <vt:lpstr>THE GREAT JUDGMENT MORNING [GHS 208]</vt:lpstr>
      <vt:lpstr>PowerPoint Presentation</vt:lpstr>
      <vt:lpstr>THE GREAT JUDGMENT MORNING [GHS 208]</vt:lpstr>
      <vt:lpstr>PowerPoint Presentation</vt:lpstr>
      <vt:lpstr>SEARCH THE SCRIPTURES</vt:lpstr>
      <vt:lpstr>REVIEW OF THE  ASSIGNMENT  FROM LAST  STUDY</vt:lpstr>
      <vt:lpstr>LESSON 983: Severe wrath on the unrepentant</vt:lpstr>
      <vt:lpstr>INTRODUCTION</vt:lpstr>
      <vt:lpstr>Revelation 9:1-21</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NO LESSON : </vt:lpstr>
      <vt:lpstr>PowerPoint Presentation</vt:lpstr>
      <vt:lpstr>HYMN</vt:lpstr>
      <vt:lpstr>VICTORY ALL THE TIME</vt:lpstr>
      <vt:lpstr>PowerPoint Presentation</vt:lpstr>
      <vt:lpstr>VICTORY ALL THE TIME</vt:lpstr>
      <vt:lpstr>PowerPoint Presentation</vt:lpstr>
      <vt:lpstr>VICTORY ALL THE TIME</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524</cp:revision>
  <dcterms:created xsi:type="dcterms:W3CDTF">2023-01-06T14:44:39Z</dcterms:created>
  <dcterms:modified xsi:type="dcterms:W3CDTF">2024-12-13T07:22:17Z</dcterms:modified>
</cp:coreProperties>
</file>