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76" r:id="rId3"/>
    <p:sldId id="258" r:id="rId4"/>
    <p:sldId id="259" r:id="rId5"/>
    <p:sldId id="261" r:id="rId6"/>
    <p:sldId id="262" r:id="rId7"/>
    <p:sldId id="260" r:id="rId8"/>
    <p:sldId id="272" r:id="rId9"/>
    <p:sldId id="274" r:id="rId10"/>
    <p:sldId id="273" r:id="rId11"/>
    <p:sldId id="269" r:id="rId12"/>
    <p:sldId id="277"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87" autoAdjust="0"/>
    <p:restoredTop sz="94680"/>
  </p:normalViewPr>
  <p:slideViewPr>
    <p:cSldViewPr snapToGrid="0">
      <p:cViewPr varScale="1">
        <p:scale>
          <a:sx n="105" d="100"/>
          <a:sy n="105" d="100"/>
        </p:scale>
        <p:origin x="12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10652044-8E26-409F-86FF-CFA3B6729C69}"/>
    <pc:docChg chg="custSel modSld">
      <pc:chgData name="DCLM NL" userId="57f3ed0d-ae9c-485c-9738-6351eaddc248" providerId="ADAL" clId="{10652044-8E26-409F-86FF-CFA3B6729C69}" dt="2024-12-05T11:59:37.172" v="150"/>
      <pc:docMkLst>
        <pc:docMk/>
      </pc:docMkLst>
      <pc:sldChg chg="modSp mod">
        <pc:chgData name="DCLM NL" userId="57f3ed0d-ae9c-485c-9738-6351eaddc248" providerId="ADAL" clId="{10652044-8E26-409F-86FF-CFA3B6729C69}" dt="2024-12-03T16:53:03.271" v="35" actId="6549"/>
        <pc:sldMkLst>
          <pc:docMk/>
          <pc:sldMk cId="0" sldId="261"/>
        </pc:sldMkLst>
        <pc:spChg chg="mod">
          <ac:chgData name="DCLM NL" userId="57f3ed0d-ae9c-485c-9738-6351eaddc248" providerId="ADAL" clId="{10652044-8E26-409F-86FF-CFA3B6729C69}" dt="2024-12-03T16:53:03.271" v="35" actId="6549"/>
          <ac:spMkLst>
            <pc:docMk/>
            <pc:sldMk cId="0" sldId="261"/>
            <ac:spMk id="3" creationId="{00000000-0000-0000-0000-000000000000}"/>
          </ac:spMkLst>
        </pc:spChg>
      </pc:sldChg>
      <pc:sldChg chg="modSp mod">
        <pc:chgData name="DCLM NL" userId="57f3ed0d-ae9c-485c-9738-6351eaddc248" providerId="ADAL" clId="{10652044-8E26-409F-86FF-CFA3B6729C69}" dt="2024-12-03T16:54:25.727" v="76" actId="6549"/>
        <pc:sldMkLst>
          <pc:docMk/>
          <pc:sldMk cId="0" sldId="269"/>
        </pc:sldMkLst>
        <pc:spChg chg="mod">
          <ac:chgData name="DCLM NL" userId="57f3ed0d-ae9c-485c-9738-6351eaddc248" providerId="ADAL" clId="{10652044-8E26-409F-86FF-CFA3B6729C69}" dt="2024-12-03T16:54:25.727" v="76" actId="6549"/>
          <ac:spMkLst>
            <pc:docMk/>
            <pc:sldMk cId="0" sldId="269"/>
            <ac:spMk id="3" creationId="{00000000-0000-0000-0000-000000000000}"/>
          </ac:spMkLst>
        </pc:spChg>
      </pc:sldChg>
      <pc:sldChg chg="modSp mod">
        <pc:chgData name="DCLM NL" userId="57f3ed0d-ae9c-485c-9738-6351eaddc248" providerId="ADAL" clId="{10652044-8E26-409F-86FF-CFA3B6729C69}" dt="2024-12-05T11:59:37.172" v="150"/>
        <pc:sldMkLst>
          <pc:docMk/>
          <pc:sldMk cId="0" sldId="276"/>
        </pc:sldMkLst>
        <pc:spChg chg="mod">
          <ac:chgData name="DCLM NL" userId="57f3ed0d-ae9c-485c-9738-6351eaddc248" providerId="ADAL" clId="{10652044-8E26-409F-86FF-CFA3B6729C69}" dt="2024-12-05T11:59:37.172" v="150"/>
          <ac:spMkLst>
            <pc:docMk/>
            <pc:sldMk cId="0" sldId="276"/>
            <ac:spMk id="3" creationId="{00000000-0000-0000-0000-000000000000}"/>
          </ac:spMkLst>
        </pc:spChg>
      </pc:sldChg>
      <pc:sldChg chg="modSp mod">
        <pc:chgData name="DCLM NL" userId="57f3ed0d-ae9c-485c-9738-6351eaddc248" providerId="ADAL" clId="{10652044-8E26-409F-86FF-CFA3B6729C69}" dt="2024-12-03T16:56:19.102" v="149" actId="313"/>
        <pc:sldMkLst>
          <pc:docMk/>
          <pc:sldMk cId="3673600649" sldId="277"/>
        </pc:sldMkLst>
        <pc:spChg chg="mod">
          <ac:chgData name="DCLM NL" userId="57f3ed0d-ae9c-485c-9738-6351eaddc248" providerId="ADAL" clId="{10652044-8E26-409F-86FF-CFA3B6729C69}" dt="2024-12-03T16:56:19.102" v="149" actId="313"/>
          <ac:spMkLst>
            <pc:docMk/>
            <pc:sldMk cId="3673600649" sldId="277"/>
            <ac:spMk id="3" creationId="{DA74B52F-6DD7-EDB0-A99C-E017D4CD21A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Discuss the significance of the attributes of the mighty angel in this study.</a:t>
          </a:r>
        </a:p>
        <a:p>
          <a:pPr marL="0" lvl="0" algn="ctr" defTabSz="1422400">
            <a:lnSpc>
              <a:spcPct val="100000"/>
            </a:lnSpc>
            <a:spcBef>
              <a:spcPct val="0"/>
            </a:spcBef>
            <a:spcAft>
              <a:spcPct val="35000"/>
            </a:spcAft>
            <a:buNone/>
          </a:pPr>
          <a:r>
            <a:rPr lang="pt-BR" sz="3200" b="1" i="1" kern="1200" dirty="0"/>
            <a:t>Rev. 10:1-3; Exo. 34:6-7; Psa. 24:1 </a:t>
          </a:r>
          <a:endParaRPr lang="en-GB" sz="3200" b="1" i="1" kern="1200"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marL="0" lvl="0" algn="ctr" defTabSz="1422400">
            <a:lnSpc>
              <a:spcPct val="100000"/>
            </a:lnSpc>
            <a:spcBef>
              <a:spcPct val="0"/>
            </a:spcBef>
            <a:spcAft>
              <a:spcPct val="35000"/>
            </a:spcAft>
            <a:buNone/>
          </a:pPr>
          <a:r>
            <a:rPr lang="en-GB" sz="3200" b="0" i="1" kern="1200" dirty="0"/>
            <a:t>Explain what is meant by the mystery of God and what should be the attitude of believers to it. </a:t>
          </a:r>
        </a:p>
        <a:p>
          <a:pPr marL="0" lvl="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Body)" charset="0"/>
              <a:ea typeface="+mn-ea"/>
              <a:cs typeface="Calibri (Body)" charset="0"/>
            </a:rPr>
            <a:t>Deu. 29:29; 4:2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Explain the implication of the angelic declaration that there should be time no longer.</a:t>
          </a:r>
        </a:p>
        <a:p>
          <a:pPr algn="ctr">
            <a:lnSpc>
              <a:spcPct val="100000"/>
            </a:lnSpc>
            <a:spcBef>
              <a:spcPct val="0"/>
            </a:spcBef>
            <a:spcAft>
              <a:spcPct val="35000"/>
            </a:spcAft>
          </a:pPr>
          <a:r>
            <a:rPr lang="en-GB" sz="3200" b="1" i="1" dirty="0"/>
            <a:t>Rev. 10:6; Mat 24:42,44;       Pro. 29:1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3761" custScaleY="13734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Explain the bitter and sweet experience as they relate to God’s revelation to a believer.</a:t>
          </a:r>
        </a:p>
        <a:p>
          <a:pPr algn="ctr">
            <a:lnSpc>
              <a:spcPct val="100000"/>
            </a:lnSpc>
            <a:spcBef>
              <a:spcPct val="0"/>
            </a:spcBef>
            <a:spcAft>
              <a:spcPct val="35000"/>
            </a:spcAft>
          </a:pPr>
          <a:r>
            <a:rPr lang="en-GB" sz="3200" b="1" i="1" dirty="0"/>
            <a:t>Mat. 13:20-21; 2 Tim. 3:12; Psa. 19:8,10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should be our responsibility to sinners as we read about the punishment of God on them?</a:t>
          </a:r>
        </a:p>
        <a:p>
          <a:pPr algn="ctr"/>
          <a:r>
            <a:rPr lang="en-GB" sz="3200" b="1" i="1" dirty="0"/>
            <a:t>Eze.3:17,19; Mar. 1:15;16:15-16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36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Discuss the significance of the attributes of the mighty angel in this study.</a:t>
          </a:r>
        </a:p>
        <a:p>
          <a:pPr marL="0" lvl="0" algn="ctr" defTabSz="1422400">
            <a:lnSpc>
              <a:spcPct val="100000"/>
            </a:lnSpc>
            <a:spcBef>
              <a:spcPct val="0"/>
            </a:spcBef>
            <a:spcAft>
              <a:spcPct val="35000"/>
            </a:spcAft>
            <a:buNone/>
          </a:pPr>
          <a:r>
            <a:rPr lang="pt-BR" sz="3200" b="1" i="1" kern="1200" dirty="0"/>
            <a:t>Rev. 10:1-3; Exo. 34:6-7; Psa. 24:1 </a:t>
          </a:r>
          <a:endParaRPr lang="en-GB" sz="3200" b="1" i="1" kern="1200" dirty="0"/>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Explain what is meant by the mystery of God and what should be the attitude of believers to it. </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Body)" charset="0"/>
              <a:ea typeface="+mn-ea"/>
              <a:cs typeface="Calibri (Body)" charset="0"/>
            </a:rPr>
            <a:t>Deu. 29:29; 4:2</a:t>
          </a: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6255" y="1888"/>
          <a:ext cx="5796452" cy="328770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75120" y="399809"/>
          <a:ext cx="5796452" cy="328770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Explain the implication of the angelic declaration that there should be time no longer.</a:t>
          </a:r>
        </a:p>
        <a:p>
          <a:pPr marL="0" lvl="0" indent="0" algn="ctr" defTabSz="1422400">
            <a:lnSpc>
              <a:spcPct val="100000"/>
            </a:lnSpc>
            <a:spcBef>
              <a:spcPct val="0"/>
            </a:spcBef>
            <a:spcAft>
              <a:spcPct val="35000"/>
            </a:spcAft>
            <a:buNone/>
          </a:pPr>
          <a:r>
            <a:rPr lang="en-GB" sz="3200" b="1" i="1" kern="1200" dirty="0"/>
            <a:t>Rev. 10:6; Mat 24:42,44;       Pro. 29:1</a:t>
          </a:r>
        </a:p>
      </dsp:txBody>
      <dsp:txXfrm>
        <a:off x="2871414" y="496103"/>
        <a:ext cx="5603864" cy="30951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Explain the bitter and sweet experience as they relate to God’s revelation to a believer.</a:t>
          </a:r>
        </a:p>
        <a:p>
          <a:pPr marL="0" lvl="0" indent="0" algn="ctr" defTabSz="1422400">
            <a:lnSpc>
              <a:spcPct val="100000"/>
            </a:lnSpc>
            <a:spcBef>
              <a:spcPct val="0"/>
            </a:spcBef>
            <a:spcAft>
              <a:spcPct val="35000"/>
            </a:spcAft>
            <a:buNone/>
          </a:pPr>
          <a:r>
            <a:rPr lang="en-GB" sz="3200" b="1" i="1" kern="1200" dirty="0"/>
            <a:t>Mat. 13:20-21; 2 Tim. 3:12; Psa. 19:8,10</a:t>
          </a: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99286" y="1387"/>
          <a:ext cx="600153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27002" y="502717"/>
          <a:ext cx="600153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should be our responsibility to sinners as we read about the punishment of God on them?</a:t>
          </a:r>
        </a:p>
        <a:p>
          <a:pPr marL="0" lvl="0" indent="0" algn="ctr" defTabSz="1422400">
            <a:spcBef>
              <a:spcPct val="0"/>
            </a:spcBef>
            <a:buNone/>
          </a:pPr>
          <a:r>
            <a:rPr lang="en-GB" sz="3200" b="1" i="1" kern="1200" dirty="0"/>
            <a:t>Eze.3:17,19; Mar. 1:15;16:15-16 </a:t>
          </a:r>
        </a:p>
      </dsp:txBody>
      <dsp:txXfrm>
        <a:off x="2820296" y="596011"/>
        <a:ext cx="5814951"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3675104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29-12-2024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FROM LAST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457200" indent="-457200" algn="ctr">
              <a:buFont typeface="Arial" panose="020B0604020202020204" pitchFamily="34" charset="0"/>
              <a:buChar char="•"/>
            </a:pPr>
            <a:r>
              <a:rPr lang="en-US" sz="2800" dirty="0">
                <a:solidFill>
                  <a:schemeClr val="tx1"/>
                </a:solidFill>
              </a:rPr>
              <a:t>List four (groups of) people in the Bible upon whom God pronounced judgment, who later repented and received mercy.</a:t>
            </a:r>
          </a:p>
          <a:p>
            <a:pPr marL="457200" indent="-457200" algn="ctr">
              <a:buFont typeface="Arial" panose="020B0604020202020204" pitchFamily="34" charset="0"/>
              <a:buChar char="•"/>
            </a:pPr>
            <a:r>
              <a:rPr lang="en-US" sz="2800" dirty="0">
                <a:solidFill>
                  <a:schemeClr val="tx1"/>
                </a:solidFill>
              </a:rPr>
              <a:t>State lessons you learn from their actions.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Severe wrath upon</a:t>
            </a:r>
          </a:p>
          <a:p>
            <a:pPr algn="ctr"/>
            <a:r>
              <a:rPr lang="en-GB" altLang="en-GB" sz="2800" b="1" i="1" dirty="0">
                <a:solidFill>
                  <a:srgbClr val="FFFFFF"/>
                </a:solidFill>
                <a:latin typeface="Cambria" panose="02040503050406030204" pitchFamily="18" charset="0"/>
                <a:ea typeface="Cambria" panose="02040503050406030204" pitchFamily="18" charset="0"/>
              </a:rPr>
              <a:t>the unrepentant</a:t>
            </a:r>
            <a:endParaRPr lang="en-US" alt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Mystery of God</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and its Fulfilment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dirty="0"/>
              <a:t>“</a:t>
            </a:r>
            <a:r>
              <a:rPr lang="en-GB" sz="2800" dirty="0"/>
              <a:t>And he said unto me, Thou must prophesy again before many peoples, and nations, and tongues, and kings” (Revelation 10:11).</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Revelation 10:1-11</a:t>
            </a: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In this study, Apostle John had a new vision concerning the mystery of God. He saw a mighty angel coming down from heaven with a little book in his hand. He stood on the land and the sea and announced that there will be no more delay. The mystery of God which had been declared to God’s servants the prophets, will soon be accomplished, fulfilled and finished. At the end of the chapter, John was commanded to eat the sweet-bitter little book and given the mandate to proclaim God’s revelation to </a:t>
            </a:r>
            <a:r>
              <a:rPr lang="en-GB" b="1" dirty="0">
                <a:latin typeface="Calibri" panose="020F0502020204030204" pitchFamily="34" charset="0"/>
              </a:rPr>
              <a:t>“many peoples, and nations, and tongues, and kings</a:t>
            </a:r>
            <a:r>
              <a:rPr lang="en-GB" dirty="0">
                <a:latin typeface="Calibri" panose="020F0502020204030204" pitchFamily="34" charset="0"/>
              </a:rPr>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kumimoji="0" lang="en-GB" u="none" strike="noStrike" kern="1200" cap="none" spc="0" normalizeH="0" baseline="0" noProof="0" dirty="0">
                <a:ln>
                  <a:noFill/>
                </a:ln>
                <a:effectLst/>
                <a:uLnTx/>
                <a:uFillTx/>
                <a:latin typeface="Calibri" panose="020F0502020204030204" pitchFamily="34" charset="0"/>
                <a:ea typeface="+mn-ea"/>
                <a:cs typeface="+mn-cs"/>
              </a:rPr>
              <a:t>God deals with humanity based on His written word, the Bible.  By it, </a:t>
            </a:r>
            <a:r>
              <a:rPr lang="en-GB" dirty="0">
                <a:latin typeface="Calibri" panose="020F0502020204030204" pitchFamily="34" charset="0"/>
              </a:rPr>
              <a:t>our actions are weighed.</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The mystery of God is the purpose of God which has been concealed or not fully communicated to man. There shall be no more delay in the execution of God’s program for the world.</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Sinners must turn away from their sins while saints must  serve the Lord acceptably.</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God’s word gives “</a:t>
            </a:r>
            <a:r>
              <a:rPr lang="en-GB" b="1" dirty="0">
                <a:latin typeface="Calibri" panose="020F0502020204030204" pitchFamily="34" charset="0"/>
              </a:rPr>
              <a:t>sweetness</a:t>
            </a:r>
            <a:r>
              <a:rPr lang="en-GB" dirty="0">
                <a:latin typeface="Calibri" panose="020F0502020204030204" pitchFamily="34" charset="0"/>
              </a:rPr>
              <a:t>”. The persecutions that follow  living by it, represent “</a:t>
            </a:r>
            <a:r>
              <a:rPr lang="en-GB" b="1" dirty="0">
                <a:latin typeface="Calibri" panose="020F0502020204030204" pitchFamily="34" charset="0"/>
              </a:rPr>
              <a:t>bitterness</a:t>
            </a:r>
            <a:r>
              <a:rPr lang="en-GB" dirty="0">
                <a:latin typeface="Calibri" panose="020F0502020204030204" pitchFamily="34" charset="0"/>
              </a:rPr>
              <a:t>”.</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All believers must “</a:t>
            </a:r>
            <a:r>
              <a:rPr lang="en-GB" b="1" dirty="0">
                <a:latin typeface="Calibri" panose="020F0502020204030204" pitchFamily="34" charset="0"/>
              </a:rPr>
              <a:t>preach the gospel to every creature.”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Rev. 10:1-11; Psa.</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97:1-6; Eph 3:3-11; Eze. 2:8-10; Col 3:16 </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01699979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9633036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666772282"/>
              </p:ext>
            </p:extLst>
          </p:nvPr>
        </p:nvGraphicFramePr>
        <p:xfrm>
          <a:off x="632085" y="2655204"/>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59885889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07023105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9" y="686862"/>
            <a:ext cx="7390792" cy="5475129"/>
          </a:xfrm>
        </p:spPr>
        <p:txBody>
          <a:bodyPr anchor="ctr">
            <a:noAutofit/>
          </a:bodyPr>
          <a:lstStyle/>
          <a:p>
            <a:pPr marL="0" indent="0" algn="ctr">
              <a:lnSpc>
                <a:spcPct val="110000"/>
              </a:lnSpc>
              <a:buNone/>
            </a:pPr>
            <a:r>
              <a:rPr lang="en-GB" b="1" dirty="0">
                <a:latin typeface="Calibri" panose="020F0502020204030204" pitchFamily="34" charset="0"/>
              </a:rPr>
              <a:t>God’s dealing with humanity is based on His word. It is the universal standard by which all human actions in all ages are weighed. There shall be no more delay in the execution of God’s program for the world. </a:t>
            </a:r>
          </a:p>
          <a:p>
            <a:pPr marL="0" indent="0" algn="ctr">
              <a:lnSpc>
                <a:spcPct val="110000"/>
              </a:lnSpc>
              <a:buNone/>
            </a:pPr>
            <a:r>
              <a:rPr lang="en-GB" b="1" dirty="0">
                <a:latin typeface="Calibri" panose="020F0502020204030204" pitchFamily="34" charset="0"/>
              </a:rPr>
              <a:t>Sinners must turn away from their sins while saints must  serve the Lord acceptably . All believers who have received and believed God’s revealed, eternal truth must “preach the gospel to every creature.”</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8E15-A3ED-BE37-1595-08A1F675E3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D54D9B6-F826-600F-7812-E503F599E7A0}"/>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1CBD5CAB-BED1-AD9D-9422-D3CCE2EA9B71}"/>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AA19E97-37FF-16AB-7FFD-6AFDEA1F04FC}"/>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72F9FC84-E19F-C699-A944-A42B8371B3B3}"/>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DA74B52F-6DD7-EDB0-A99C-E017D4CD21A2}"/>
              </a:ext>
            </a:extLst>
          </p:cNvPr>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a:p>
            <a:pPr marL="0" indent="0" algn="ctr" eaLnBrk="0" fontAlgn="base" hangingPunct="0">
              <a:lnSpc>
                <a:spcPct val="100000"/>
              </a:lnSpc>
              <a:spcBef>
                <a:spcPct val="0"/>
              </a:spcBef>
              <a:spcAft>
                <a:spcPts val="600"/>
              </a:spcAft>
              <a:buNone/>
              <a:defRPr/>
            </a:pPr>
            <a:r>
              <a:rPr lang="en-GB" dirty="0">
                <a:latin typeface="Calibri" panose="020F0502020204030204" pitchFamily="34" charset="0"/>
              </a:rPr>
              <a:t>The revelation of God’s word produces a sweet-bitter experience in a believer. Make a note of  </a:t>
            </a:r>
            <a:r>
              <a:rPr lang="en-GB" b="1" u="sng" dirty="0">
                <a:latin typeface="Calibri" panose="020F0502020204030204" pitchFamily="34" charset="0"/>
              </a:rPr>
              <a:t>two</a:t>
            </a:r>
            <a:r>
              <a:rPr lang="en-GB" dirty="0">
                <a:latin typeface="Calibri" panose="020F0502020204030204" pitchFamily="34" charset="0"/>
              </a:rPr>
              <a:t> promises in God’s word that have brought gladness and transformation to your life. Prepare to share these in the Church next Sunday.</a:t>
            </a:r>
            <a:endParaRPr lang="en-US"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54F7F9C0-A24E-859C-551B-6D4EEED0FF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673600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5835</TotalTime>
  <Words>600</Words>
  <Application>Microsoft Office PowerPoint</Application>
  <PresentationFormat>Widescreen</PresentationFormat>
  <Paragraphs>46</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LESSON 984: The Mystery of God and its Fulfilment</vt:lpstr>
      <vt:lpstr>INTRODUCTION</vt:lpstr>
      <vt:lpstr>Rev. 10:1-11; Psa. 97:1-6; Eph 3:3-11; Eze. 2:8-10; Col 3:16 </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Victor Ogedegbe</cp:lastModifiedBy>
  <cp:revision>112</cp:revision>
  <dcterms:modified xsi:type="dcterms:W3CDTF">2024-12-13T07:28:31Z</dcterms:modified>
</cp:coreProperties>
</file>