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Lst>
  <p:notesMasterIdLst>
    <p:notesMasterId r:id="rId39"/>
  </p:notesMasterIdLst>
  <p:sldIdLst>
    <p:sldId id="3918" r:id="rId7"/>
    <p:sldId id="3917" r:id="rId8"/>
    <p:sldId id="3920" r:id="rId9"/>
    <p:sldId id="270" r:id="rId10"/>
    <p:sldId id="3921" r:id="rId11"/>
    <p:sldId id="293" r:id="rId12"/>
    <p:sldId id="294" r:id="rId13"/>
    <p:sldId id="295" r:id="rId14"/>
    <p:sldId id="256" r:id="rId15"/>
    <p:sldId id="289" r:id="rId16"/>
    <p:sldId id="258" r:id="rId17"/>
    <p:sldId id="259" r:id="rId18"/>
    <p:sldId id="287" r:id="rId19"/>
    <p:sldId id="276" r:id="rId20"/>
    <p:sldId id="292" r:id="rId21"/>
    <p:sldId id="277" r:id="rId22"/>
    <p:sldId id="283" r:id="rId23"/>
    <p:sldId id="291" r:id="rId24"/>
    <p:sldId id="290" r:id="rId25"/>
    <p:sldId id="269" r:id="rId26"/>
    <p:sldId id="288" r:id="rId27"/>
    <p:sldId id="3211" r:id="rId28"/>
    <p:sldId id="3200" r:id="rId29"/>
    <p:sldId id="3201" r:id="rId30"/>
    <p:sldId id="3162" r:id="rId31"/>
    <p:sldId id="3163" r:id="rId32"/>
    <p:sldId id="3919" r:id="rId33"/>
    <p:sldId id="3922" r:id="rId34"/>
    <p:sldId id="3380" r:id="rId35"/>
    <p:sldId id="3627" r:id="rId36"/>
    <p:sldId id="3729" r:id="rId37"/>
    <p:sldId id="208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743E"/>
    <a:srgbClr val="3333FF"/>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8" autoAdjust="0"/>
    <p:restoredTop sz="96723" autoAdjust="0"/>
  </p:normalViewPr>
  <p:slideViewPr>
    <p:cSldViewPr snapToGrid="0">
      <p:cViewPr varScale="1">
        <p:scale>
          <a:sx n="52" d="100"/>
          <a:sy n="52" d="100"/>
        </p:scale>
        <p:origin x="78" y="54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s>
</file>

<file path=ppt/diagrams/_rels/data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Why is it important to know God?</a:t>
          </a:r>
          <a:r>
            <a:rPr lang="en-US" sz="3200" b="0" i="1" dirty="0"/>
            <a:t> </a:t>
          </a:r>
          <a:r>
            <a:rPr lang="en-US" sz="3200" b="1" i="1" dirty="0"/>
            <a:t> Dan 11:32 Hosea 4:6; Isa 5:13-14 Rom 1:28-29</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alternatives have men made beside God</a:t>
          </a:r>
          <a:r>
            <a:rPr lang="en-GB" sz="3200" b="0" i="1" dirty="0"/>
            <a:t>? </a:t>
          </a:r>
          <a:r>
            <a:rPr lang="en-GB" sz="3200" b="1" i="1" dirty="0"/>
            <a:t>Acts 17:16,22,23; Rom 1:21-25; Phi 3:18,19; Pro 18:10,11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it dangerous to deny the existence of God</a:t>
          </a:r>
          <a:r>
            <a:rPr lang="en-GB" sz="3200" b="0" i="1" dirty="0"/>
            <a:t>? </a:t>
          </a:r>
          <a:r>
            <a:rPr lang="en-GB" sz="3200" b="1" i="1" dirty="0"/>
            <a:t>Rom 1:25; Psalm 10:2-11; 14:1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Mention four names of God and what they signify</a:t>
          </a:r>
          <a:r>
            <a:rPr lang="en-GB" sz="3200" b="0" i="1" kern="1200" dirty="0"/>
            <a:t>.</a:t>
          </a:r>
          <a:r>
            <a:rPr lang="en-GB" sz="3200" b="1" i="1" kern="1200" dirty="0"/>
            <a:t> Judges 6:23-24; Gen 22:13-14, Gen 17:1</a:t>
          </a:r>
          <a:r>
            <a:rPr lang="en-GB" sz="3200" b="1" i="1" kern="1200" dirty="0">
              <a:solidFill>
                <a:prstClr val="black">
                  <a:hueOff val="0"/>
                  <a:satOff val="0"/>
                  <a:lumOff val="0"/>
                  <a:alphaOff val="0"/>
                </a:prstClr>
              </a:solidFill>
              <a:latin typeface="Calibri"/>
              <a:ea typeface="+mn-ea"/>
              <a:cs typeface="+mn-cs"/>
            </a:rPr>
            <a:t>;</a:t>
          </a:r>
          <a:r>
            <a:rPr lang="en-US" sz="3200" b="1" i="1" kern="1200" dirty="0">
              <a:solidFill>
                <a:prstClr val="black">
                  <a:hueOff val="0"/>
                  <a:satOff val="0"/>
                  <a:lumOff val="0"/>
                  <a:alphaOff val="0"/>
                </a:prstClr>
              </a:solidFill>
              <a:latin typeface="Calibri"/>
              <a:ea typeface="+mn-ea"/>
              <a:cs typeface="+mn-cs"/>
            </a:rPr>
            <a:t> Exo 15:26</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can we learn from God’s sovereignty, omnipotence, omniscience and omnipresence?</a:t>
          </a:r>
          <a:r>
            <a:rPr lang="en-GB" sz="3200" b="1" i="1" kern="1200" dirty="0"/>
            <a:t> Col 1:16- 17; </a:t>
          </a:r>
          <a:r>
            <a:rPr lang="en-US" sz="3200" b="1" i="1" kern="1200" dirty="0">
              <a:solidFill>
                <a:prstClr val="black">
                  <a:hueOff val="0"/>
                  <a:satOff val="0"/>
                  <a:lumOff val="0"/>
                  <a:alphaOff val="0"/>
                </a:prstClr>
              </a:solidFill>
              <a:latin typeface="Calibri"/>
              <a:ea typeface="+mn-ea"/>
              <a:cs typeface="+mn-cs"/>
            </a:rPr>
            <a:t>Ps 62:11;139:4,6-10</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challenge does the holiness of God pose to every believer?</a:t>
          </a:r>
          <a:r>
            <a:rPr lang="en-GB" sz="3200" b="1" i="1" kern="1200" dirty="0"/>
            <a:t>     </a:t>
          </a:r>
          <a:r>
            <a:rPr lang="en-US" sz="3200" b="1" i="1" kern="1200" dirty="0"/>
            <a:t>        </a:t>
          </a:r>
          <a:r>
            <a:rPr lang="en-US" sz="3200" b="1" i="1" kern="1200" dirty="0" err="1"/>
            <a:t>Hab</a:t>
          </a:r>
          <a:r>
            <a:rPr lang="en-US" sz="3200" b="1" i="1" kern="1200" dirty="0"/>
            <a:t> 1:13</a:t>
          </a:r>
          <a:r>
            <a:rPr lang="en-GB" sz="3200" b="1" i="1" kern="1200" dirty="0"/>
            <a:t>; </a:t>
          </a:r>
          <a:r>
            <a:rPr lang="en-US" sz="3200" b="1" i="1" kern="1200" dirty="0"/>
            <a:t>1 Pet 1:15-16 </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53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Why is it important to know God?</a:t>
          </a:r>
          <a:r>
            <a:rPr lang="en-US" sz="3200" b="0" i="1" kern="1200" dirty="0"/>
            <a:t> </a:t>
          </a:r>
          <a:r>
            <a:rPr lang="en-US" sz="3200" b="1" i="1" kern="1200" dirty="0"/>
            <a:t> Dan 11:32 Hosea 4:6; Isa 5:13-14 Rom 1:28-29</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alternatives have men made beside God</a:t>
          </a:r>
          <a:r>
            <a:rPr lang="en-GB" sz="3200" b="0" i="1" kern="1200" dirty="0"/>
            <a:t>? </a:t>
          </a:r>
          <a:r>
            <a:rPr lang="en-GB" sz="3200" b="1" i="1" kern="1200" dirty="0"/>
            <a:t>Acts 17:16,22,23; Rom 1:21-25; Phi 3:18,19; Pro 18:10,11</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it dangerous to deny the existence of God</a:t>
          </a:r>
          <a:r>
            <a:rPr lang="en-GB" sz="3200" b="0" i="1" kern="1200" dirty="0"/>
            <a:t>? </a:t>
          </a:r>
          <a:r>
            <a:rPr lang="en-GB" sz="3200" b="1" i="1" kern="1200" dirty="0"/>
            <a:t>Rom 1:25; Psalm 10:2-11; 14:1</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Mention four names of God and what they signify</a:t>
          </a:r>
          <a:r>
            <a:rPr lang="en-GB" sz="3200" b="0" i="1" kern="1200" dirty="0"/>
            <a:t>.</a:t>
          </a:r>
          <a:r>
            <a:rPr lang="en-GB" sz="3200" b="1" i="1" kern="1200" dirty="0"/>
            <a:t> Judges 6:23-24; Gen 22:13-14, Gen 17:1</a:t>
          </a:r>
          <a:r>
            <a:rPr lang="en-GB" sz="3200" b="1" i="1" kern="1200" dirty="0">
              <a:solidFill>
                <a:prstClr val="black">
                  <a:hueOff val="0"/>
                  <a:satOff val="0"/>
                  <a:lumOff val="0"/>
                  <a:alphaOff val="0"/>
                </a:prstClr>
              </a:solidFill>
              <a:latin typeface="Calibri"/>
              <a:ea typeface="+mn-ea"/>
              <a:cs typeface="+mn-cs"/>
            </a:rPr>
            <a:t>;</a:t>
          </a:r>
          <a:r>
            <a:rPr lang="en-US" sz="3200" b="1" i="1" kern="1200" dirty="0">
              <a:solidFill>
                <a:prstClr val="black">
                  <a:hueOff val="0"/>
                  <a:satOff val="0"/>
                  <a:lumOff val="0"/>
                  <a:alphaOff val="0"/>
                </a:prstClr>
              </a:solidFill>
              <a:latin typeface="Calibri"/>
              <a:ea typeface="+mn-ea"/>
              <a:cs typeface="+mn-cs"/>
            </a:rPr>
            <a:t> Exo 15:26</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God’s sovereignty, omnipotence, omniscience and omnipresence?</a:t>
          </a:r>
          <a:r>
            <a:rPr lang="en-GB" sz="3200" b="1" i="1" kern="1200" dirty="0"/>
            <a:t> Col 1:16- 17; </a:t>
          </a:r>
          <a:r>
            <a:rPr lang="en-US" sz="3200" b="1" i="1" kern="1200" dirty="0">
              <a:solidFill>
                <a:prstClr val="black">
                  <a:hueOff val="0"/>
                  <a:satOff val="0"/>
                  <a:lumOff val="0"/>
                  <a:alphaOff val="0"/>
                </a:prstClr>
              </a:solidFill>
              <a:latin typeface="Calibri"/>
              <a:ea typeface="+mn-ea"/>
              <a:cs typeface="+mn-cs"/>
            </a:rPr>
            <a:t>Ps 62:11;139:4,6-10</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8876" y="1387"/>
          <a:ext cx="634235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6592" y="502717"/>
          <a:ext cx="634235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challenge does the holiness of God pose to every believer?</a:t>
          </a:r>
          <a:r>
            <a:rPr lang="en-GB" sz="3200" b="1" i="1" kern="1200" dirty="0"/>
            <a:t>     </a:t>
          </a:r>
          <a:r>
            <a:rPr lang="en-US" sz="3200" b="1" i="1" kern="1200" dirty="0"/>
            <a:t>        </a:t>
          </a:r>
          <a:r>
            <a:rPr lang="en-US" sz="3200" b="1" i="1" kern="1200" dirty="0" err="1"/>
            <a:t>Hab</a:t>
          </a:r>
          <a:r>
            <a:rPr lang="en-US" sz="3200" b="1" i="1" kern="1200" dirty="0"/>
            <a:t> 1:13</a:t>
          </a:r>
          <a:r>
            <a:rPr lang="en-GB" sz="3200" b="1" i="1" kern="1200" dirty="0"/>
            <a:t>; </a:t>
          </a:r>
          <a:r>
            <a:rPr lang="en-US" sz="3200" b="1" i="1" kern="1200" dirty="0"/>
            <a:t>1 Pet 1:15-16 </a:t>
          </a:r>
          <a:endParaRPr lang="en-GB" altLang="en-US" sz="3200" b="1" i="1" kern="1200" dirty="0">
            <a:solidFill>
              <a:prstClr val="black">
                <a:hueOff val="0"/>
                <a:satOff val="0"/>
                <a:lumOff val="0"/>
                <a:alphaOff val="0"/>
              </a:prstClr>
            </a:solidFill>
            <a:latin typeface="Calibri"/>
            <a:ea typeface="+mn-ea"/>
            <a:cs typeface="+mn-cs"/>
          </a:endParaRPr>
        </a:p>
      </dsp:txBody>
      <dsp:txXfrm>
        <a:off x="2649886" y="596011"/>
        <a:ext cx="6155771"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01/25/2025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01/25/2025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1/25/2025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1/25/2025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1/25/2025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1/25/2025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215114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826154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02426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25/01/2025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571476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25/01/2025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969773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25/01/2025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583259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25/01/2025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139649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803213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296392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509061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01184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25/01/2025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1/25/2025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01/25/2025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1/25/2025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25/01/2025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12707732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9.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3.xml"/><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1C7703-9B2F-6375-734D-0EAD838CDC5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9433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801360" y="1290108"/>
            <a:ext cx="3102774" cy="90011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GLOBAL WORSHIP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967" y="2020623"/>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26-01-2025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015:</a:t>
            </a:r>
            <a:r>
              <a:rPr lang="en-US" sz="7200" b="1" dirty="0">
                <a:solidFill>
                  <a:schemeClr val="bg1"/>
                </a:solidFill>
                <a:effectLst>
                  <a:outerShdw blurRad="38100" dist="38100" dir="2700000" algn="tl">
                    <a:srgbClr val="000000">
                      <a:alpha val="43137"/>
                    </a:srgbClr>
                  </a:outerShdw>
                </a:effectLst>
              </a:rPr>
              <a:t> O WORSHIP THE KING</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worship the King,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glorious above,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gratefully sing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power and His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Shield and Defender,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Ancient of Days,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Pavillion’d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splendour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girded with praise.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6186309"/>
            <a:chOff x="257130" y="1719391"/>
            <a:chExt cx="10547818" cy="6186309"/>
          </a:xfrm>
        </p:grpSpPr>
        <p:sp>
          <p:nvSpPr>
            <p:cNvPr id="14339" name="TextBox 1"/>
            <p:cNvSpPr txBox="1">
              <a:spLocks noChangeArrowheads="1"/>
            </p:cNvSpPr>
            <p:nvPr/>
          </p:nvSpPr>
          <p:spPr bwMode="auto">
            <a:xfrm>
              <a:off x="907147" y="1719391"/>
              <a:ext cx="9897801"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tell of His might,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sing of His grace,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robe is the 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canopy space.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chariots of wrath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deep thunder-clouds form,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dark is His path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the wings of the storm.</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47147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bountiful care,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tongue can recite?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breathes in the air,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shines in the 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streams from the hills,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descends to the plain,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sweetly distils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dew and the rain.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27218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Frail children of dust,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feeble as frail;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Thee we do trust,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 find Thee to fail;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mercies, how tender,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firm to the end,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Maker, Defender,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Redeemer, and Friend!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2986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 WORSHIP THE KING [GHS 015]</a:t>
            </a:r>
          </a:p>
        </p:txBody>
      </p:sp>
      <p:grpSp>
        <p:nvGrpSpPr>
          <p:cNvPr id="3" name="Group 2"/>
          <p:cNvGrpSpPr/>
          <p:nvPr/>
        </p:nvGrpSpPr>
        <p:grpSpPr>
          <a:xfrm>
            <a:off x="243372" y="1157248"/>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measureless Might!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Ineffable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angels delight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hymn Thee above,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humbler creation,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feeble their lays,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true adoration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Shall lisp to Thy praise.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460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26-01-2025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dirty="0">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LAST STUDY</a:t>
            </a:r>
            <a:endParaRPr lang="en-GB" sz="2800" dirty="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i="1" dirty="0">
                <a:solidFill>
                  <a:schemeClr val="bg1">
                    <a:lumMod val="65000"/>
                  </a:schemeClr>
                </a:solidFill>
              </a:rPr>
              <a:t>Choose one person this week as an evangelism target. Pray for him/her daily. Create an opportunity to share the gospel with him/her physically or over the phone. Come to share your testimony next Sunday.</a:t>
            </a:r>
          </a:p>
          <a:p>
            <a:pPr marL="0" indent="0" algn="ctr">
              <a:lnSpc>
                <a:spcPct val="100000"/>
              </a:lnSpc>
              <a:buNone/>
            </a:pPr>
            <a:r>
              <a:rPr lang="en-US" b="1" dirty="0"/>
              <a:t>Share your testimony on your experience with </a:t>
            </a:r>
            <a:r>
              <a:rPr lang="en-US" b="1"/>
              <a:t>your evangelism contact </a:t>
            </a:r>
            <a:r>
              <a:rPr lang="en-US" b="1" dirty="0"/>
              <a:t>of last week</a:t>
            </a:r>
            <a:r>
              <a:rPr lang="en-US" b="1" dirty="0">
                <a:latin typeface="Calibri" panose="020F0502020204030204" pitchFamily="34" charset="0"/>
              </a:rPr>
              <a:t>.</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act </a:t>
            </a:r>
            <a:r>
              <a:rPr kumimoji="0" lang="en-GB" altLang="en-GB"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rPr>
              <a:t>of soul-winning</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nature and attributes of God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“God is a Spirit: and they that worship him must worship him in spirit and in truth”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(John 4:24).</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 139:1-16; Isaiah 40:9-28</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31520"/>
            <a:ext cx="7534048" cy="5230882"/>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Man is born with an innate awareness of God because God created in man the instinct to know Him. Understanding God’s nature and attributes is essential, as no individual, nation, or church can rise above their concept of God. Wherever there is a proper understanding of God, there is prosperity, peace, spiritual growth, and material blessings.  Daniel rightly said, “</a:t>
            </a:r>
            <a:r>
              <a:rPr lang="en-US" b="1" dirty="0">
                <a:latin typeface="Calibri" panose="020F0502020204030204" pitchFamily="34" charset="0"/>
              </a:rPr>
              <a:t>The people that do know their God shall be strong and do exploits</a:t>
            </a:r>
            <a:r>
              <a:rPr lang="en-US" dirty="0">
                <a:latin typeface="Calibri" panose="020F0502020204030204" pitchFamily="34" charset="0"/>
              </a:rPr>
              <a:t>” (Dan 11:32). The more you know God, the deeper your spiritual growth and the more significant your progress in life.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517510" cy="595274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can know God through faith; yet man has devised false concepts of God through pride, ignorance, unbelief and hardness of heart.</a:t>
            </a: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God’s nature is revealed through His names, such as Elohim (The Strong One), Jehovah-</a:t>
            </a:r>
            <a:r>
              <a:rPr lang="en-US" dirty="0" err="1">
                <a:latin typeface="Calibri" panose="020F0502020204030204" pitchFamily="34" charset="0"/>
              </a:rPr>
              <a:t>Nissi</a:t>
            </a:r>
            <a:r>
              <a:rPr lang="en-US" dirty="0">
                <a:latin typeface="Calibri" panose="020F0502020204030204" pitchFamily="34" charset="0"/>
              </a:rPr>
              <a:t> (The Lord Our Banner), Jehovah-Rapha (The Lord Who Heals), Jehovah-Jireh (The Lord Who Provides), Jehovah-</a:t>
            </a:r>
            <a:r>
              <a:rPr lang="en-US" dirty="0" err="1">
                <a:latin typeface="Calibri" panose="020F0502020204030204" pitchFamily="34" charset="0"/>
              </a:rPr>
              <a:t>Ra’ah</a:t>
            </a:r>
            <a:r>
              <a:rPr lang="en-US" dirty="0">
                <a:latin typeface="Calibri" panose="020F0502020204030204" pitchFamily="34" charset="0"/>
              </a:rPr>
              <a:t> (The Lord Our Shepherd) etc.</a:t>
            </a: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God’s attributes reveal His perfect nature and call His people to live in holiness, worshipping and serving Him in spirit and truth.</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GB" sz="2800" b="1" i="1" dirty="0">
                <a:solidFill>
                  <a:srgbClr val="FFFFFF"/>
                </a:solidFill>
                <a:latin typeface="Cambria" panose="02040503050406030204" pitchFamily="18" charset="0"/>
              </a:rPr>
              <a:t>Rom 1:21-25; Gen</a:t>
            </a:r>
            <a:br>
              <a:rPr lang="en-GB" sz="2800" b="1" i="1" dirty="0">
                <a:solidFill>
                  <a:srgbClr val="FFFFFF"/>
                </a:solidFill>
                <a:latin typeface="Cambria" panose="02040503050406030204" pitchFamily="18" charset="0"/>
              </a:rPr>
            </a:br>
            <a:r>
              <a:rPr lang="en-GB" sz="2800" b="1" i="1" dirty="0">
                <a:solidFill>
                  <a:srgbClr val="FFFFFF"/>
                </a:solidFill>
                <a:latin typeface="Cambria" panose="02040503050406030204" pitchFamily="18" charset="0"/>
              </a:rPr>
              <a:t>22:14; Exo 6:3; 15:26; Isa 40:9-17,21-</a:t>
            </a:r>
            <a:br>
              <a:rPr lang="en-GB" sz="2800" b="1" i="1" dirty="0">
                <a:solidFill>
                  <a:srgbClr val="FFFFFF"/>
                </a:solidFill>
                <a:latin typeface="Cambria" panose="02040503050406030204" pitchFamily="18" charset="0"/>
              </a:rPr>
            </a:br>
            <a:r>
              <a:rPr lang="en-GB" sz="2800" b="1" i="1" dirty="0">
                <a:solidFill>
                  <a:srgbClr val="FFFFFF"/>
                </a:solidFill>
                <a:latin typeface="Cambria" panose="02040503050406030204" pitchFamily="18" charset="0"/>
              </a:rPr>
              <a:t>28;  Dan 4:35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A20E-55F8-7BD1-0AAA-C02279BFB5B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21F318B-B257-63D3-75D3-F270879737D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FA161E2-A26C-8FAE-B92D-EFFC4DBA9D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FB3D44E-1CBC-8C3D-DCDB-60826B41770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701F28A-8337-659A-86DF-6E7443BD31D1}"/>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C81E0E0-142C-FCF2-C8EA-E324FED87DD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C761509-EA1F-F67D-F8B8-41AE4ED6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6CDC95F-BE22-4A9C-0989-E0C60F107A5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618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 To experience the fullness of God’s grace, love, power, and goodness, we must first reject all unscriptural views that distort His true nature. By understanding God as He has revealed Himself through His names and attributes, we draw closer to Him and partake in the blessings He offers. Only by aligning our lives with His nature can we fully experience the richness of His presence and power.</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The attributes of God are divided into two categories. Those that man can share with Him are called ‘communicable attributes’, e.g., holiness. Those that man does not share with Him are called ‘incommunicable attributes’, e.g., omniscience </a:t>
            </a:r>
            <a:r>
              <a:rPr lang="en-US" b="1">
                <a:latin typeface="Calibri" panose="020F0502020204030204" pitchFamily="34" charset="0"/>
              </a:rPr>
              <a:t>(all-knowing).</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Make a list of other attributes in both categories.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1C7703-9B2F-6375-734D-0EAD838CDC5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285620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E13F4A-97C5-C024-1E16-029A3E95BDD7}"/>
              </a:ext>
            </a:extLst>
          </p:cNvPr>
          <p:cNvPicPr>
            <a:picLocks noChangeAspect="1"/>
          </p:cNvPicPr>
          <p:nvPr/>
        </p:nvPicPr>
        <p:blipFill>
          <a:blip r:embed="rId2"/>
          <a:stretch>
            <a:fillRect/>
          </a:stretch>
        </p:blipFill>
        <p:spPr>
          <a:xfrm>
            <a:off x="8669945" y="0"/>
            <a:ext cx="3060248" cy="5726682"/>
          </a:xfrm>
          <a:prstGeom prst="rect">
            <a:avLst/>
          </a:prstGeom>
        </p:spPr>
      </p:pic>
      <p:sp>
        <p:nvSpPr>
          <p:cNvPr id="9" name="Wave 8">
            <a:extLst>
              <a:ext uri="{FF2B5EF4-FFF2-40B4-BE49-F238E27FC236}">
                <a16:creationId xmlns:a16="http://schemas.microsoft.com/office/drawing/2014/main" id="{01B13BD9-12D8-EE89-2A83-5E0E1D5CFD26}"/>
              </a:ext>
            </a:extLst>
          </p:cNvPr>
          <p:cNvSpPr/>
          <p:nvPr/>
        </p:nvSpPr>
        <p:spPr>
          <a:xfrm>
            <a:off x="7389340" y="5090984"/>
            <a:ext cx="4695797" cy="1767017"/>
          </a:xfrm>
          <a:prstGeom prst="wave">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“Know ye not that they which run in a race run all, but one </a:t>
            </a:r>
            <a:r>
              <a:rPr lang="en-GB" sz="2000" b="1" dirty="0" err="1">
                <a:solidFill>
                  <a:schemeClr val="bg1"/>
                </a:solidFill>
              </a:rPr>
              <a:t>receiveth</a:t>
            </a:r>
            <a:r>
              <a:rPr lang="en-GB" sz="2000" b="1" dirty="0">
                <a:solidFill>
                  <a:schemeClr val="bg1"/>
                </a:solidFill>
              </a:rPr>
              <a:t> the prize? So run, that ye may obtain”  (1 Cor 9:24 )</a:t>
            </a:r>
          </a:p>
        </p:txBody>
      </p:sp>
      <p:sp>
        <p:nvSpPr>
          <p:cNvPr id="13" name="TextBox 12">
            <a:extLst>
              <a:ext uri="{FF2B5EF4-FFF2-40B4-BE49-F238E27FC236}">
                <a16:creationId xmlns:a16="http://schemas.microsoft.com/office/drawing/2014/main" id="{2A531D8F-9145-647D-2919-61BCC02096DC}"/>
              </a:ext>
            </a:extLst>
          </p:cNvPr>
          <p:cNvSpPr txBox="1"/>
          <p:nvPr/>
        </p:nvSpPr>
        <p:spPr>
          <a:xfrm>
            <a:off x="219066" y="224747"/>
            <a:ext cx="9199778" cy="646331"/>
          </a:xfrm>
          <a:prstGeom prst="rect">
            <a:avLst/>
          </a:prstGeom>
          <a:noFill/>
        </p:spPr>
        <p:txBody>
          <a:bodyPr wrap="square">
            <a:spAutoFit/>
          </a:bodyPr>
          <a:lstStyle/>
          <a:p>
            <a:pPr algn="ctr"/>
            <a:r>
              <a:rPr lang="en-US" sz="3600" b="1" dirty="0">
                <a:ea typeface="+mj-ea"/>
                <a:cs typeface="+mj-cs"/>
              </a:rPr>
              <a:t>BELIEVER’S</a:t>
            </a: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 </a:t>
            </a:r>
            <a:r>
              <a:rPr lang="en-US" sz="3600" b="1" dirty="0">
                <a:ea typeface="+mj-ea"/>
                <a:cs typeface="+mj-cs"/>
              </a:rPr>
              <a:t>DEVELOPMENT PROGRAMME (BDP)</a:t>
            </a:r>
          </a:p>
        </p:txBody>
      </p:sp>
      <p:sp>
        <p:nvSpPr>
          <p:cNvPr id="15" name="TextBox 14">
            <a:extLst>
              <a:ext uri="{FF2B5EF4-FFF2-40B4-BE49-F238E27FC236}">
                <a16:creationId xmlns:a16="http://schemas.microsoft.com/office/drawing/2014/main" id="{F6DB2024-E30D-1548-F0C2-850D094B633E}"/>
              </a:ext>
            </a:extLst>
          </p:cNvPr>
          <p:cNvSpPr txBox="1"/>
          <p:nvPr/>
        </p:nvSpPr>
        <p:spPr>
          <a:xfrm>
            <a:off x="461807" y="1822748"/>
            <a:ext cx="7126798" cy="590931"/>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3600" b="1" i="0" u="none" strike="noStrike" kern="1200" cap="none" spc="0" normalizeH="0" noProof="0" dirty="0">
                <a:ln>
                  <a:noFill/>
                </a:ln>
                <a:solidFill>
                  <a:schemeClr val="accent2">
                    <a:lumMod val="75000"/>
                  </a:schemeClr>
                </a:solidFill>
                <a:effectLst/>
                <a:uLnTx/>
                <a:uFillTx/>
                <a:latin typeface="Calibri (Body)"/>
              </a:rPr>
              <a:t>START DATE: </a:t>
            </a:r>
            <a:r>
              <a:rPr kumimoji="0" lang="en-US" altLang="en-US" sz="3600" b="1" i="0" u="none" strike="noStrike" kern="1200" cap="none" spc="0" normalizeH="0" noProof="0" dirty="0">
                <a:ln>
                  <a:noFill/>
                </a:ln>
                <a:effectLst/>
                <a:uLnTx/>
                <a:uFillTx/>
                <a:latin typeface="Calibri (Body)"/>
              </a:rPr>
              <a:t>SUN. </a:t>
            </a:r>
            <a:r>
              <a:rPr lang="en-US" altLang="en-US" sz="3600" b="1" dirty="0">
                <a:latin typeface="Calibri (Body)"/>
              </a:rPr>
              <a:t>2</a:t>
            </a:r>
            <a:r>
              <a:rPr lang="en-US" altLang="en-US" sz="3600" b="1" baseline="30000" dirty="0">
                <a:latin typeface="Calibri (Body)"/>
              </a:rPr>
              <a:t>ND</a:t>
            </a:r>
            <a:r>
              <a:rPr lang="en-US" altLang="en-US" sz="3600" b="1" dirty="0">
                <a:latin typeface="Calibri (Body)"/>
              </a:rPr>
              <a:t> FEB. 2025</a:t>
            </a:r>
            <a:endParaRPr kumimoji="0" lang="en-US" sz="3600" b="0" i="0" u="none" strike="noStrike" kern="1200" cap="none" spc="0" normalizeH="0" noProof="0" dirty="0">
              <a:ln>
                <a:noFill/>
              </a:ln>
              <a:effectLst/>
              <a:uLnTx/>
              <a:uFillTx/>
              <a:latin typeface="Calibri (Body)"/>
            </a:endParaRPr>
          </a:p>
        </p:txBody>
      </p:sp>
      <p:sp>
        <p:nvSpPr>
          <p:cNvPr id="16" name="TextBox 15">
            <a:extLst>
              <a:ext uri="{FF2B5EF4-FFF2-40B4-BE49-F238E27FC236}">
                <a16:creationId xmlns:a16="http://schemas.microsoft.com/office/drawing/2014/main" id="{5CF14606-4D6A-4AB2-15D3-6DC7FE91EF04}"/>
              </a:ext>
            </a:extLst>
          </p:cNvPr>
          <p:cNvSpPr txBox="1"/>
          <p:nvPr/>
        </p:nvSpPr>
        <p:spPr>
          <a:xfrm>
            <a:off x="461807" y="2567875"/>
            <a:ext cx="6098874" cy="590931"/>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en-US" altLang="en-US" sz="3600" b="1" dirty="0">
                <a:solidFill>
                  <a:schemeClr val="accent2">
                    <a:lumMod val="75000"/>
                  </a:schemeClr>
                </a:solidFill>
                <a:latin typeface="Calibri (Body)"/>
              </a:rPr>
              <a:t>TIME: </a:t>
            </a:r>
            <a:r>
              <a:rPr lang="en-GB" sz="3600" b="1" dirty="0">
                <a:latin typeface="Calibri (Body)"/>
              </a:rPr>
              <a:t>19:30 </a:t>
            </a:r>
            <a:r>
              <a:rPr lang="en-GB" sz="3600" b="0" i="0" dirty="0">
                <a:solidFill>
                  <a:srgbClr val="222222"/>
                </a:solidFill>
                <a:effectLst/>
                <a:latin typeface="Arial" panose="020B0604020202020204" pitchFamily="34" charset="0"/>
              </a:rPr>
              <a:t>- </a:t>
            </a:r>
            <a:r>
              <a:rPr lang="en-GB" sz="3600" b="1" dirty="0">
                <a:latin typeface="Calibri (Body)"/>
              </a:rPr>
              <a:t>20:30</a:t>
            </a:r>
            <a:endParaRPr lang="en-US" sz="3600" b="1" dirty="0">
              <a:latin typeface="Calibri (Body)"/>
            </a:endParaRPr>
          </a:p>
        </p:txBody>
      </p:sp>
      <p:sp>
        <p:nvSpPr>
          <p:cNvPr id="20" name="TextBox 19">
            <a:extLst>
              <a:ext uri="{FF2B5EF4-FFF2-40B4-BE49-F238E27FC236}">
                <a16:creationId xmlns:a16="http://schemas.microsoft.com/office/drawing/2014/main" id="{11FA526E-7481-464A-434A-6598F3484D82}"/>
              </a:ext>
            </a:extLst>
          </p:cNvPr>
          <p:cNvSpPr txBox="1"/>
          <p:nvPr/>
        </p:nvSpPr>
        <p:spPr>
          <a:xfrm>
            <a:off x="461807" y="1098690"/>
            <a:ext cx="6091880" cy="584775"/>
          </a:xfrm>
          <a:prstGeom prst="rect">
            <a:avLst/>
          </a:prstGeom>
          <a:noFill/>
        </p:spPr>
        <p:txBody>
          <a:bodyPr wrap="square">
            <a:spAutoFit/>
          </a:bodyPr>
          <a:lstStyle/>
          <a:p>
            <a:r>
              <a:rPr lang="en-GB" sz="3200" b="1" dirty="0">
                <a:solidFill>
                  <a:schemeClr val="accent1">
                    <a:lumMod val="75000"/>
                  </a:schemeClr>
                </a:solidFill>
                <a:latin typeface="Calibri (Body)"/>
                <a:cs typeface="Arial" panose="020B0604020202020204" pitchFamily="34" charset="0"/>
              </a:rPr>
              <a:t>BDP Beginners’ Classes Begins:</a:t>
            </a:r>
          </a:p>
        </p:txBody>
      </p:sp>
      <p:sp>
        <p:nvSpPr>
          <p:cNvPr id="22" name="TextBox 21">
            <a:extLst>
              <a:ext uri="{FF2B5EF4-FFF2-40B4-BE49-F238E27FC236}">
                <a16:creationId xmlns:a16="http://schemas.microsoft.com/office/drawing/2014/main" id="{1BA293ED-C4E5-1CD7-0AFD-5DE1D4CA47C5}"/>
              </a:ext>
            </a:extLst>
          </p:cNvPr>
          <p:cNvSpPr txBox="1"/>
          <p:nvPr/>
        </p:nvSpPr>
        <p:spPr>
          <a:xfrm>
            <a:off x="461807" y="4156882"/>
            <a:ext cx="7850833" cy="2062103"/>
          </a:xfrm>
          <a:prstGeom prst="rect">
            <a:avLst/>
          </a:prstGeom>
          <a:noFill/>
        </p:spPr>
        <p:txBody>
          <a:bodyPr wrap="square">
            <a:spAutoFit/>
          </a:bodyPr>
          <a:lstStyle/>
          <a:p>
            <a:r>
              <a:rPr lang="en-GB" sz="3200" b="1" i="0" dirty="0">
                <a:solidFill>
                  <a:schemeClr val="accent2">
                    <a:lumMod val="75000"/>
                  </a:schemeClr>
                </a:solidFill>
                <a:effectLst/>
                <a:latin typeface="Calibri (Body)"/>
                <a:cs typeface="Arial" panose="020B0604020202020204" pitchFamily="34" charset="0"/>
              </a:rPr>
              <a:t>NOTE</a:t>
            </a:r>
            <a:r>
              <a:rPr lang="en-GB" sz="3200" b="0" i="0" dirty="0">
                <a:solidFill>
                  <a:schemeClr val="accent2">
                    <a:lumMod val="75000"/>
                  </a:schemeClr>
                </a:solidFill>
                <a:effectLst/>
                <a:latin typeface="Calibri (Body)"/>
                <a:cs typeface="Arial" panose="020B0604020202020204" pitchFamily="34" charset="0"/>
              </a:rPr>
              <a:t>: </a:t>
            </a:r>
          </a:p>
          <a:p>
            <a:r>
              <a:rPr lang="en-GB" sz="3200" b="1" i="0" dirty="0">
                <a:solidFill>
                  <a:srgbClr val="222222"/>
                </a:solidFill>
                <a:effectLst/>
                <a:latin typeface="Calibri (Body)"/>
                <a:cs typeface="Arial" panose="020B0604020202020204" pitchFamily="34" charset="0"/>
              </a:rPr>
              <a:t>This BDP session is for the beginners. </a:t>
            </a:r>
          </a:p>
          <a:p>
            <a:r>
              <a:rPr lang="en-GB" sz="3200" b="1" i="0" dirty="0">
                <a:solidFill>
                  <a:srgbClr val="222222"/>
                </a:solidFill>
                <a:effectLst/>
                <a:latin typeface="Calibri (Body)"/>
                <a:cs typeface="Arial" panose="020B0604020202020204" pitchFamily="34" charset="0"/>
              </a:rPr>
              <a:t>The date for the intermediate session </a:t>
            </a:r>
          </a:p>
          <a:p>
            <a:r>
              <a:rPr lang="en-GB" sz="3200" b="1" i="0" dirty="0">
                <a:solidFill>
                  <a:srgbClr val="222222"/>
                </a:solidFill>
                <a:effectLst/>
                <a:latin typeface="Calibri (Body)"/>
                <a:cs typeface="Arial" panose="020B0604020202020204" pitchFamily="34" charset="0"/>
              </a:rPr>
              <a:t>will be communicated soon.</a:t>
            </a:r>
            <a:endParaRPr lang="en-GB" sz="3200" b="1" dirty="0">
              <a:latin typeface="Calibri (Body)"/>
              <a:cs typeface="Arial" panose="020B0604020202020204" pitchFamily="34" charset="0"/>
            </a:endParaRPr>
          </a:p>
        </p:txBody>
      </p:sp>
      <p:sp>
        <p:nvSpPr>
          <p:cNvPr id="23" name="TextBox 22">
            <a:extLst>
              <a:ext uri="{FF2B5EF4-FFF2-40B4-BE49-F238E27FC236}">
                <a16:creationId xmlns:a16="http://schemas.microsoft.com/office/drawing/2014/main" id="{184BCA41-FDDA-85BE-4054-E09C73F1FC25}"/>
              </a:ext>
            </a:extLst>
          </p:cNvPr>
          <p:cNvSpPr txBox="1"/>
          <p:nvPr/>
        </p:nvSpPr>
        <p:spPr>
          <a:xfrm>
            <a:off x="461807" y="3287385"/>
            <a:ext cx="10070459" cy="590931"/>
          </a:xfrm>
          <a:prstGeom prst="rect">
            <a:avLst/>
          </a:prstGeom>
          <a:noFill/>
        </p:spPr>
        <p:txBody>
          <a:bodyPr wrap="square">
            <a:spAutoFit/>
          </a:bodyPr>
          <a:lstStyle/>
          <a:p>
            <a:pPr>
              <a:lnSpc>
                <a:spcPct val="90000"/>
              </a:lnSpc>
              <a:spcBef>
                <a:spcPct val="0"/>
              </a:spcBef>
              <a:spcAft>
                <a:spcPts val="600"/>
              </a:spcAft>
              <a:defRPr/>
            </a:pPr>
            <a:r>
              <a:rPr lang="en-US" altLang="en-US" sz="3600" b="1" dirty="0">
                <a:solidFill>
                  <a:schemeClr val="accent2">
                    <a:lumMod val="75000"/>
                  </a:schemeClr>
                </a:solidFill>
                <a:latin typeface="Calibri (Body)"/>
              </a:rPr>
              <a:t>VENUE: </a:t>
            </a:r>
            <a:r>
              <a:rPr lang="en-GB" sz="3600" b="1" dirty="0">
                <a:latin typeface="Calibri (Body)"/>
              </a:rPr>
              <a:t>Via Zoom ( </a:t>
            </a:r>
            <a:r>
              <a:rPr lang="en-GB" sz="2800" b="1" i="1" dirty="0">
                <a:latin typeface="Calibri (Body)"/>
                <a:cs typeface="Arial" panose="020B0604020202020204" pitchFamily="34" charset="0"/>
              </a:rPr>
              <a:t>The Zoom ID will   be shared soon</a:t>
            </a:r>
            <a:r>
              <a:rPr lang="en-GB" sz="3600" b="1" dirty="0">
                <a:latin typeface="Calibri (Body)"/>
              </a:rPr>
              <a:t>)</a:t>
            </a:r>
            <a:endParaRPr lang="en-US" sz="3600" b="1" dirty="0">
              <a:latin typeface="Calibri (Body)"/>
            </a:endParaRPr>
          </a:p>
        </p:txBody>
      </p:sp>
      <p:sp>
        <p:nvSpPr>
          <p:cNvPr id="24" name="Rectangle 23">
            <a:extLst>
              <a:ext uri="{FF2B5EF4-FFF2-40B4-BE49-F238E27FC236}">
                <a16:creationId xmlns:a16="http://schemas.microsoft.com/office/drawing/2014/main" id="{DE1C9582-FB7C-1733-28E3-357FE451FEF8}"/>
              </a:ext>
            </a:extLst>
          </p:cNvPr>
          <p:cNvSpPr/>
          <p:nvPr/>
        </p:nvSpPr>
        <p:spPr>
          <a:xfrm rot="16200000">
            <a:off x="-2944053" y="3807082"/>
            <a:ext cx="5999832" cy="10200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123DBF3-ED57-6B39-D30F-732BE9058386}"/>
              </a:ext>
            </a:extLst>
          </p:cNvPr>
          <p:cNvSpPr/>
          <p:nvPr/>
        </p:nvSpPr>
        <p:spPr>
          <a:xfrm rot="16200000">
            <a:off x="9136222" y="3807081"/>
            <a:ext cx="5999832" cy="10200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15893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989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Comfort and confidence in god’s presence</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Truly my soul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waiteth</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upon God: from Him cometh my salvation; he is my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defence</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I shall not be greatly moved”</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(Psalm 62:1,2).</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Psalm 61 to 63</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Picture 3">
            <a:extLst>
              <a:ext uri="{FF2B5EF4-FFF2-40B4-BE49-F238E27FC236}">
                <a16:creationId xmlns:a16="http://schemas.microsoft.com/office/drawing/2014/main" id="{0E918687-1B92-87AB-8628-F09291D8A8C0}"/>
              </a:ext>
            </a:extLst>
          </p:cNvPr>
          <p:cNvPicPr>
            <a:picLocks noChangeAspect="1"/>
          </p:cNvPicPr>
          <p:nvPr/>
        </p:nvPicPr>
        <p:blipFill>
          <a:blip r:embed="rId3"/>
          <a:stretch>
            <a:fillRect/>
          </a:stretch>
        </p:blipFill>
        <p:spPr>
          <a:xfrm>
            <a:off x="-3" y="1535257"/>
            <a:ext cx="12192003" cy="5322743"/>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6656</TotalTime>
  <Words>1318</Words>
  <Application>Microsoft Office PowerPoint</Application>
  <PresentationFormat>Widescreen</PresentationFormat>
  <Paragraphs>186</Paragraphs>
  <Slides>32</Slides>
  <Notes>3</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32</vt:i4>
      </vt:variant>
    </vt:vector>
  </HeadingPairs>
  <TitlesOfParts>
    <vt:vector size="48" baseType="lpstr">
      <vt:lpstr>Aptos</vt:lpstr>
      <vt:lpstr>Arial</vt:lpstr>
      <vt:lpstr>Bell MT</vt:lpstr>
      <vt:lpstr>Calibri</vt:lpstr>
      <vt:lpstr>Calibri (Body)</vt:lpstr>
      <vt:lpstr>Calibri Light</vt:lpstr>
      <vt:lpstr>Cambria</vt:lpstr>
      <vt:lpstr>Candara</vt:lpstr>
      <vt:lpstr>Times New Roman</vt:lpstr>
      <vt:lpstr>Wingdings</vt:lpstr>
      <vt:lpstr>Office Theme</vt:lpstr>
      <vt:lpstr>1_Office Theme</vt:lpstr>
      <vt:lpstr>2_Office Theme</vt:lpstr>
      <vt:lpstr>3_Office Theme</vt:lpstr>
      <vt:lpstr>1_Template_Netherlands</vt:lpstr>
      <vt:lpstr>4_Office Theme</vt:lpstr>
      <vt:lpstr>PowerPoint Presentation</vt:lpstr>
      <vt:lpstr>PowerPoint Presentation</vt:lpstr>
      <vt:lpstr>HYMN</vt:lpstr>
      <vt:lpstr>O WORSHIP THE KING [GHS 015]</vt:lpstr>
      <vt:lpstr>O WORSHIP THE KING [GHS 015]</vt:lpstr>
      <vt:lpstr>O WORSHIP THE KING [GHS 015]</vt:lpstr>
      <vt:lpstr>O WORSHIP THE KING [GHS 015]</vt:lpstr>
      <vt:lpstr>O WORSHIP THE KING [GHS 015]</vt:lpstr>
      <vt:lpstr>SEARCH THE SCRIPTURES</vt:lpstr>
      <vt:lpstr>REVIEW OF OUR ASSIGNMENT OF LAST STUDY</vt:lpstr>
      <vt:lpstr>LESSON 988: The nature and attributes of God</vt:lpstr>
      <vt:lpstr>INTRODUCTION</vt:lpstr>
      <vt:lpstr>Rom 1:21-25; Gen 22:14; Exo 6:3; 15:26; Isa 40:9-17,21- 28;  Dan 4:35</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989: Comfort and confidence in god’s presence </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467</cp:revision>
  <dcterms:created xsi:type="dcterms:W3CDTF">2023-01-06T14:44:39Z</dcterms:created>
  <dcterms:modified xsi:type="dcterms:W3CDTF">2025-01-25T20:39:10Z</dcterms:modified>
</cp:coreProperties>
</file>