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44" r:id="rId4"/>
    <p:sldMasterId id="2147483756" r:id="rId5"/>
    <p:sldMasterId id="2147483768" r:id="rId6"/>
    <p:sldMasterId id="2147483780" r:id="rId7"/>
  </p:sldMasterIdLst>
  <p:notesMasterIdLst>
    <p:notesMasterId r:id="rId46"/>
  </p:notesMasterIdLst>
  <p:sldIdLst>
    <p:sldId id="3914" r:id="rId8"/>
    <p:sldId id="3916" r:id="rId9"/>
    <p:sldId id="3917" r:id="rId10"/>
    <p:sldId id="274" r:id="rId11"/>
    <p:sldId id="299" r:id="rId12"/>
    <p:sldId id="300" r:id="rId13"/>
    <p:sldId id="301" r:id="rId14"/>
    <p:sldId id="302" r:id="rId15"/>
    <p:sldId id="303" r:id="rId16"/>
    <p:sldId id="298" r:id="rId17"/>
    <p:sldId id="256" r:id="rId18"/>
    <p:sldId id="258" r:id="rId19"/>
    <p:sldId id="259" r:id="rId20"/>
    <p:sldId id="287" r:id="rId21"/>
    <p:sldId id="277" r:id="rId22"/>
    <p:sldId id="292" r:id="rId23"/>
    <p:sldId id="290" r:id="rId24"/>
    <p:sldId id="291" r:id="rId25"/>
    <p:sldId id="281" r:id="rId26"/>
    <p:sldId id="285" r:id="rId27"/>
    <p:sldId id="3915" r:id="rId28"/>
    <p:sldId id="288" r:id="rId29"/>
    <p:sldId id="3211" r:id="rId30"/>
    <p:sldId id="3855" r:id="rId31"/>
    <p:sldId id="3200" r:id="rId32"/>
    <p:sldId id="3201" r:id="rId33"/>
    <p:sldId id="3628" r:id="rId34"/>
    <p:sldId id="269" r:id="rId35"/>
    <p:sldId id="270" r:id="rId36"/>
    <p:sldId id="295" r:id="rId37"/>
    <p:sldId id="296" r:id="rId38"/>
    <p:sldId id="3627" r:id="rId39"/>
    <p:sldId id="3204" r:id="rId40"/>
    <p:sldId id="2089" r:id="rId41"/>
    <p:sldId id="3752" r:id="rId42"/>
    <p:sldId id="3162" r:id="rId43"/>
    <p:sldId id="3163" r:id="rId44"/>
    <p:sldId id="3905"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B4A3CF"/>
    <a:srgbClr val="BCABD5"/>
    <a:srgbClr val="F1EBF1"/>
    <a:srgbClr val="0000CC"/>
    <a:srgbClr val="0C037D"/>
    <a:srgbClr val="4472C4"/>
    <a:srgbClr val="1F497D"/>
    <a:srgbClr val="FFFFFF"/>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6" autoAdjust="0"/>
    <p:restoredTop sz="96723" autoAdjust="0"/>
  </p:normalViewPr>
  <p:slideViewPr>
    <p:cSldViewPr snapToGrid="0">
      <p:cViewPr varScale="1">
        <p:scale>
          <a:sx n="52" d="100"/>
          <a:sy n="52" d="100"/>
        </p:scale>
        <p:origin x="102" y="54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do these scriptures say on resurrection of the dead? </a:t>
          </a:r>
          <a:r>
            <a:rPr lang="en-GB" sz="3200" b="1" i="1" dirty="0"/>
            <a:t>Joh 11:25,26; Job 19:25-27; Dan 12:2</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is the difference between the miracle of resurrection like that of Lazarus and this doctrine of the resurrection of the dead?</a:t>
          </a:r>
          <a:r>
            <a:rPr lang="en-US" sz="3200" b="1" i="1" dirty="0"/>
            <a:t> </a:t>
          </a: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Who rose/will rise in each of these passages? </a:t>
          </a:r>
          <a:r>
            <a:rPr lang="en-GB" sz="3200" b="1" i="1" dirty="0"/>
            <a:t>(1) 1 Cor 15:3,4,20; (2) 1 Thes 4:13-16; (3) Rev 20:3-5; (4) Dan 12:2; Isa 26:19</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is the connection between the first resurrection and the second death? </a:t>
          </a:r>
          <a:r>
            <a:rPr lang="en-GB" sz="3200" b="1" i="1" dirty="0"/>
            <a:t>Rev 20:5,6</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false doctrine does each of these passages disprove?</a:t>
          </a:r>
          <a:r>
            <a:rPr lang="en-GB" sz="3200" b="1" i="1" dirty="0"/>
            <a:t> (1) Luke 16:22,23; (2) Rev 20:11-15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dirty="0"/>
            <a:t>What should you do to partake of the first resurrection? </a:t>
          </a:r>
          <a:r>
            <a:rPr lang="en-GB" sz="3200" b="1" i="1" dirty="0"/>
            <a:t>John 6:44; 1 John 3:1-3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do these scriptures say on resurrection of the dead? </a:t>
          </a:r>
          <a:r>
            <a:rPr lang="en-GB" sz="3200" b="1" i="1" kern="1200" dirty="0"/>
            <a:t>Joh 11:25,26; Job 19:25-27; Dan 12:2</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difference between the miracle of resurrection like that of Lazarus and this doctrine of the resurrection of the dead?</a:t>
          </a:r>
          <a:r>
            <a:rPr lang="en-US" sz="3200" b="1" i="1" kern="1200" dirty="0"/>
            <a:t> </a:t>
          </a:r>
          <a:endParaRPr lang="en-US" sz="3000" b="1" i="1" kern="1200" dirty="0">
            <a:solidFill>
              <a:schemeClr val="tx1"/>
            </a:solidFill>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Who rose/will rise in each of these passages? </a:t>
          </a:r>
          <a:r>
            <a:rPr lang="en-GB" sz="3200" b="1" i="1" kern="1200" dirty="0"/>
            <a:t>(1) 1 Cor 15:3,4,20; (2) 1 Thes 4:13-16; (3) Rev 20:3-5; (4) Dan 12:2; Isa 26:19</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is the connection between the first resurrection and the second death? </a:t>
          </a:r>
          <a:r>
            <a:rPr lang="en-GB" sz="3200" b="1" i="1" kern="1200" dirty="0"/>
            <a:t>Rev 20:5,6</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false doctrine does each of these passages disprove?</a:t>
          </a:r>
          <a:r>
            <a:rPr lang="en-GB" sz="3200" b="1" i="1" kern="1200" dirty="0"/>
            <a:t> (1) Luke 16:22,23; (2) Rev 20:11-15</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What should you do to partake of the first resurrection? </a:t>
          </a:r>
          <a:r>
            <a:rPr lang="en-GB" sz="3200" b="1" i="1" kern="1200" dirty="0"/>
            <a:t>John 6:44; 1 John 3:1-3</a:t>
          </a:r>
        </a:p>
      </dsp:txBody>
      <dsp:txXfrm>
        <a:off x="3089044" y="596011"/>
        <a:ext cx="5277456"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AD5A9-20D1-28AF-7A41-49EC2D576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44A8BD-FCE2-D23C-B9C2-44707F8AF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9F165A-CCF6-683C-C40A-006E762D79F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38A9F14-8128-D111-EB1E-1E8295A6E1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415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1B87D-88AB-EC4E-D478-96781D054F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51330-5B52-5807-E5C7-292351AAD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C72DC-4C51-4809-710F-EEB022BA8C3A}"/>
              </a:ext>
            </a:extLst>
          </p:cNvPr>
          <p:cNvSpPr>
            <a:spLocks noGrp="1"/>
          </p:cNvSpPr>
          <p:nvPr>
            <p:ph type="body" idx="1"/>
          </p:nvPr>
        </p:nvSpPr>
        <p:spPr/>
        <p:txBody>
          <a:bodyPr/>
          <a:lstStyle/>
          <a:p>
            <a:endParaRPr lang="en-NL" dirty="0"/>
          </a:p>
        </p:txBody>
      </p:sp>
      <p:sp>
        <p:nvSpPr>
          <p:cNvPr id="4" name="Slide Number Placeholder 3">
            <a:extLst>
              <a:ext uri="{FF2B5EF4-FFF2-40B4-BE49-F238E27FC236}">
                <a16:creationId xmlns:a16="http://schemas.microsoft.com/office/drawing/2014/main" id="{94C02D1C-2D70-CFE5-2906-9B9738AB93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63802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01/11/2025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01/11/2025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764510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494304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699624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033791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230881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552243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14727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40317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497957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546616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510983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29060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31010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8098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65645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66984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16163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26692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353210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1457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16040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38378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1/11/2025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1212668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25358809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4160620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4986390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1/11/2025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39447400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1/11/2025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22189003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1/11/2025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32712487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3290375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1/11/2025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9274160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7240984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1/11/2025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18902485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2474602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28009151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16887898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1/11/2025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6257496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1/11/2025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327709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1/11/2025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15629930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1/11/2025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7666061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1/11/2025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2374298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1/11/2025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41565086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33154953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1/11/2025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2707176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11/01/2025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01/11/2025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62114011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1/11/2025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6113184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68617053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1/11/2025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276004473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3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3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3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8.png"/><Relationship Id="rId1" Type="http://schemas.openxmlformats.org/officeDocument/2006/relationships/slideLayout" Target="../slideLayouts/slideLayout3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0.xml"/><Relationship Id="rId7" Type="http://schemas.openxmlformats.org/officeDocument/2006/relationships/image" Target="../media/image1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notesSlide" Target="../notesSlides/notesSlid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eg"/><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notesSlide" Target="../notesSlides/notesSlide4.xml"/><Relationship Id="rId7" Type="http://schemas.openxmlformats.org/officeDocument/2006/relationships/image" Target="../media/image26.svg"/><Relationship Id="rId12" Type="http://schemas.openxmlformats.org/officeDocument/2006/relationships/image" Target="../media/image31.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8144361" y="1165016"/>
            <a:ext cx="3358729"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chemeClr val="bg1"/>
                </a:solidFill>
                <a:latin typeface="Cambria" panose="02040503050406030204" pitchFamily="18" charset="0"/>
                <a:ea typeface="Cambria" panose="02040503050406030204" pitchFamily="18" charset="0"/>
              </a:rPr>
              <a:t>COVENANT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655105" y="1776147"/>
            <a:ext cx="1920900" cy="510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dirty="0">
                <a:solidFill>
                  <a:schemeClr val="bg1"/>
                </a:solidFill>
              </a:rPr>
              <a:t>12-01-2025</a:t>
            </a:r>
            <a:endParaRPr lang="en-US" sz="2600" dirty="0">
              <a:solidFill>
                <a:schemeClr val="bg1"/>
              </a:solidFill>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GB" sz="7200" b="1" dirty="0">
                <a:solidFill>
                  <a:schemeClr val="bg1"/>
                </a:solidFill>
                <a:effectLst>
                  <a:outerShdw blurRad="38100" dist="38100" dir="2700000" algn="tl">
                    <a:srgbClr val="000000">
                      <a:alpha val="43137"/>
                    </a:srgbClr>
                  </a:outerShdw>
                </a:effectLst>
              </a:rPr>
              <a:t>JUST OVER IN THE GLORY LAND</a:t>
            </a:r>
            <a:endParaRPr lang="en-US" sz="7200" b="1" dirty="0">
              <a:solidFill>
                <a:schemeClr val="bg1"/>
              </a:solidFill>
              <a:effectLst>
                <a:outerShdw blurRad="38100" dist="38100" dir="2700000" algn="tl">
                  <a:srgbClr val="000000">
                    <a:alpha val="43137"/>
                  </a:srgbClr>
                </a:outerShdw>
              </a:effectLst>
            </a:endParaRPr>
          </a:p>
        </p:txBody>
      </p:sp>
      <p:sp>
        <p:nvSpPr>
          <p:cNvPr id="5" name="Title 4">
            <a:extLst>
              <a:ext uri="{FF2B5EF4-FFF2-40B4-BE49-F238E27FC236}">
                <a16:creationId xmlns:a16="http://schemas.microsoft.com/office/drawing/2014/main" id="{6337C814-EB89-C896-AA10-FDBD2F03F8A5}"/>
              </a:ext>
            </a:extLst>
          </p:cNvPr>
          <p:cNvSpPr>
            <a:spLocks noGrp="1"/>
          </p:cNvSpPr>
          <p:nvPr>
            <p:ph type="title"/>
          </p:nvPr>
        </p:nvSpPr>
        <p:spPr/>
        <p:txBody>
          <a:bodyPr/>
          <a:lstStyle/>
          <a:p>
            <a:r>
              <a:rPr lang="en-GB" dirty="0"/>
              <a:t>`</a:t>
            </a:r>
          </a:p>
        </p:txBody>
      </p:sp>
    </p:spTree>
    <p:extLst>
      <p:ext uri="{BB962C8B-B14F-4D97-AF65-F5344CB8AC3E}">
        <p14:creationId xmlns:p14="http://schemas.microsoft.com/office/powerpoint/2010/main" val="3726501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JUST OVER IN THE GLORY LAND</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 home prepared where the saints abide,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long to be by my Saviour’s side,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910026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600025" y="770362"/>
            <a:ext cx="10023405"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join the happy angel band,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with the mighty host I’ll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08FAF-D457-37E0-EC9F-DAA79FD92F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F7E830-6463-7F33-FCAE-AE74FA464B7E}"/>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JUST OVER IN THE GLORY LAND</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8B53E660-4C4A-A8DD-97EF-84CF17DC4307}"/>
              </a:ext>
            </a:extLst>
          </p:cNvPr>
          <p:cNvGrpSpPr/>
          <p:nvPr/>
        </p:nvGrpSpPr>
        <p:grpSpPr>
          <a:xfrm>
            <a:off x="243372" y="1656012"/>
            <a:ext cx="11948629" cy="3939540"/>
            <a:chOff x="257130" y="1719391"/>
            <a:chExt cx="10547818" cy="3939540"/>
          </a:xfrm>
        </p:grpSpPr>
        <p:sp>
          <p:nvSpPr>
            <p:cNvPr id="14339" name="TextBox 1">
              <a:extLst>
                <a:ext uri="{FF2B5EF4-FFF2-40B4-BE49-F238E27FC236}">
                  <a16:creationId xmlns:a16="http://schemas.microsoft.com/office/drawing/2014/main" id="{8AD79927-80A7-FB7E-CF75-ABACB33F4EA9}"/>
                </a:ext>
              </a:extLst>
            </p:cNvPr>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on my way to those mansions fair,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to sing God’s praise and His glory share,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6FD1C13C-CCDC-4BD8-E075-A80BFAAC93A9}"/>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866344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7EF42-A478-4C18-B5D0-231894036791}"/>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20EF6ACA-1901-B2FB-4C86-105B6A7F3792}"/>
              </a:ext>
            </a:extLst>
          </p:cNvPr>
          <p:cNvSpPr txBox="1">
            <a:spLocks noChangeArrowheads="1"/>
          </p:cNvSpPr>
          <p:nvPr/>
        </p:nvSpPr>
        <p:spPr bwMode="auto">
          <a:xfrm>
            <a:off x="1600025" y="770362"/>
            <a:ext cx="10023405"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join the happy angel band,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with the mighty host I’ll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2453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F0796-3F8A-5BDF-E2CC-296799620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EA0A0-3B8F-0AC6-FD3F-61863CB19BC8}"/>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JUST OVER IN THE GLORY LAND</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64F945DF-48FB-D929-3734-E00B9DBC7262}"/>
              </a:ext>
            </a:extLst>
          </p:cNvPr>
          <p:cNvGrpSpPr/>
          <p:nvPr/>
        </p:nvGrpSpPr>
        <p:grpSpPr>
          <a:xfrm>
            <a:off x="243372" y="1656012"/>
            <a:ext cx="11948629" cy="3939540"/>
            <a:chOff x="257130" y="1719391"/>
            <a:chExt cx="10547818" cy="3939540"/>
          </a:xfrm>
        </p:grpSpPr>
        <p:sp>
          <p:nvSpPr>
            <p:cNvPr id="14339" name="TextBox 1">
              <a:extLst>
                <a:ext uri="{FF2B5EF4-FFF2-40B4-BE49-F238E27FC236}">
                  <a16:creationId xmlns:a16="http://schemas.microsoft.com/office/drawing/2014/main" id="{95D6C17E-A3AF-F4D0-100B-F8954DAE83CF}"/>
                </a:ext>
              </a:extLst>
            </p:cNvPr>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joyful thought that my Lord I’ll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with kindred saved, there forever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ADD428B1-7FAA-15B2-9B95-8E6B43697494}"/>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76481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3F70F-7D1E-A1C4-FAD0-9A196299461F}"/>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7F5A7CF0-FF83-2CA0-B9A7-F7478A779A81}"/>
              </a:ext>
            </a:extLst>
          </p:cNvPr>
          <p:cNvSpPr txBox="1">
            <a:spLocks noChangeArrowheads="1"/>
          </p:cNvSpPr>
          <p:nvPr/>
        </p:nvSpPr>
        <p:spPr bwMode="auto">
          <a:xfrm>
            <a:off x="1600025" y="770362"/>
            <a:ext cx="10023405"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join the happy angel band,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with the mighty host I’ll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27575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E9307-374D-F9C7-A275-7A8EF15894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3115A2-B657-94D0-A929-71970380412F}"/>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JUST OVER IN THE GLORY LAND</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03076CE2-129E-D074-7647-D4A2F4633DD5}"/>
              </a:ext>
            </a:extLst>
          </p:cNvPr>
          <p:cNvGrpSpPr/>
          <p:nvPr/>
        </p:nvGrpSpPr>
        <p:grpSpPr>
          <a:xfrm>
            <a:off x="243372" y="1656012"/>
            <a:ext cx="11948629" cy="4616648"/>
            <a:chOff x="257130" y="1719391"/>
            <a:chExt cx="10547818" cy="4616648"/>
          </a:xfrm>
        </p:grpSpPr>
        <p:sp>
          <p:nvSpPr>
            <p:cNvPr id="14339" name="TextBox 1">
              <a:extLst>
                <a:ext uri="{FF2B5EF4-FFF2-40B4-BE49-F238E27FC236}">
                  <a16:creationId xmlns:a16="http://schemas.microsoft.com/office/drawing/2014/main" id="{6D0A633D-3710-C4AC-A53D-291EE25E51E4}"/>
                </a:ext>
              </a:extLst>
            </p:cNvPr>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blood-washed throng I will shout and 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Glad hosannas to Christ, the Lord and 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9E1962A7-5C72-4087-5C23-B00EC58766F0}"/>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41171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983B0-6A87-CA2C-11FF-1257B62CD093}"/>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61F4FBDE-BA9E-CB76-3B2F-B363870BEE4C}"/>
              </a:ext>
            </a:extLst>
          </p:cNvPr>
          <p:cNvSpPr txBox="1">
            <a:spLocks noChangeArrowheads="1"/>
          </p:cNvSpPr>
          <p:nvPr/>
        </p:nvSpPr>
        <p:spPr bwMode="auto">
          <a:xfrm>
            <a:off x="1600025" y="770362"/>
            <a:ext cx="10023405"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join the happy angel band,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with the mighty host I’ll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over in the glory land.</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CD39BE5D-341E-99F3-4C73-90450CAF760A}"/>
              </a:ext>
            </a:extLst>
          </p:cNvPr>
          <p:cNvSpPr/>
          <p:nvPr/>
        </p:nvSpPr>
        <p:spPr>
          <a:xfrm>
            <a:off x="8879154" y="5694787"/>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196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12-01-2025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The resurrection of </a:t>
            </a:r>
            <a:r>
              <a:rPr lang="en-US" altLang="en-US" sz="4800" b="1" dirty="0">
                <a:solidFill>
                  <a:srgbClr val="FFFFFF"/>
                </a:solidFill>
              </a:rPr>
              <a:t>the dead</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And many of them that sleep in the dust of the earth shall awake, some to everlasting life, and some to shame and everlasting contempt” </a:t>
            </a:r>
            <a:r>
              <a:rPr kumimoji="0" lang="en-GB" sz="2800" b="1" i="1" u="none" strike="noStrike" kern="1200" cap="none" spc="0" normalizeH="0" baseline="0" noProof="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(Daniel 12:2).</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1 Cor 15:12-24; 1 </a:t>
            </a:r>
            <a:r>
              <a:rPr kumimoji="0" lang="en-US" sz="2800" b="1" i="1" u="none" strike="noStrike" kern="1200" cap="none" spc="0" normalizeH="0" baseline="0" noProof="0" dirty="0" err="1">
                <a:ln>
                  <a:noFill/>
                </a:ln>
                <a:solidFill>
                  <a:prstClr val="white"/>
                </a:solidFill>
                <a:effectLst/>
                <a:uLnTx/>
                <a:uFillTx/>
                <a:latin typeface="Calibri" panose="020F0502020204030204" pitchFamily="34" charset="0"/>
                <a:ea typeface="+mn-ea"/>
                <a:cs typeface="+mn-cs"/>
                <a:sym typeface="+mn-ea"/>
              </a:rPr>
              <a:t>Thess</a:t>
            </a:r>
            <a:r>
              <a:rPr kumimoji="0" lang="en-US" sz="2800" b="1" i="1" u="none" strike="noStrike" kern="1200" cap="none" spc="0" normalizeH="0" baseline="0" noProof="0">
                <a:ln>
                  <a:noFill/>
                </a:ln>
                <a:solidFill>
                  <a:prstClr val="white"/>
                </a:solidFill>
                <a:effectLst/>
                <a:uLnTx/>
                <a:uFillTx/>
                <a:latin typeface="Calibri" panose="020F0502020204030204" pitchFamily="34" charset="0"/>
                <a:ea typeface="+mn-ea"/>
                <a:cs typeface="+mn-cs"/>
                <a:sym typeface="+mn-ea"/>
              </a:rPr>
              <a:t> 4:13-17</a:t>
            </a:r>
            <a:endPar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884732"/>
            <a:ext cx="7223152" cy="5077669"/>
          </a:xfrm>
        </p:spPr>
        <p:txBody>
          <a:bodyPr anchor="ctr">
            <a:noAutofit/>
          </a:bodyPr>
          <a:lstStyle/>
          <a:p>
            <a:pPr marL="0" indent="0" algn="just" eaLnBrk="0" fontAlgn="base" hangingPunct="0">
              <a:lnSpc>
                <a:spcPct val="100000"/>
              </a:lnSpc>
              <a:spcBef>
                <a:spcPct val="0"/>
              </a:spcBef>
              <a:spcAft>
                <a:spcPts val="600"/>
              </a:spcAft>
              <a:buNone/>
              <a:defRPr/>
            </a:pPr>
            <a:r>
              <a:rPr lang="en-GB" kern="100" dirty="0">
                <a:effectLst/>
                <a:latin typeface="Calibri" panose="020F0502020204030204" pitchFamily="34" charset="0"/>
                <a:ea typeface="Calibri" panose="020F0502020204030204" pitchFamily="34" charset="0"/>
                <a:cs typeface="Calibri" panose="020F0502020204030204" pitchFamily="34" charset="0"/>
              </a:rPr>
              <a:t>The resurrection of the dead is a cardinal </a:t>
            </a:r>
            <a:r>
              <a:rPr lang="en-GB" kern="100" dirty="0">
                <a:latin typeface="Calibri" panose="020F0502020204030204" pitchFamily="34" charset="0"/>
                <a:ea typeface="Calibri" panose="020F0502020204030204" pitchFamily="34" charset="0"/>
                <a:cs typeface="Calibri" panose="020F0502020204030204" pitchFamily="34" charset="0"/>
              </a:rPr>
              <a:t>Bible </a:t>
            </a:r>
            <a:r>
              <a:rPr lang="en-GB" kern="100" dirty="0">
                <a:effectLst/>
                <a:latin typeface="Calibri" panose="020F0502020204030204" pitchFamily="34" charset="0"/>
                <a:ea typeface="Calibri" panose="020F0502020204030204" pitchFamily="34" charset="0"/>
                <a:cs typeface="Calibri" panose="020F0502020204030204" pitchFamily="34" charset="0"/>
              </a:rPr>
              <a:t>doctrine. The Bible teaches the resurrection of the dead as well as the immortality of the soul. Death is not the end of life. Man will live after physical death either in heaven or hell. At the resurrection, the body will rise to meet the soul. All will stand before God at the Great White Throne Judgment. From there, the saint will live in everlasting honour and glory while the sinner will go to shame and everlasting contempt (Dan 12:2; Rev 20:11-15) </a:t>
            </a:r>
          </a:p>
          <a:p>
            <a:pPr marL="0" indent="0" algn="just" eaLnBrk="0" fontAlgn="base" hangingPunct="0">
              <a:lnSpc>
                <a:spcPct val="100000"/>
              </a:lnSpc>
              <a:spcBef>
                <a:spcPct val="0"/>
              </a:spcBef>
              <a:spcAft>
                <a:spcPts val="600"/>
              </a:spcAft>
              <a:buNone/>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88475" cy="5846764"/>
          </a:xfrm>
        </p:spPr>
        <p:txBody>
          <a:bodyPr anchor="ctr">
            <a:noAutofit/>
          </a:bodyPr>
          <a:lstStyle/>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All who ever died shall rise again, saints to eternal life, sinners to everlasting punishment.</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Christ rose from the dead first; believers in Him will follow at His coming, never to die anymore.</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Between death and resurrection, believers stay with the Lord while sinners abide in torments.</a:t>
            </a:r>
            <a:endParaRPr lang="en-US" dirty="0">
              <a:latin typeface="Calibri" panose="020F0502020204030204" pitchFamily="34" charset="0"/>
            </a:endParaRPr>
          </a:p>
          <a:p>
            <a:pPr marL="514350" lvl="0" indent="-514350" algn="just" eaLnBrk="0" fontAlgn="base" hangingPunct="0">
              <a:lnSpc>
                <a:spcPct val="100000"/>
              </a:lnSpc>
              <a:spcBef>
                <a:spcPct val="0"/>
              </a:spcBef>
              <a:spcAft>
                <a:spcPts val="600"/>
              </a:spcAft>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Those who partake of the first resurrection will escape </a:t>
            </a:r>
            <a:r>
              <a:rPr lang="en-GB" dirty="0">
                <a:latin typeface="Calibri" panose="020F0502020204030204" pitchFamily="34" charset="0"/>
              </a:rPr>
              <a:t>the second death or eternal damnation.</a:t>
            </a:r>
          </a:p>
          <a:p>
            <a:pPr marL="514350" lvl="0" indent="-514350" algn="just" eaLnBrk="0" fontAlgn="base" hangingPunct="0">
              <a:lnSpc>
                <a:spcPct val="100000"/>
              </a:lnSpc>
              <a:spcBef>
                <a:spcPct val="0"/>
              </a:spcBef>
              <a:spcAft>
                <a:spcPts val="600"/>
              </a:spcAft>
              <a:buFont typeface="+mj-lt"/>
              <a:buAutoNum type="arabicPeriod"/>
              <a:defRPr/>
            </a:pPr>
            <a:r>
              <a:rPr kumimoji="0" lang="en-GB" i="0" u="none" strike="noStrike" kern="1200" cap="none" spc="0" normalizeH="0" baseline="0" noProof="0" dirty="0">
                <a:ln>
                  <a:noFill/>
                </a:ln>
                <a:effectLst/>
                <a:uLnTx/>
                <a:uFillTx/>
                <a:latin typeface="Calibri" panose="020F0502020204030204" pitchFamily="34" charset="0"/>
                <a:ea typeface="+mn-ea"/>
                <a:cs typeface="+mn-cs"/>
              </a:rPr>
              <a:t>Annihilation and purgatory are false </a:t>
            </a:r>
            <a:r>
              <a:rPr lang="en-GB" dirty="0">
                <a:latin typeface="Calibri" panose="020F0502020204030204" pitchFamily="34" charset="0"/>
              </a:rPr>
              <a:t>doctrines</a:t>
            </a:r>
            <a:r>
              <a:rPr kumimoji="0" lang="en-GB" i="0" u="none" strike="noStrike" kern="1200" cap="none" spc="0" normalizeH="0" baseline="0" noProof="0" dirty="0">
                <a:ln>
                  <a:noFill/>
                </a:ln>
                <a:effectLst/>
                <a:uLnTx/>
                <a:uFillTx/>
                <a:latin typeface="Calibri" panose="020F0502020204030204" pitchFamily="34" charset="0"/>
                <a:ea typeface="+mn-ea"/>
                <a:cs typeface="+mn-cs"/>
              </a:rPr>
              <a:t>.</a:t>
            </a:r>
          </a:p>
          <a:p>
            <a:pPr marL="514350" lvl="0" indent="-514350" algn="just" eaLnBrk="0" fontAlgn="base" hangingPunct="0">
              <a:lnSpc>
                <a:spcPct val="100000"/>
              </a:lnSpc>
              <a:spcBef>
                <a:spcPct val="0"/>
              </a:spcBef>
              <a:spcAft>
                <a:spcPts val="600"/>
              </a:spcAft>
              <a:buFont typeface="+mj-lt"/>
              <a:buAutoNum type="arabicPeriod"/>
              <a:defRPr/>
            </a:pPr>
            <a:r>
              <a:rPr lang="en-GB" dirty="0">
                <a:latin typeface="Calibri" panose="020F0502020204030204" pitchFamily="34" charset="0"/>
              </a:rPr>
              <a:t>To be saved, sinners/backsliders should repent; saints should watch, pray and obey God’s word.</a:t>
            </a:r>
            <a:endParaRPr kumimoji="0" lang="en-GB" i="0" u="none" strike="noStrike" kern="1200" cap="none" spc="0" normalizeH="0" baseline="0" noProof="0" dirty="0">
              <a:ln>
                <a:noFill/>
              </a:ln>
              <a:effectLst/>
              <a:uLnTx/>
              <a:uFillTx/>
              <a:latin typeface="Calibri" panose="020F0502020204030204" pitchFamily="34" charset="0"/>
              <a:ea typeface="+mn-ea"/>
              <a:cs typeface="+mn-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John 5:28,29; Dan 12:2; 1 Cor 15:20-23; Luke 23:39-43; 16:19-31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GB" b="1" dirty="0">
                <a:latin typeface="Calibri" panose="020F0502020204030204" pitchFamily="34" charset="0"/>
              </a:rPr>
              <a:t>The Bible teaches the resurrection of the dead and the immortality of  the soul. Death is not the end of life; our  soul will live forever in heaven or in hell fire. Our faith in Christ is vain without Christ’s resurrection from the dead. In view of the resurrection, sinners and backsliders need to repent of their sin and believers need to be watchful, prayerful and obedient to God’s word.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dirty="0">
                <a:latin typeface="Calibri" panose="020F0502020204030204" pitchFamily="34" charset="0"/>
              </a:rPr>
              <a:t>Explain the event recorded in Matthew 27:50-53 in the light of our study of today. Where do we classify this?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0" name="Title 1">
            <a:extLst>
              <a:ext uri="{FF2B5EF4-FFF2-40B4-BE49-F238E27FC236}">
                <a16:creationId xmlns:a16="http://schemas.microsoft.com/office/drawing/2014/main" id="{6D344A01-CC7D-010B-136A-89B8C2FFF40B}"/>
              </a:ext>
            </a:extLst>
          </p:cNvPr>
          <p:cNvSpPr txBox="1">
            <a:spLocks/>
          </p:cNvSpPr>
          <p:nvPr/>
        </p:nvSpPr>
        <p:spPr>
          <a:xfrm>
            <a:off x="1969833" y="2518294"/>
            <a:ext cx="9144000" cy="2521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PRAYER FOR AND FROM THE REGIONS</a:t>
            </a:r>
            <a:endParaRPr kumimoji="0" lang="en-GB" sz="5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066611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3080950" y="2931604"/>
            <a:ext cx="6786949" cy="99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Joshua </a:t>
            </a:r>
            <a:r>
              <a:rPr lang="en-US" sz="4800" b="1" dirty="0">
                <a:solidFill>
                  <a:prstClr val="black"/>
                </a:solidFill>
                <a:latin typeface="Lucida Sans" panose="020B0602030504020204" pitchFamily="34" charset="0"/>
              </a:rPr>
              <a:t>1</a:t>
            </a: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:1-18</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06) Joshua 001">
            <a:hlinkClick r:id="" action="ppaction://media"/>
            <a:extLst>
              <a:ext uri="{FF2B5EF4-FFF2-40B4-BE49-F238E27FC236}">
                <a16:creationId xmlns:a16="http://schemas.microsoft.com/office/drawing/2014/main" id="{4268E36F-4329-73DC-D0B7-3FD636E5981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903166" y="3609389"/>
            <a:ext cx="609600" cy="609600"/>
          </a:xfrm>
          <a:prstGeom prst="rect">
            <a:avLst/>
          </a:prstGeom>
        </p:spPr>
      </p:pic>
    </p:spTree>
    <p:extLst>
      <p:ext uri="{BB962C8B-B14F-4D97-AF65-F5344CB8AC3E}">
        <p14:creationId xmlns:p14="http://schemas.microsoft.com/office/powerpoint/2010/main" val="126609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7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FAITH OF OUR FATHERS</a:t>
            </a:r>
          </a:p>
        </p:txBody>
      </p:sp>
      <p:sp>
        <p:nvSpPr>
          <p:cNvPr id="5" name="Title 4">
            <a:extLst>
              <a:ext uri="{FF2B5EF4-FFF2-40B4-BE49-F238E27FC236}">
                <a16:creationId xmlns:a16="http://schemas.microsoft.com/office/drawing/2014/main" id="{E9CF862E-29AA-6591-AFA4-EE6CEE0EA690}"/>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428505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FAITH OF OUR FATHERS</a:t>
            </a:r>
          </a:p>
        </p:txBody>
      </p:sp>
      <p:grpSp>
        <p:nvGrpSpPr>
          <p:cNvPr id="3" name="Group 2"/>
          <p:cNvGrpSpPr/>
          <p:nvPr/>
        </p:nvGrpSpPr>
        <p:grpSpPr>
          <a:xfrm>
            <a:off x="243372" y="1168332"/>
            <a:ext cx="11948629" cy="3477875"/>
            <a:chOff x="257130" y="1719391"/>
            <a:chExt cx="10547818" cy="3477875"/>
          </a:xfrm>
        </p:grpSpPr>
        <p:sp>
          <p:nvSpPr>
            <p:cNvPr id="14339" name="TextBox 1"/>
            <p:cNvSpPr txBox="1">
              <a:spLocks noChangeArrowheads="1"/>
            </p:cNvSpPr>
            <p:nvPr/>
          </p:nvSpPr>
          <p:spPr bwMode="auto">
            <a:xfrm>
              <a:off x="907147" y="1719391"/>
              <a:ext cx="989780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living still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spite of dungeon, fire and sword,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our hearts beat high with joy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Whene’er we hear that glorious word!</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p:cNvSpPr txBox="1">
            <a:spLocks noChangeArrowheads="1"/>
          </p:cNvSpPr>
          <p:nvPr/>
        </p:nvSpPr>
        <p:spPr bwMode="auto">
          <a:xfrm>
            <a:off x="2354426" y="4572851"/>
            <a:ext cx="1032166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holy faith!</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be true to Thee till death.</a:t>
            </a:r>
          </a:p>
        </p:txBody>
      </p:sp>
    </p:spTree>
    <p:extLst>
      <p:ext uri="{BB962C8B-B14F-4D97-AF65-F5344CB8AC3E}">
        <p14:creationId xmlns:p14="http://schemas.microsoft.com/office/powerpoint/2010/main" val="620958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FAITH OF OUR FATHERS</a:t>
            </a:r>
          </a:p>
        </p:txBody>
      </p:sp>
      <p:grpSp>
        <p:nvGrpSpPr>
          <p:cNvPr id="3" name="Group 2"/>
          <p:cNvGrpSpPr/>
          <p:nvPr/>
        </p:nvGrpSpPr>
        <p:grpSpPr>
          <a:xfrm>
            <a:off x="243372" y="1168332"/>
            <a:ext cx="11948629" cy="3477875"/>
            <a:chOff x="257130" y="1719391"/>
            <a:chExt cx="10547818" cy="3477875"/>
          </a:xfrm>
        </p:grpSpPr>
        <p:sp>
          <p:nvSpPr>
            <p:cNvPr id="14339" name="TextBox 1"/>
            <p:cNvSpPr txBox="1">
              <a:spLocks noChangeArrowheads="1"/>
            </p:cNvSpPr>
            <p:nvPr/>
          </p:nvSpPr>
          <p:spPr bwMode="auto">
            <a:xfrm>
              <a:off x="907147" y="1719391"/>
              <a:ext cx="989780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we will strive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win all nations unto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through the truth that comes from God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Mankind shall then be truly free;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p:cNvSpPr txBox="1">
            <a:spLocks noChangeArrowheads="1"/>
          </p:cNvSpPr>
          <p:nvPr/>
        </p:nvSpPr>
        <p:spPr bwMode="auto">
          <a:xfrm>
            <a:off x="2354426" y="4572851"/>
            <a:ext cx="1032166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holy faith!</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be true to Thee till death.</a:t>
            </a:r>
          </a:p>
        </p:txBody>
      </p:sp>
    </p:spTree>
    <p:extLst>
      <p:ext uri="{BB962C8B-B14F-4D97-AF65-F5344CB8AC3E}">
        <p14:creationId xmlns:p14="http://schemas.microsoft.com/office/powerpoint/2010/main" val="901067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FAITH OF OUR FATHERS</a:t>
            </a:r>
          </a:p>
        </p:txBody>
      </p:sp>
      <p:grpSp>
        <p:nvGrpSpPr>
          <p:cNvPr id="3" name="Group 2"/>
          <p:cNvGrpSpPr/>
          <p:nvPr/>
        </p:nvGrpSpPr>
        <p:grpSpPr>
          <a:xfrm>
            <a:off x="243372" y="1168332"/>
            <a:ext cx="11948629" cy="3477875"/>
            <a:chOff x="257130" y="1719391"/>
            <a:chExt cx="10547818" cy="3477875"/>
          </a:xfrm>
        </p:grpSpPr>
        <p:sp>
          <p:nvSpPr>
            <p:cNvPr id="14339" name="TextBox 1"/>
            <p:cNvSpPr txBox="1">
              <a:spLocks noChangeArrowheads="1"/>
            </p:cNvSpPr>
            <p:nvPr/>
          </p:nvSpPr>
          <p:spPr bwMode="auto">
            <a:xfrm>
              <a:off x="907147" y="1719391"/>
              <a:ext cx="989780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we will love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Both friend and foe in all our strife,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preach Thee, too, as love knows how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kindly words and virtuous life.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p:cNvSpPr txBox="1">
            <a:spLocks noChangeArrowheads="1"/>
          </p:cNvSpPr>
          <p:nvPr/>
        </p:nvSpPr>
        <p:spPr bwMode="auto">
          <a:xfrm>
            <a:off x="2354426" y="4572851"/>
            <a:ext cx="1032166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holy faith!</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be true to Thee till death.</a:t>
            </a:r>
          </a:p>
        </p:txBody>
      </p:sp>
      <p:sp>
        <p:nvSpPr>
          <p:cNvPr id="7" name="Oval 6">
            <a:extLst>
              <a:ext uri="{FF2B5EF4-FFF2-40B4-BE49-F238E27FC236}">
                <a16:creationId xmlns:a16="http://schemas.microsoft.com/office/drawing/2014/main" id="{8B3B6C6F-E45B-4B97-A127-D521432ACEB1}"/>
              </a:ext>
            </a:extLst>
          </p:cNvPr>
          <p:cNvSpPr/>
          <p:nvPr/>
        </p:nvSpPr>
        <p:spPr>
          <a:xfrm>
            <a:off x="8785370" y="617328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958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597729" cy="3283260"/>
          </a:xfrm>
        </p:spPr>
        <p:txBody>
          <a:bodyPr vert="horz" lIns="91440" tIns="45720" rIns="91440" bIns="45720" rtlCol="0" anchor="ctr">
            <a:normAutofit/>
          </a:bodyPr>
          <a:lstStyle/>
          <a:p>
            <a:pPr marL="0" indent="0" algn="ctr">
              <a:buNone/>
            </a:pPr>
            <a:r>
              <a:rPr lang="en-GB" sz="6600" b="1" cap="all" dirty="0"/>
              <a:t>Message</a:t>
            </a:r>
            <a:endParaRPr lang="en-GB" sz="30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0" name="Title 1">
            <a:extLst>
              <a:ext uri="{FF2B5EF4-FFF2-40B4-BE49-F238E27FC236}">
                <a16:creationId xmlns:a16="http://schemas.microsoft.com/office/drawing/2014/main" id="{6D344A01-CC7D-010B-136A-89B8C2FFF40B}"/>
              </a:ext>
            </a:extLst>
          </p:cNvPr>
          <p:cNvSpPr txBox="1">
            <a:spLocks/>
          </p:cNvSpPr>
          <p:nvPr/>
        </p:nvSpPr>
        <p:spPr>
          <a:xfrm>
            <a:off x="1969833" y="2518294"/>
            <a:ext cx="9144000" cy="2521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Welcome of Newcomers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&amp;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Local Announcement</a:t>
            </a:r>
            <a:endParaRPr kumimoji="0" lang="en-GB" sz="5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2" name="Title 1">
            <a:extLst>
              <a:ext uri="{FF2B5EF4-FFF2-40B4-BE49-F238E27FC236}">
                <a16:creationId xmlns:a16="http://schemas.microsoft.com/office/drawing/2014/main" id="{1EE60A2A-6AD7-D09A-770A-32496DAAD28A}"/>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dirty="0">
                <a:ln>
                  <a:noFill/>
                </a:ln>
                <a:solidFill>
                  <a:srgbClr val="FFFFFF"/>
                </a:solidFill>
                <a:effectLst/>
                <a:uLnTx/>
                <a:uFillTx/>
                <a:latin typeface="Calibri Light" panose="020F0302020204030204"/>
                <a:ea typeface="+mj-ea"/>
                <a:cs typeface="+mj-cs"/>
              </a:rPr>
              <a:t>BREAKOUT INTO REGIONS</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857665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a:extLst>
            <a:ext uri="{FF2B5EF4-FFF2-40B4-BE49-F238E27FC236}">
              <a16:creationId xmlns:a16="http://schemas.microsoft.com/office/drawing/2014/main" id="{DE30AC58-C4DC-2569-9473-881D287FACC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70048BF-3886-C695-773A-D3352E2A174A}"/>
              </a:ext>
            </a:extLst>
          </p:cNvPr>
          <p:cNvSpPr txBox="1"/>
          <p:nvPr/>
        </p:nvSpPr>
        <p:spPr>
          <a:xfrm>
            <a:off x="-4593" y="-5848"/>
            <a:ext cx="7895526" cy="335880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509F78E-AF9C-7453-C109-8AC631110907}"/>
              </a:ext>
            </a:extLst>
          </p:cNvPr>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a:extLst>
              <a:ext uri="{FF2B5EF4-FFF2-40B4-BE49-F238E27FC236}">
                <a16:creationId xmlns:a16="http://schemas.microsoft.com/office/drawing/2014/main" id="{23625B1A-56BE-4328-0605-C204F146956C}"/>
              </a:ext>
            </a:extLst>
          </p:cNvPr>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prstClr val="black">
                    <a:lumMod val="75000"/>
                    <a:lumOff val="25000"/>
                  </a:prstClr>
                </a:solidFill>
                <a:effectLst/>
                <a:uLnTx/>
                <a:uFillTx/>
                <a:latin typeface="Candara" panose="020E0502030303020204" pitchFamily="34" charset="0"/>
                <a:ea typeface="+mn-ea"/>
                <a:cs typeface="+mn-cs"/>
              </a:rPr>
              <a:t>GOD’S FAMILY</a:t>
            </a:r>
          </a:p>
        </p:txBody>
      </p:sp>
      <p:sp>
        <p:nvSpPr>
          <p:cNvPr id="7" name="TextBox 7">
            <a:extLst>
              <a:ext uri="{FF2B5EF4-FFF2-40B4-BE49-F238E27FC236}">
                <a16:creationId xmlns:a16="http://schemas.microsoft.com/office/drawing/2014/main" id="{762A89B2-A05D-D9C5-EEF7-4C190E76C92E}"/>
              </a:ext>
            </a:extLst>
          </p:cNvPr>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Our destination: Heaven</a:t>
            </a:r>
          </a:p>
        </p:txBody>
      </p:sp>
      <p:sp>
        <p:nvSpPr>
          <p:cNvPr id="11" name="TextBox 11">
            <a:extLst>
              <a:ext uri="{FF2B5EF4-FFF2-40B4-BE49-F238E27FC236}">
                <a16:creationId xmlns:a16="http://schemas.microsoft.com/office/drawing/2014/main" id="{E483C1D8-F59D-D3F2-D8B6-C880D7E17B3C}"/>
              </a:ext>
            </a:extLst>
          </p:cNvPr>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ea typeface="+mn-ea"/>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ea typeface="+mn-ea"/>
                <a:cs typeface="Calibri Light" panose="020F0302020204030204" pitchFamily="34" charset="0"/>
              </a:rPr>
              <a:t>– Numbers 10:29</a:t>
            </a:r>
          </a:p>
        </p:txBody>
      </p:sp>
      <p:sp>
        <p:nvSpPr>
          <p:cNvPr id="15" name="TextBox 5">
            <a:extLst>
              <a:ext uri="{FF2B5EF4-FFF2-40B4-BE49-F238E27FC236}">
                <a16:creationId xmlns:a16="http://schemas.microsoft.com/office/drawing/2014/main" id="{D3549413-F0BF-8287-3BF9-75D22F007CCC}"/>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white"/>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prstClr val="white"/>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4FF7F36D-A35C-9201-C5D8-9473619A2795}"/>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prstClr val="black">
                    <a:lumMod val="75000"/>
                    <a:lumOff val="25000"/>
                  </a:prstClr>
                </a:solidFill>
                <a:effectLst/>
                <a:uLnTx/>
                <a:uFillTx/>
                <a:latin typeface="Candara" panose="020E0502030303020204" pitchFamily="34" charset="0"/>
                <a:ea typeface="+mn-ea"/>
                <a:cs typeface="+mn-cs"/>
              </a:rPr>
              <a:t>GOD’S FOOD</a:t>
            </a:r>
          </a:p>
        </p:txBody>
      </p:sp>
      <p:sp>
        <p:nvSpPr>
          <p:cNvPr id="20" name="TextBox 7">
            <a:extLst>
              <a:ext uri="{FF2B5EF4-FFF2-40B4-BE49-F238E27FC236}">
                <a16:creationId xmlns:a16="http://schemas.microsoft.com/office/drawing/2014/main" id="{BCD5FE08-CE7C-E96D-EF46-6F4C29330D3C}"/>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2CB1693B-C0FD-649B-B7BD-F628E468A5E0}"/>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3E09D531-32CB-3841-DB88-E6A455C91891}"/>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prstClr val="black">
                    <a:lumMod val="75000"/>
                    <a:lumOff val="25000"/>
                  </a:prst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EFA35A4C-355B-346E-F56E-DE80BE31B8CB}"/>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4F81BD">
                    <a:lumMod val="75000"/>
                  </a:srgbClr>
                </a:solidFill>
                <a:effectLst/>
                <a:uLnTx/>
                <a:uFillTx/>
                <a:latin typeface="Calibri"/>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3C33E028-024F-8577-9662-13B7E5BDCD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D9FB678D-5B8E-EA1A-5CAB-AB371AD8723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4099209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65DE76-E510-207E-AE7D-8C2CE75C7001}"/>
            </a:ext>
          </a:extLst>
        </p:cNvPr>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03671919-BB67-67BD-38D3-044891EC2D43}"/>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5513DF17-2139-5398-7FB7-D6A72132F991}"/>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B2C3BA27-C784-4422-44AB-DD7FCCFA42E7}"/>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a:extLst>
              <a:ext uri="{FF2B5EF4-FFF2-40B4-BE49-F238E27FC236}">
                <a16:creationId xmlns:a16="http://schemas.microsoft.com/office/drawing/2014/main" id="{F18B014D-8605-7C01-7C3A-9DE5268D57FB}"/>
              </a:ext>
            </a:extLst>
          </p:cNvPr>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a:extLst>
              <a:ext uri="{FF2B5EF4-FFF2-40B4-BE49-F238E27FC236}">
                <a16:creationId xmlns:a16="http://schemas.microsoft.com/office/drawing/2014/main" id="{546C9B99-CDCE-BCDC-87DE-166EEF2A81EC}"/>
              </a:ext>
            </a:extLst>
          </p:cNvPr>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a:extLst>
              <a:ext uri="{FF2B5EF4-FFF2-40B4-BE49-F238E27FC236}">
                <a16:creationId xmlns:a16="http://schemas.microsoft.com/office/drawing/2014/main" id="{86354D69-0D2B-FCBC-64A6-6D2B9834F560}"/>
              </a:ext>
            </a:extLst>
          </p:cNvPr>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a:extLst>
              <a:ext uri="{FF2B5EF4-FFF2-40B4-BE49-F238E27FC236}">
                <a16:creationId xmlns:a16="http://schemas.microsoft.com/office/drawing/2014/main" id="{A3DC9D42-A7DB-416D-3D4D-72579200BEA4}"/>
              </a:ext>
            </a:extLst>
          </p:cNvPr>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a:extLst>
              <a:ext uri="{FF2B5EF4-FFF2-40B4-BE49-F238E27FC236}">
                <a16:creationId xmlns:a16="http://schemas.microsoft.com/office/drawing/2014/main" id="{5E09DC83-E259-EC03-7676-3E7A072AAE83}"/>
              </a:ext>
            </a:extLst>
          </p:cNvPr>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5A9EA246-6268-124E-441A-8717E4E36ABB}"/>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3317BBEF-C85B-78F2-F1A4-A518E7385738}"/>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CBB4BBA8-3EF4-E601-9E2E-1430D58F3655}"/>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4215274B-B920-AC3F-6FB8-D3E05328992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55E34434-274E-2933-01CA-EFA59D0C90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36A4D26E-E89B-3546-F16D-027FA7D50F6D}"/>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30670C6B-EE53-0F10-16ED-7C2AB5BFF545}"/>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ABE49050-3AED-2CCC-FA47-594E304E7F78}"/>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B99A83B2-59F9-E14A-44E6-80B174CA5DBF}"/>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5076F717-3BCD-4C34-2A7F-61BDE275C56B}"/>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DE354EF5-2813-9809-35D6-23240A957E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0F30891D-249A-6F05-DC4E-DA9447F7B4EA}"/>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457715207"/>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3929F7-7C7D-7CFB-1DDE-6C5691566EAD}"/>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ED53B42F-2B51-8A1C-0C76-98200783A7D8}"/>
              </a:ext>
            </a:extLst>
          </p:cNvPr>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79B41E9-10B8-F98E-C0EB-9FD0D6979B8B}"/>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987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act of</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soul-winning</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5651D9E5-9B41-DB0D-4370-6A7D3771BE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FC5588D5-39C4-3B13-A8BA-5198F806F0CC}"/>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a:extLst>
              <a:ext uri="{FF2B5EF4-FFF2-40B4-BE49-F238E27FC236}">
                <a16:creationId xmlns:a16="http://schemas.microsoft.com/office/drawing/2014/main" id="{39E96E6F-3989-ADD0-90CA-6CA4A75BBBAF}"/>
              </a:ext>
            </a:extLst>
          </p:cNvPr>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defRPr/>
            </a:pP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lang="en-GB" sz="2800" dirty="0">
                <a:solidFill>
                  <a:prstClr val="black">
                    <a:hueOff val="0"/>
                    <a:satOff val="0"/>
                    <a:lumOff val="0"/>
                    <a:alphaOff val="0"/>
                  </a:prstClr>
                </a:solidFill>
              </a:rPr>
              <a:t>The Lord gave the word: great was the company of those that published it” (</a:t>
            </a:r>
            <a:r>
              <a:rPr lang="en-GB" sz="2800" b="1" dirty="0">
                <a:solidFill>
                  <a:prstClr val="black">
                    <a:hueOff val="0"/>
                    <a:satOff val="0"/>
                    <a:lumOff val="0"/>
                    <a:alphaOff val="0"/>
                  </a:prstClr>
                </a:solidFill>
              </a:rPr>
              <a:t>Psalm 68:11</a:t>
            </a:r>
            <a:r>
              <a:rPr lang="en-GB" sz="2800" dirty="0">
                <a:solidFill>
                  <a:prstClr val="black">
                    <a:hueOff val="0"/>
                    <a:satOff val="0"/>
                    <a:lumOff val="0"/>
                    <a:alphaOff val="0"/>
                  </a:prstClr>
                </a:solidFill>
              </a:rPr>
              <a:t>).</a:t>
            </a:r>
            <a:endPar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a:extLst>
              <a:ext uri="{FF2B5EF4-FFF2-40B4-BE49-F238E27FC236}">
                <a16:creationId xmlns:a16="http://schemas.microsoft.com/office/drawing/2014/main" id="{2D3CF7D0-EA7C-84DF-24CA-170EB0245687}"/>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Acts 16:1-10</a:t>
            </a:r>
            <a:endParaRPr kumimoji="0" lang="en-US" sz="2800" b="1"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3034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4871</TotalTime>
  <Words>1394</Words>
  <Application>Microsoft Office PowerPoint</Application>
  <PresentationFormat>Widescreen</PresentationFormat>
  <Paragraphs>206</Paragraphs>
  <Slides>38</Slides>
  <Notes>5</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38</vt:i4>
      </vt:variant>
    </vt:vector>
  </HeadingPairs>
  <TitlesOfParts>
    <vt:vector size="56"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4_Office Theme</vt:lpstr>
      <vt:lpstr>3_Office Theme</vt:lpstr>
      <vt:lpstr>1_Template_Netherlands</vt:lpstr>
      <vt:lpstr>Template_Netherlands</vt:lpstr>
      <vt:lpstr>PowerPoint Presentation</vt:lpstr>
      <vt:lpstr>`</vt:lpstr>
      <vt:lpstr>JUST OVER IN THE GLORY LAND</vt:lpstr>
      <vt:lpstr>PowerPoint Presentation</vt:lpstr>
      <vt:lpstr>JUST OVER IN THE GLORY LAND</vt:lpstr>
      <vt:lpstr>PowerPoint Presentation</vt:lpstr>
      <vt:lpstr>JUST OVER IN THE GLORY LAND</vt:lpstr>
      <vt:lpstr>PowerPoint Presentation</vt:lpstr>
      <vt:lpstr>JUST OVER IN THE GLORY LAND</vt:lpstr>
      <vt:lpstr>PowerPoint Presentation</vt:lpstr>
      <vt:lpstr>SEARCH THE SCRIPTURES</vt:lpstr>
      <vt:lpstr>LESSON 986: The resurrection of the dead</vt:lpstr>
      <vt:lpstr>INTRODUCTION</vt:lpstr>
      <vt:lpstr>John 5:28,29; Dan 12:2; 1 Cor 15:20-23; Luke 23:39-43; 16:19-31</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FAITH OF OUR FATHERS</vt:lpstr>
      <vt:lpstr>FAITH OF OUR FATHERS</vt:lpstr>
      <vt:lpstr>FAITH OF OUR FATHERS</vt:lpstr>
      <vt:lpstr>CHOIR</vt:lpstr>
      <vt:lpstr>PowerPoint Presentation</vt:lpstr>
      <vt:lpstr>TIME TO PRAY</vt:lpstr>
      <vt:lpstr>PowerPoint Presentation</vt:lpstr>
      <vt:lpstr>PowerPoint Presentation</vt:lpstr>
      <vt:lpstr>PowerPoint Presentation</vt:lpstr>
      <vt:lpstr>LESSON 987:   The act of soul-winning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565</cp:revision>
  <dcterms:created xsi:type="dcterms:W3CDTF">2023-01-06T14:44:39Z</dcterms:created>
  <dcterms:modified xsi:type="dcterms:W3CDTF">2025-01-11T14:10:07Z</dcterms:modified>
</cp:coreProperties>
</file>