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53"/>
  </p:notesMasterIdLst>
  <p:sldIdLst>
    <p:sldId id="3917" r:id="rId8"/>
    <p:sldId id="3911" r:id="rId9"/>
    <p:sldId id="3912" r:id="rId10"/>
    <p:sldId id="274" r:id="rId11"/>
    <p:sldId id="3913" r:id="rId12"/>
    <p:sldId id="3914" r:id="rId13"/>
    <p:sldId id="302" r:id="rId14"/>
    <p:sldId id="3915" r:id="rId15"/>
    <p:sldId id="303" r:id="rId16"/>
    <p:sldId id="3916" r:id="rId17"/>
    <p:sldId id="256" r:id="rId18"/>
    <p:sldId id="289" r:id="rId19"/>
    <p:sldId id="258" r:id="rId20"/>
    <p:sldId id="259" r:id="rId21"/>
    <p:sldId id="287" r:id="rId22"/>
    <p:sldId id="277" r:id="rId23"/>
    <p:sldId id="292" r:id="rId24"/>
    <p:sldId id="290" r:id="rId25"/>
    <p:sldId id="291" r:id="rId26"/>
    <p:sldId id="281" r:id="rId27"/>
    <p:sldId id="285" r:id="rId28"/>
    <p:sldId id="3921" r:id="rId29"/>
    <p:sldId id="288" r:id="rId30"/>
    <p:sldId id="3211" r:id="rId31"/>
    <p:sldId id="3200" r:id="rId32"/>
    <p:sldId id="3201" r:id="rId33"/>
    <p:sldId id="3162" r:id="rId34"/>
    <p:sldId id="3163" r:id="rId35"/>
    <p:sldId id="3918" r:id="rId36"/>
    <p:sldId id="3919" r:id="rId37"/>
    <p:sldId id="3920" r:id="rId38"/>
    <p:sldId id="3380" r:id="rId39"/>
    <p:sldId id="3628" r:id="rId40"/>
    <p:sldId id="269" r:id="rId41"/>
    <p:sldId id="3922" r:id="rId42"/>
    <p:sldId id="3923" r:id="rId43"/>
    <p:sldId id="301" r:id="rId44"/>
    <p:sldId id="3924" r:id="rId45"/>
    <p:sldId id="3925" r:id="rId46"/>
    <p:sldId id="304" r:id="rId47"/>
    <p:sldId id="305" r:id="rId48"/>
    <p:sldId id="306" r:id="rId49"/>
    <p:sldId id="3627" r:id="rId50"/>
    <p:sldId id="3204" r:id="rId51"/>
    <p:sldId id="208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B4A3CF"/>
    <a:srgbClr val="BCABD5"/>
    <a:srgbClr val="F1EBF1"/>
    <a:srgbClr val="0000CC"/>
    <a:srgbClr val="0C037D"/>
    <a:srgbClr val="4472C4"/>
    <a:srgbClr val="1F497D"/>
    <a:srgbClr val="FFFFFF"/>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16" autoAdjust="0"/>
    <p:restoredTop sz="96723" autoAdjust="0"/>
  </p:normalViewPr>
  <p:slideViewPr>
    <p:cSldViewPr snapToGrid="0">
      <p:cViewPr varScale="1">
        <p:scale>
          <a:sx n="57" d="100"/>
          <a:sy n="57" d="100"/>
        </p:scale>
        <p:origin x="96" y="12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notesMaster" Target="notesMasters/notesMaster1.xml"/><Relationship Id="rId58" Type="http://schemas.microsoft.com/office/2018/10/relationships/authors" Target="authors.xml"/><Relationship Id="rId5" Type="http://schemas.openxmlformats.org/officeDocument/2006/relationships/slideMaster" Target="slideMasters/slideMaster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ableStyles" Target="tableStyle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s>
</file>

<file path=ppt/diagrams/_rels/data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Why is the work of the soul-winner a weighty or serious matter?</a:t>
          </a:r>
          <a:r>
            <a:rPr lang="en-GB" sz="3200" b="0" i="1" dirty="0"/>
            <a:t> </a:t>
          </a:r>
          <a:r>
            <a:rPr lang="en-GB" sz="3200" b="1" i="1" dirty="0"/>
            <a:t>Mark 16:15-16; </a:t>
          </a:r>
          <a:r>
            <a:rPr lang="en-GB" sz="3200" b="1" dirty="0"/>
            <a:t>Ezekiel 33:8-9</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386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Describe the right disposition to the gospel work from these references:</a:t>
          </a:r>
        </a:p>
        <a:p>
          <a:pPr algn="ctr">
            <a:lnSpc>
              <a:spcPct val="100000"/>
            </a:lnSpc>
            <a:spcBef>
              <a:spcPct val="0"/>
            </a:spcBef>
            <a:spcAft>
              <a:spcPts val="600"/>
            </a:spcAft>
          </a:pPr>
          <a:r>
            <a:rPr lang="en-GB" sz="3200" b="1" dirty="0"/>
            <a:t>Matthew 9:36; Romans 9:1-3</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precautions must soul-winners take to be effective? </a:t>
          </a:r>
        </a:p>
        <a:p>
          <a:pPr algn="ctr">
            <a:lnSpc>
              <a:spcPct val="100000"/>
            </a:lnSpc>
            <a:spcBef>
              <a:spcPct val="0"/>
            </a:spcBef>
            <a:spcAft>
              <a:spcPts val="600"/>
            </a:spcAft>
          </a:pPr>
          <a:r>
            <a:rPr lang="nl-NL" sz="3200" b="1" i="1" dirty="0"/>
            <a:t>Colossians 4:5-6 </a:t>
          </a:r>
          <a:r>
            <a:rPr lang="nl-NL" sz="3200" b="1" dirty="0"/>
            <a:t>; 1 Peter 3:15 </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How can you make yourself fit for soul-winning from these references?</a:t>
          </a:r>
          <a:r>
            <a:rPr lang="nl-NL" sz="3200" b="0" i="1" dirty="0"/>
            <a:t> </a:t>
          </a:r>
        </a:p>
        <a:p>
          <a:pPr algn="ctr">
            <a:lnSpc>
              <a:spcPct val="100000"/>
            </a:lnSpc>
            <a:spcBef>
              <a:spcPct val="0"/>
            </a:spcBef>
            <a:spcAft>
              <a:spcPts val="600"/>
            </a:spcAft>
          </a:pPr>
          <a:r>
            <a:rPr lang="nl-NL" sz="3200" b="1" i="1" dirty="0"/>
            <a:t>2 Timothy 2:21; 1 Corinthians 9:27 </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How can we preserve and defend the truth of the gospel in a world of false doctrines? </a:t>
          </a:r>
          <a:r>
            <a:rPr lang="en-GB" sz="3200" b="1" i="1" dirty="0"/>
            <a:t>Jude 1:3-4,17-21 </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is the role of the Holy Ghost in guiding soul-winning efforts?
</a:t>
          </a:r>
          <a:r>
            <a:rPr lang="nl-NL" sz="3200" b="1" i="1" dirty="0"/>
            <a:t>Acts 1:8; </a:t>
          </a:r>
          <a:r>
            <a:rPr lang="en-GB" sz="3200" b="1" i="1" dirty="0"/>
            <a:t>Acts 16:6-10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258559" y="1387"/>
          <a:ext cx="5882993"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786275" y="502717"/>
          <a:ext cx="5882993"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Why is the work of the soul-winner a weighty or serious matter?</a:t>
          </a:r>
          <a:r>
            <a:rPr lang="en-GB" sz="3200" b="0" i="1" kern="1200" dirty="0"/>
            <a:t> </a:t>
          </a:r>
          <a:r>
            <a:rPr lang="en-GB" sz="3200" b="1" i="1" kern="1200" dirty="0"/>
            <a:t>Mark 16:15-16; </a:t>
          </a:r>
          <a:r>
            <a:rPr lang="en-GB" sz="3200" b="1" kern="1200" dirty="0"/>
            <a:t>Ezekiel 33:8-9</a:t>
          </a:r>
          <a:endParaRPr lang="en-GB" altLang="en-US" sz="3200" b="1" i="1" kern="1200" dirty="0">
            <a:latin typeface="Calibri (Body)" charset="0"/>
            <a:cs typeface="Calibri (Body)" charset="0"/>
          </a:endParaRPr>
        </a:p>
      </dsp:txBody>
      <dsp:txXfrm>
        <a:off x="2879569" y="596011"/>
        <a:ext cx="5696405"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Describe the right disposition to the gospel work from these references:</a:t>
          </a:r>
        </a:p>
        <a:p>
          <a:pPr marL="0" lvl="0" indent="0" algn="ctr" defTabSz="1422400">
            <a:lnSpc>
              <a:spcPct val="100000"/>
            </a:lnSpc>
            <a:spcBef>
              <a:spcPct val="0"/>
            </a:spcBef>
            <a:spcAft>
              <a:spcPts val="600"/>
            </a:spcAft>
            <a:buNone/>
          </a:pPr>
          <a:r>
            <a:rPr lang="en-GB" sz="3200" b="1" kern="1200" dirty="0"/>
            <a:t>Matthew 9:36; Romans 9:1-3</a:t>
          </a: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precautions must soul-winners take to be effective? </a:t>
          </a:r>
        </a:p>
        <a:p>
          <a:pPr marL="0" lvl="0" indent="0" algn="ctr" defTabSz="1422400">
            <a:lnSpc>
              <a:spcPct val="100000"/>
            </a:lnSpc>
            <a:spcBef>
              <a:spcPct val="0"/>
            </a:spcBef>
            <a:spcAft>
              <a:spcPts val="600"/>
            </a:spcAft>
            <a:buNone/>
          </a:pPr>
          <a:r>
            <a:rPr lang="nl-NL" sz="3200" b="1" i="1" kern="1200" dirty="0"/>
            <a:t>Colossians 4:5-6 </a:t>
          </a:r>
          <a:r>
            <a:rPr lang="nl-NL" sz="3200" b="1" kern="1200" dirty="0"/>
            <a:t>; 1 Peter 3:15 </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How can you make yourself fit for soul-winning from these references?</a:t>
          </a:r>
          <a:r>
            <a:rPr lang="nl-NL" sz="3200" b="0" i="1" kern="1200" dirty="0"/>
            <a:t> </a:t>
          </a:r>
        </a:p>
        <a:p>
          <a:pPr marL="0" lvl="0" indent="0" algn="ctr" defTabSz="1422400">
            <a:lnSpc>
              <a:spcPct val="100000"/>
            </a:lnSpc>
            <a:spcBef>
              <a:spcPct val="0"/>
            </a:spcBef>
            <a:spcAft>
              <a:spcPts val="600"/>
            </a:spcAft>
            <a:buNone/>
          </a:pPr>
          <a:r>
            <a:rPr lang="nl-NL" sz="3200" b="1" i="1" kern="1200" dirty="0"/>
            <a:t>2 Timothy 2:21; 1 Corinthians 9:27 </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How can we preserve and defend the truth of the gospel in a world of false doctrines? </a:t>
          </a:r>
          <a:r>
            <a:rPr lang="en-GB" sz="3200" b="1" i="1" kern="1200" dirty="0"/>
            <a:t>Jude 1:3-4,17-21 </a:t>
          </a: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is the role of the Holy Ghost in guiding soul-winning efforts?
</a:t>
          </a:r>
          <a:r>
            <a:rPr lang="nl-NL" sz="3200" b="1" i="1" kern="1200" dirty="0"/>
            <a:t>Acts 1:8; </a:t>
          </a:r>
          <a:r>
            <a:rPr lang="en-GB" sz="3200" b="1" i="1" kern="1200" dirty="0"/>
            <a:t>Acts 16:6-10</a:t>
          </a:r>
        </a:p>
      </dsp:txBody>
      <dsp:txXfrm>
        <a:off x="3089044" y="596011"/>
        <a:ext cx="5277456"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16/01/2025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16/01/2025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16/01/2025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16/01/2025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16/01/2025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16/01/2025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1/16/2025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01/16/2025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1/16/2025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1/16/2025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1/16/2025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1/16/2025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1/16/2025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1/16/2025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1/16/2025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1/16/2025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1/16/2025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01/16/2025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01/16/2025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01/16/2025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01/16/2025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01/16/2025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01/16/2025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01/16/2025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01/16/2025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01/16/2025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01/16/2025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01/16/2025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1/16/2025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1/16/2025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1/16/2025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1/16/2025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1/16/2025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1/16/2025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1/16/2025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1/16/2025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1/16/2025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1/16/2025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1/16/2025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1/16/2025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1/16/2025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1/16/2025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1/16/2025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1/16/2025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1/16/2025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1/16/2025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1/16/2025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1/16/2025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51712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9129887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728131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197624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16/01/2025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876153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16/01/2025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8211816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16/01/2025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804791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786543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377780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4859890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26424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16/01/2025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1/16/2025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01/16/2025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1/16/2025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1/16/2025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1/16/2025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16/01/2025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96446212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0.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3.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3.png"/><Relationship Id="rId4" Type="http://schemas.openxmlformats.org/officeDocument/2006/relationships/notesSlide" Target="../notesSlides/notesSlide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8801360" y="1290108"/>
            <a:ext cx="3102774" cy="90011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967" y="2020623"/>
            <a:ext cx="1920900" cy="510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19-01-2025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110:</a:t>
            </a:r>
            <a:r>
              <a:rPr lang="en-US" sz="7200" b="1" dirty="0">
                <a:solidFill>
                  <a:schemeClr val="bg1"/>
                </a:solidFill>
                <a:effectLst>
                  <a:outerShdw blurRad="38100" dist="38100" dir="2700000" algn="tl">
                    <a:srgbClr val="000000">
                      <a:alpha val="43137"/>
                    </a:srgbClr>
                  </a:outerShdw>
                </a:effectLst>
              </a:rPr>
              <a:t> TILL THE WHOLE WORLD KNOWS</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71071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TILL THE WHOLE WORLD KNOWS [GHS 110]</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 tell to all that God is love;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world has never known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great compassion of His heart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wayward and the lone.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149040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the whole world knows,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the whole world knows,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shout and sing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 Christ my King,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the whole world knows.</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TILL THE WHOLE WORLD KNOWS [GHS 110]</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 tell of mercy's boundless tide,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Like the waters of the sea,</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covers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sin of man;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'Tis salvation full and free.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660501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the whole world knows,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the whole world knows,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shout and sing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 Christ my King,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the whole world knows.</a:t>
            </a:r>
          </a:p>
        </p:txBody>
      </p:sp>
    </p:spTree>
    <p:extLst>
      <p:ext uri="{BB962C8B-B14F-4D97-AF65-F5344CB8AC3E}">
        <p14:creationId xmlns:p14="http://schemas.microsoft.com/office/powerpoint/2010/main" val="1969537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TILL THE WHOLE WORLD KNOWS [GHS 110]</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 tell of grace that keeps the soul,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 abiding peace within,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 faith that overcomes the world,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its tumult and its din.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8529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the whole world knows,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the whole world knows,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shout and sing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 Christ my King,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the whole world knows.</a:t>
            </a:r>
          </a:p>
        </p:txBody>
      </p:sp>
    </p:spTree>
    <p:extLst>
      <p:ext uri="{BB962C8B-B14F-4D97-AF65-F5344CB8AC3E}">
        <p14:creationId xmlns:p14="http://schemas.microsoft.com/office/powerpoint/2010/main" val="166899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TILL THE WHOLE WORLD KNOWS [GHS 110]</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Eternal glory is the goal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awaits the sons of light;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Eternal darkness, black as death,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children of the night.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837063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the whole world knows,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the whole world knows,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shout and sing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 Christ my King,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the whole world knows.</a:t>
            </a:r>
          </a:p>
        </p:txBody>
      </p:sp>
      <p:sp>
        <p:nvSpPr>
          <p:cNvPr id="2" name="Oval 1">
            <a:extLst>
              <a:ext uri="{FF2B5EF4-FFF2-40B4-BE49-F238E27FC236}">
                <a16:creationId xmlns:a16="http://schemas.microsoft.com/office/drawing/2014/main" id="{4083D60A-137F-BE86-6F39-B026A77665DE}"/>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9277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19-01-2025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0044" y="686862"/>
            <a:ext cx="7037591" cy="5475129"/>
          </a:xfrm>
        </p:spPr>
        <p:txBody>
          <a:bodyPr anchor="ctr">
            <a:normAutofit/>
          </a:bodyPr>
          <a:lstStyle/>
          <a:p>
            <a:pPr marL="0" indent="0" algn="ctr">
              <a:lnSpc>
                <a:spcPct val="110000"/>
              </a:lnSpc>
              <a:buNone/>
            </a:pPr>
            <a:r>
              <a:rPr lang="en-US" b="1" i="1" dirty="0">
                <a:solidFill>
                  <a:schemeClr val="bg1">
                    <a:lumMod val="65000"/>
                  </a:schemeClr>
                </a:solidFill>
                <a:latin typeface="Calibri" panose="020F0502020204030204" pitchFamily="34" charset="0"/>
              </a:rPr>
              <a:t>Explain the event recorded in Mat. 27:50-53 in the light of our study of today. Where do we classify this?</a:t>
            </a:r>
          </a:p>
          <a:p>
            <a:pPr marL="0" indent="0" algn="ctr">
              <a:lnSpc>
                <a:spcPct val="110000"/>
              </a:lnSpc>
              <a:buNone/>
            </a:pPr>
            <a:r>
              <a:rPr lang="en-US" b="1" dirty="0">
                <a:latin typeface="Calibri" panose="020F0502020204030204" pitchFamily="34" charset="0"/>
              </a:rPr>
              <a:t>Which class of resurrection does </a:t>
            </a:r>
            <a:r>
              <a:rPr lang="en-US" b="1">
                <a:latin typeface="Calibri" panose="020F0502020204030204" pitchFamily="34" charset="0"/>
              </a:rPr>
              <a:t>this event belong</a:t>
            </a:r>
            <a:r>
              <a:rPr lang="en-US" b="1" dirty="0">
                <a:latin typeface="Calibri" panose="020F0502020204030204" pitchFamily="34" charset="0"/>
              </a:rPr>
              <a:t>?</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resurrection of the dead</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77924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The </a:t>
            </a:r>
            <a:r>
              <a:rPr lang="en-US" altLang="en-US" sz="4800" b="1" dirty="0">
                <a:solidFill>
                  <a:srgbClr val="FFFFFF"/>
                </a:solidFill>
              </a:rPr>
              <a:t>Act of Soul-winning</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The Lord gave the word: great was the company of those that published it”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(Psalm 68:11).</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Acts 16:1-10</a:t>
            </a:r>
            <a:endPar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endParaRP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14394" y="756241"/>
            <a:ext cx="7534048" cy="5411227"/>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New Testament recounts the life and ministry of Jesus Christ, highlighting His mission (Acts 10:38). At the end of His earthly ministry, Jesus gave His disciples the Great Commission, instructing them to preach repentance and salvation to the world. This remains the primary mission of the Church. The early apostles exemplified this commitment</a:t>
            </a:r>
            <a:r>
              <a:rPr lang="en-US">
                <a:latin typeface="Calibri" panose="020F0502020204030204" pitchFamily="34" charset="0"/>
              </a:rPr>
              <a:t>, prioritizing </a:t>
            </a:r>
            <a:r>
              <a:rPr lang="en-US" dirty="0">
                <a:latin typeface="Calibri" panose="020F0502020204030204" pitchFamily="34" charset="0"/>
              </a:rPr>
              <a:t>evangelism over administrative tasks or social activities. The Lord calls every member of the Church to take up the responsibility of spreading the gospel.</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Title 1">
            <a:extLst>
              <a:ext uri="{FF2B5EF4-FFF2-40B4-BE49-F238E27FC236}">
                <a16:creationId xmlns:a16="http://schemas.microsoft.com/office/drawing/2014/main" id="{0DEA5782-C129-DF27-96E5-19CB6390B385}"/>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1"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John 14:6; 17:3;Matthew 28:19-20; Mark 16:15-16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457201"/>
            <a:ext cx="7688475" cy="5846764"/>
          </a:xfrm>
        </p:spPr>
        <p:txBody>
          <a:bodyPr anchor="ctr">
            <a:noAutofit/>
          </a:bodyPr>
          <a:lstStyle/>
          <a:p>
            <a:pPr marL="514350" lvl="0" indent="-514350" algn="just" eaLnBrk="0" fontAlgn="base" hangingPunct="0">
              <a:lnSpc>
                <a:spcPct val="100000"/>
              </a:lnSpc>
              <a:spcBef>
                <a:spcPct val="0"/>
              </a:spcBef>
              <a:buFont typeface="+mj-lt"/>
              <a:buAutoNum type="arabicPeriod"/>
              <a:defRPr/>
            </a:pPr>
            <a:r>
              <a:rPr lang="en-GB" dirty="0">
                <a:latin typeface="Calibri" panose="020F0502020204030204" pitchFamily="34" charset="0"/>
              </a:rPr>
              <a:t>The church’s mission is global evangelism; it is </a:t>
            </a:r>
            <a:r>
              <a:rPr lang="en-US" dirty="0"/>
              <a:t>a divine mandate, not an option.</a:t>
            </a:r>
            <a:endParaRPr lang="en-GB"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r>
              <a:rPr lang="en-GB" dirty="0">
                <a:latin typeface="Calibri" panose="020F0502020204030204" pitchFamily="34" charset="0"/>
              </a:rPr>
              <a:t>An exemplary life of holiness makes the gospel appealing to those we attempt to win.</a:t>
            </a:r>
          </a:p>
          <a:p>
            <a:pPr marL="514350" lvl="0" indent="-514350" algn="just" eaLnBrk="0" fontAlgn="base" hangingPunct="0">
              <a:lnSpc>
                <a:spcPct val="100000"/>
              </a:lnSpc>
              <a:spcBef>
                <a:spcPct val="0"/>
              </a:spcBef>
              <a:buFont typeface="+mj-lt"/>
              <a:buAutoNum type="arabicPeriod"/>
              <a:defRPr/>
            </a:pPr>
            <a:r>
              <a:rPr lang="en-GB" dirty="0">
                <a:latin typeface="Calibri" panose="020F0502020204030204" pitchFamily="34" charset="0"/>
              </a:rPr>
              <a:t>A soul-winner must be spiritually ready.</a:t>
            </a:r>
            <a:endParaRPr lang="en-US" dirty="0">
              <a:latin typeface="Calibri" panose="020F0502020204030204" pitchFamily="34" charset="0"/>
            </a:endParaRPr>
          </a:p>
          <a:p>
            <a:pPr marL="514350" lvl="0" indent="-514350" algn="just" eaLnBrk="0" fontAlgn="base" hangingPunct="0">
              <a:lnSpc>
                <a:spcPct val="100000"/>
              </a:lnSpc>
              <a:spcBef>
                <a:spcPct val="0"/>
              </a:spcBef>
              <a:buFont typeface="+mj-lt"/>
              <a:buAutoNum type="arabicPeriod"/>
              <a:defRPr/>
            </a:pPr>
            <a:r>
              <a:rPr kumimoji="0" lang="en-GB" i="0" u="none" strike="noStrike" kern="1200" cap="none" spc="0" normalizeH="0" baseline="0" noProof="0" dirty="0">
                <a:ln>
                  <a:noFill/>
                </a:ln>
                <a:effectLst/>
                <a:uLnTx/>
                <a:uFillTx/>
                <a:latin typeface="Calibri" panose="020F0502020204030204" pitchFamily="34" charset="0"/>
                <a:ea typeface="+mn-ea"/>
                <a:cs typeface="+mn-cs"/>
              </a:rPr>
              <a:t>A wise and gracious approach opens doors for the gospel to be received</a:t>
            </a:r>
            <a:r>
              <a:rPr lang="en-GB" dirty="0">
                <a:latin typeface="Calibri" panose="020F0502020204030204" pitchFamily="34" charset="0"/>
              </a:rPr>
              <a:t>.</a:t>
            </a:r>
          </a:p>
          <a:p>
            <a:pPr marL="514350" lvl="0" indent="-514350" algn="just" eaLnBrk="0" fontAlgn="base" hangingPunct="0">
              <a:lnSpc>
                <a:spcPct val="100000"/>
              </a:lnSpc>
              <a:spcBef>
                <a:spcPct val="0"/>
              </a:spcBef>
              <a:buFont typeface="+mj-lt"/>
              <a:buAutoNum type="arabicPeriod"/>
              <a:defRPr/>
            </a:pPr>
            <a:r>
              <a:rPr kumimoji="0" lang="en-US" i="0" u="none" strike="noStrike" kern="1200" cap="none" spc="0" normalizeH="0" baseline="0" noProof="0" dirty="0">
                <a:ln>
                  <a:noFill/>
                </a:ln>
                <a:effectLst/>
                <a:uLnTx/>
                <a:uFillTx/>
                <a:latin typeface="Calibri" panose="020F0502020204030204" pitchFamily="34" charset="0"/>
                <a:ea typeface="+mn-ea"/>
                <a:cs typeface="+mn-cs"/>
              </a:rPr>
              <a:t>As a steward, you must keep to the content of the gospel in its purity to ensure its truth is passed on to future generations.</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a:p>
            <a:pPr marL="514350" lvl="0" indent="-514350" algn="just" eaLnBrk="0" fontAlgn="base" hangingPunct="0">
              <a:lnSpc>
                <a:spcPct val="100000"/>
              </a:lnSpc>
              <a:spcBef>
                <a:spcPct val="0"/>
              </a:spcBef>
              <a:buFont typeface="+mj-lt"/>
              <a:buAutoNum type="arabicPeriod"/>
              <a:defRPr/>
            </a:pPr>
            <a:r>
              <a:rPr lang="en-GB" dirty="0">
                <a:latin typeface="Calibri" panose="020F0502020204030204" pitchFamily="34" charset="0"/>
              </a:rPr>
              <a:t>Reliance on the Spirit by meditation, prayer, and listening ensures success in soul-winning.</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Matt. 28:19-20; Mark 16:15; 2 Tim. 2:21-25;4:2-4; Col. 4:5-6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DB52F-CB52-DA21-7086-FBD77F53FE7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46630818-BFDC-CCBA-B081-47C34B47B06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F87666F-ABA0-D805-6E51-4EC436593B05}"/>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2C2D2CE-D88C-F4C0-1FB7-BB4EC7B9D37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0527334F-5F99-4567-7630-E38563EAD182}"/>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9985F59-BAA6-B7C0-A7F4-FC8E2D285B94}"/>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8004A69-4BDC-5538-572A-45D82CFEA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28A0AE9-EC3C-DF77-FAE5-43940A8FD752}"/>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3173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GB" b="1" dirty="0">
                <a:latin typeface="Calibri" panose="020F0502020204030204" pitchFamily="34" charset="0"/>
              </a:rPr>
              <a:t>Soul-winning is the heartbeat of God and Christ’s central mission for His followers. It </a:t>
            </a:r>
            <a:r>
              <a:rPr lang="en-GB" b="1">
                <a:latin typeface="Calibri" panose="020F0502020204030204" pitchFamily="34" charset="0"/>
              </a:rPr>
              <a:t>requires compassion, </a:t>
            </a:r>
            <a:r>
              <a:rPr lang="en-GB" b="1" dirty="0">
                <a:latin typeface="Calibri" panose="020F0502020204030204" pitchFamily="34" charset="0"/>
              </a:rPr>
              <a:t>unwavering focus, and reliance on the Holy Spirit for guidance. Through obedience to the Great Commission, we fulfil God’s eternal plan to reconcile humanity to Himself. We should be diligent in spreading the gospel with passion, precision, and persistence, knowing that our labour in the Lord is not in vain (1 Corinthians 15:58).</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t>Choose one person this week as an evangelism target. Pray for him/her daily. Create an opportunity to share the gospel with him/her physically or over the phone. Come to share your testimony next Sunday</a:t>
            </a:r>
            <a:r>
              <a:rPr lang="en-US" b="1" dirty="0">
                <a:latin typeface="Calibri" panose="020F0502020204030204" pitchFamily="34" charset="0"/>
              </a:rPr>
              <a:t>.</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1C7703-9B2F-6375-734D-0EAD838CDC5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9433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4BBCF7-48B9-8A76-6170-AC97AE725B7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85136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6BD5EB-9BCB-20DD-478E-7607A33299D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07054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988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nature and attributes of God</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“God is a Spirit: and they that worship him must worship him in spirit and in truth”</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(John 4:24).</a:t>
            </a: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lang="en-US" sz="2800" b="1" i="1" kern="1200" baseline="0" dirty="0">
                <a:latin typeface="Calibri" panose="020F0502020204030204" pitchFamily="34" charset="0"/>
                <a:sym typeface="+mn-ea"/>
              </a:rPr>
              <a:t> Psalm 139:1-16; Isaiah 40:9-28</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844573" y="2931604"/>
            <a:ext cx="6786949" cy="99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Acts 17:22-30</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44) Acts 017">
            <a:hlinkClick r:id="" action="ppaction://media"/>
            <a:extLst>
              <a:ext uri="{FF2B5EF4-FFF2-40B4-BE49-F238E27FC236}">
                <a16:creationId xmlns:a16="http://schemas.microsoft.com/office/drawing/2014/main" id="{1E1702A5-2DC8-2727-BD0A-34DF00E2F658}"/>
              </a:ext>
            </a:extLst>
          </p:cNvPr>
          <p:cNvPicPr>
            <a:picLocks noChangeAspect="1"/>
          </p:cNvPicPr>
          <p:nvPr>
            <a:audioFile r:link="rId1"/>
            <p:extLst>
              <p:ext uri="{DAA4B4D4-6D71-4841-9C94-3DE7FCFB9230}">
                <p14:media xmlns:p14="http://schemas.microsoft.com/office/powerpoint/2010/main" r:embed="rId2">
                  <p14:trim st="176600" end="36331.1428"/>
                </p14:media>
              </p:ext>
            </p:extLst>
          </p:nvPr>
        </p:nvPicPr>
        <p:blipFill>
          <a:blip r:embed="rId7"/>
          <a:stretch>
            <a:fillRect/>
          </a:stretch>
        </p:blipFill>
        <p:spPr>
          <a:xfrm>
            <a:off x="5859566" y="3799318"/>
            <a:ext cx="609600" cy="609600"/>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8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014:</a:t>
            </a:r>
            <a:r>
              <a:rPr lang="en-US" sz="7200" b="1" dirty="0">
                <a:solidFill>
                  <a:schemeClr val="bg1"/>
                </a:solidFill>
                <a:effectLst>
                  <a:outerShdw blurRad="38100" dist="38100" dir="2700000" algn="tl">
                    <a:srgbClr val="000000">
                      <a:alpha val="43137"/>
                    </a:srgbClr>
                  </a:outerShdw>
                </a:effectLst>
              </a:rPr>
              <a:t> HOW GREAT THOU ART</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HOW GREAT THOU ART [GHS 014]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1" y="1656012"/>
            <a:ext cx="11948629" cy="3016210"/>
            <a:chOff x="257130" y="1719391"/>
            <a:chExt cx="10547818" cy="3016210"/>
          </a:xfrm>
        </p:grpSpPr>
        <p:sp>
          <p:nvSpPr>
            <p:cNvPr id="14339" name="TextBox 1"/>
            <p:cNvSpPr txBox="1">
              <a:spLocks noChangeArrowheads="1"/>
            </p:cNvSpPr>
            <p:nvPr/>
          </p:nvSpPr>
          <p:spPr bwMode="auto">
            <a:xfrm>
              <a:off x="907147" y="1719391"/>
              <a:ext cx="9897801"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Lord my God! When I in awesome wonder,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Consider all the works Thy hands hath made,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see the stars, I hear the rolling thunder,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a:t>
              </a:r>
              <a:r>
                <a:rPr kumimoji="0" lang="en-GB"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thro’ out the universe displayed,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3137522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72966" y="1397952"/>
            <a:ext cx="121920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p:txBody>
      </p:sp>
    </p:spTree>
    <p:extLst>
      <p:ext uri="{BB962C8B-B14F-4D97-AF65-F5344CB8AC3E}">
        <p14:creationId xmlns:p14="http://schemas.microsoft.com/office/powerpoint/2010/main" val="3363717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F5629-6653-86EA-2278-AD034A9490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2DFEF9-93D0-ECB2-A007-43C8FCDE5F89}"/>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HOW GREAT THOU ART [GHS 014]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9B908C98-6841-0B15-D15A-97C076065521}"/>
              </a:ext>
            </a:extLst>
          </p:cNvPr>
          <p:cNvGrpSpPr/>
          <p:nvPr/>
        </p:nvGrpSpPr>
        <p:grpSpPr>
          <a:xfrm>
            <a:off x="243371" y="1656012"/>
            <a:ext cx="11948629" cy="4247317"/>
            <a:chOff x="257130" y="1719391"/>
            <a:chExt cx="10547815" cy="4247317"/>
          </a:xfrm>
        </p:grpSpPr>
        <p:sp>
          <p:nvSpPr>
            <p:cNvPr id="14339" name="TextBox 1">
              <a:extLst>
                <a:ext uri="{FF2B5EF4-FFF2-40B4-BE49-F238E27FC236}">
                  <a16:creationId xmlns:a16="http://schemas.microsoft.com/office/drawing/2014/main" id="{155AB13F-C5F2-AAB2-BDF3-58AB6C8F4348}"/>
                </a:ext>
              </a:extLst>
            </p:cNvPr>
            <p:cNvSpPr txBox="1">
              <a:spLocks noChangeArrowheads="1"/>
            </p:cNvSpPr>
            <p:nvPr/>
          </p:nvSpPr>
          <p:spPr bwMode="auto">
            <a:xfrm>
              <a:off x="767970" y="1719391"/>
              <a:ext cx="10036975"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through the woods and forest glades I wander,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hear the birds sing sweetly in the trees;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I look down from lofty mountain grandeur,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hear the brook and feel the gentle breeze;</a:t>
              </a:r>
              <a:endPar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07633CF9-2651-87A6-9B19-5E70C7A8DB86}"/>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022562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7671C-36F1-23D6-9508-4C8E66CD67DF}"/>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B39EB385-78C0-0B2D-4935-D6CBA799FFD6}"/>
              </a:ext>
            </a:extLst>
          </p:cNvPr>
          <p:cNvSpPr txBox="1">
            <a:spLocks noChangeArrowheads="1"/>
          </p:cNvSpPr>
          <p:nvPr/>
        </p:nvSpPr>
        <p:spPr bwMode="auto">
          <a:xfrm>
            <a:off x="472966" y="1397952"/>
            <a:ext cx="121920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p:txBody>
      </p:sp>
    </p:spTree>
    <p:extLst>
      <p:ext uri="{BB962C8B-B14F-4D97-AF65-F5344CB8AC3E}">
        <p14:creationId xmlns:p14="http://schemas.microsoft.com/office/powerpoint/2010/main" val="8270027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D3BB7-A47D-9A8B-EB1F-7769883258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22DEC7-8670-30E5-BFC2-7E3D404FF575}"/>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HOW GREAT THOU ART [GHS 014]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C55CE541-C2C0-89D0-1EBA-61D990419C1A}"/>
              </a:ext>
            </a:extLst>
          </p:cNvPr>
          <p:cNvGrpSpPr/>
          <p:nvPr/>
        </p:nvGrpSpPr>
        <p:grpSpPr>
          <a:xfrm>
            <a:off x="243371" y="1656012"/>
            <a:ext cx="11948629" cy="3631763"/>
            <a:chOff x="257130" y="1719391"/>
            <a:chExt cx="10547815" cy="3631763"/>
          </a:xfrm>
        </p:grpSpPr>
        <p:sp>
          <p:nvSpPr>
            <p:cNvPr id="14339" name="TextBox 1">
              <a:extLst>
                <a:ext uri="{FF2B5EF4-FFF2-40B4-BE49-F238E27FC236}">
                  <a16:creationId xmlns:a16="http://schemas.microsoft.com/office/drawing/2014/main" id="{8B559B3F-53EB-62BC-D9E5-2D1EDD351392}"/>
                </a:ext>
              </a:extLst>
            </p:cNvPr>
            <p:cNvSpPr txBox="1">
              <a:spLocks noChangeArrowheads="1"/>
            </p:cNvSpPr>
            <p:nvPr/>
          </p:nvSpPr>
          <p:spPr bwMode="auto">
            <a:xfrm>
              <a:off x="767970" y="1719391"/>
              <a:ext cx="10036975"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when I think that God, His Son not sparing,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Sent Him to die, I scarce can take it 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on the cross, my burden gladly bearing,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bled and died to take away my sin;</a:t>
              </a:r>
            </a:p>
          </p:txBody>
        </p:sp>
        <p:sp>
          <p:nvSpPr>
            <p:cNvPr id="14341" name="TextBox 5">
              <a:extLst>
                <a:ext uri="{FF2B5EF4-FFF2-40B4-BE49-F238E27FC236}">
                  <a16:creationId xmlns:a16="http://schemas.microsoft.com/office/drawing/2014/main" id="{47F72593-E39F-4666-DC3D-FC693CD40BCA}"/>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798589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F6DC3-74E0-E24B-E14D-04FCD1756AD4}"/>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C666E92F-21C5-656F-B531-F9653A29977D}"/>
              </a:ext>
            </a:extLst>
          </p:cNvPr>
          <p:cNvSpPr txBox="1">
            <a:spLocks noChangeArrowheads="1"/>
          </p:cNvSpPr>
          <p:nvPr/>
        </p:nvSpPr>
        <p:spPr bwMode="auto">
          <a:xfrm>
            <a:off x="472966" y="1397952"/>
            <a:ext cx="121920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p:txBody>
      </p:sp>
    </p:spTree>
    <p:extLst>
      <p:ext uri="{BB962C8B-B14F-4D97-AF65-F5344CB8AC3E}">
        <p14:creationId xmlns:p14="http://schemas.microsoft.com/office/powerpoint/2010/main" val="38568833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5355F-53DE-8C2F-B29E-C679F9CF16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9B657F-8D90-5D6C-B81C-F153AECBE5D7}"/>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HOW GREAT THOU ART [GHS 014]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0258D5D0-CB15-65E0-087E-350C58656A16}"/>
              </a:ext>
            </a:extLst>
          </p:cNvPr>
          <p:cNvGrpSpPr/>
          <p:nvPr/>
        </p:nvGrpSpPr>
        <p:grpSpPr>
          <a:xfrm>
            <a:off x="243371" y="1656012"/>
            <a:ext cx="11948629" cy="4862870"/>
            <a:chOff x="257130" y="1719391"/>
            <a:chExt cx="10547815" cy="4862870"/>
          </a:xfrm>
        </p:grpSpPr>
        <p:sp>
          <p:nvSpPr>
            <p:cNvPr id="14339" name="TextBox 1">
              <a:extLst>
                <a:ext uri="{FF2B5EF4-FFF2-40B4-BE49-F238E27FC236}">
                  <a16:creationId xmlns:a16="http://schemas.microsoft.com/office/drawing/2014/main" id="{494DF913-E6EE-177C-E22E-CBEE5BCFC8D1}"/>
                </a:ext>
              </a:extLst>
            </p:cNvPr>
            <p:cNvSpPr txBox="1">
              <a:spLocks noChangeArrowheads="1"/>
            </p:cNvSpPr>
            <p:nvPr/>
          </p:nvSpPr>
          <p:spPr bwMode="auto">
            <a:xfrm>
              <a:off x="767970" y="1719391"/>
              <a:ext cx="10036975" cy="4862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Christ shall come with shout of acclamation,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take me home, what joy shall fill my heart!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I shall bow in humble adoration,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there proclaim, my God, how great Thou art!</a:t>
              </a:r>
            </a:p>
          </p:txBody>
        </p:sp>
        <p:sp>
          <p:nvSpPr>
            <p:cNvPr id="14341" name="TextBox 5">
              <a:extLst>
                <a:ext uri="{FF2B5EF4-FFF2-40B4-BE49-F238E27FC236}">
                  <a16:creationId xmlns:a16="http://schemas.microsoft.com/office/drawing/2014/main" id="{FF986C00-A093-9D8F-DCE4-DE6A1D05FEF8}"/>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859485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20DE2-EAE9-5485-71A1-AC3A391B6C2B}"/>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BDDBCFF4-B110-328E-E5B3-5C3745D79DB3}"/>
              </a:ext>
            </a:extLst>
          </p:cNvPr>
          <p:cNvSpPr txBox="1">
            <a:spLocks noChangeArrowheads="1"/>
          </p:cNvSpPr>
          <p:nvPr/>
        </p:nvSpPr>
        <p:spPr bwMode="auto">
          <a:xfrm>
            <a:off x="472966" y="1397952"/>
            <a:ext cx="121920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p:txBody>
      </p:sp>
      <p:sp>
        <p:nvSpPr>
          <p:cNvPr id="2" name="Oval 1">
            <a:extLst>
              <a:ext uri="{FF2B5EF4-FFF2-40B4-BE49-F238E27FC236}">
                <a16:creationId xmlns:a16="http://schemas.microsoft.com/office/drawing/2014/main" id="{C631093A-DFE7-86ED-A428-27A0ADF9306D}"/>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00546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dirty="0">
                <a:solidFill>
                  <a:srgbClr val="FFFFFF"/>
                </a:solidFill>
                <a:latin typeface="+mn-lt"/>
              </a:rPr>
              <a:t>TODAY’S SERMON</a:t>
            </a:r>
            <a:endParaRPr lang="en-US" sz="4800" b="1" kern="1200" dirty="0">
              <a:solidFill>
                <a:srgbClr val="FFFFFF"/>
              </a:solidFill>
              <a:latin typeface="+mn-lt"/>
              <a:ea typeface="+mj-ea"/>
              <a:cs typeface="+mj-cs"/>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GOD IS!</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4840</TotalTime>
  <Words>1557</Words>
  <Application>Microsoft Office PowerPoint</Application>
  <PresentationFormat>Widescreen</PresentationFormat>
  <Paragraphs>223</Paragraphs>
  <Slides>45</Slides>
  <Notes>4</Notes>
  <HiddenSlides>0</HiddenSlides>
  <MMClips>1</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45</vt:i4>
      </vt:variant>
    </vt:vector>
  </HeadingPairs>
  <TitlesOfParts>
    <vt:vector size="63" baseType="lpstr">
      <vt:lpstr>Aptos</vt:lpstr>
      <vt:lpstr>Arial</vt:lpstr>
      <vt:lpstr>Bell MT</vt:lpstr>
      <vt:lpstr>Calibri</vt:lpstr>
      <vt:lpstr>Calibri (Body)</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TILL THE WHOLE WORLD KNOWS [GHS 110]</vt:lpstr>
      <vt:lpstr>PowerPoint Presentation</vt:lpstr>
      <vt:lpstr>TILL THE WHOLE WORLD KNOWS [GHS 110]</vt:lpstr>
      <vt:lpstr>PowerPoint Presentation</vt:lpstr>
      <vt:lpstr>TILL THE WHOLE WORLD KNOWS [GHS 110]</vt:lpstr>
      <vt:lpstr>PowerPoint Presentation</vt:lpstr>
      <vt:lpstr>TILL THE WHOLE WORLD KNOWS [GHS 110]</vt:lpstr>
      <vt:lpstr>PowerPoint Presentation</vt:lpstr>
      <vt:lpstr>SEARCH THE SCRIPTURES</vt:lpstr>
      <vt:lpstr>REVIEW OF OUR ASSIGNMENT OF LAST STUDY</vt:lpstr>
      <vt:lpstr>LESSON 987: The Act of Soul-winning</vt:lpstr>
      <vt:lpstr>INTRODUCTION</vt:lpstr>
      <vt:lpstr>Matt. 28:19-20; Mark 16:15; 2 Tim. 2:21-25;4:2-4; Col. 4:5-6 </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LESSON 988: The nature and attributes of God </vt:lpstr>
      <vt:lpstr>PowerPoint Presentation</vt:lpstr>
      <vt:lpstr>HYMN</vt:lpstr>
      <vt:lpstr>HOW GREAT THOU ART [GHS 014]</vt:lpstr>
      <vt:lpstr>PowerPoint Presentation</vt:lpstr>
      <vt:lpstr>HOW GREAT THOU ART [GHS 014]</vt:lpstr>
      <vt:lpstr>PowerPoint Presentation</vt:lpstr>
      <vt:lpstr>HOW GREAT THOU ART [GHS 014]</vt:lpstr>
      <vt:lpstr>PowerPoint Presentation</vt:lpstr>
      <vt:lpstr>HOW GREAT THOU ART [GHS 014]</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557</cp:revision>
  <dcterms:created xsi:type="dcterms:W3CDTF">2023-01-06T14:44:39Z</dcterms:created>
  <dcterms:modified xsi:type="dcterms:W3CDTF">2025-01-16T21:51:24Z</dcterms:modified>
</cp:coreProperties>
</file>