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708" r:id="rId5"/>
    <p:sldMasterId id="2147483732" r:id="rId6"/>
    <p:sldMasterId id="2147483744" r:id="rId7"/>
  </p:sldMasterIdLst>
  <p:notesMasterIdLst>
    <p:notesMasterId r:id="rId43"/>
  </p:notesMasterIdLst>
  <p:sldIdLst>
    <p:sldId id="3918" r:id="rId8"/>
    <p:sldId id="3917" r:id="rId9"/>
    <p:sldId id="3934" r:id="rId10"/>
    <p:sldId id="270" r:id="rId11"/>
    <p:sldId id="274" r:id="rId12"/>
    <p:sldId id="299" r:id="rId13"/>
    <p:sldId id="300" r:id="rId14"/>
    <p:sldId id="301" r:id="rId15"/>
    <p:sldId id="302" r:id="rId16"/>
    <p:sldId id="303" r:id="rId17"/>
    <p:sldId id="298" r:id="rId18"/>
    <p:sldId id="256" r:id="rId19"/>
    <p:sldId id="257" r:id="rId20"/>
    <p:sldId id="258" r:id="rId21"/>
    <p:sldId id="259" r:id="rId22"/>
    <p:sldId id="261" r:id="rId23"/>
    <p:sldId id="262" r:id="rId24"/>
    <p:sldId id="260" r:id="rId25"/>
    <p:sldId id="273" r:id="rId26"/>
    <p:sldId id="275" r:id="rId27"/>
    <p:sldId id="265" r:id="rId28"/>
    <p:sldId id="269" r:id="rId29"/>
    <p:sldId id="288" r:id="rId30"/>
    <p:sldId id="3211" r:id="rId31"/>
    <p:sldId id="3200" r:id="rId32"/>
    <p:sldId id="3201" r:id="rId33"/>
    <p:sldId id="3162" r:id="rId34"/>
    <p:sldId id="3163" r:id="rId35"/>
    <p:sldId id="3935" r:id="rId36"/>
    <p:sldId id="3932" r:id="rId37"/>
    <p:sldId id="3931" r:id="rId38"/>
    <p:sldId id="3380" r:id="rId39"/>
    <p:sldId id="3627" r:id="rId40"/>
    <p:sldId id="3729" r:id="rId41"/>
    <p:sldId id="2089"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E2743E"/>
    <a:srgbClr val="F0B485"/>
    <a:srgbClr val="F89800"/>
    <a:srgbClr val="FBB521"/>
    <a:srgbClr val="EC7534"/>
    <a:srgbClr val="B4A3CF"/>
    <a:srgbClr val="BCABD5"/>
    <a:srgbClr val="F1EBF1"/>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18" autoAdjust="0"/>
    <p:restoredTop sz="96723" autoAdjust="0"/>
  </p:normalViewPr>
  <p:slideViewPr>
    <p:cSldViewPr snapToGrid="0">
      <p:cViewPr varScale="1">
        <p:scale>
          <a:sx n="98" d="100"/>
          <a:sy n="98" d="100"/>
        </p:scale>
        <p:origin x="96" y="39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notesMaster" Target="notesMasters/notesMaster1.xml"/><Relationship Id="rId48" Type="http://schemas.microsoft.com/office/2018/10/relationships/authors" Target="authors.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slide" Target="slides/slide34.xml"/></Relationships>
</file>

<file path=ppt/diagrams/_rels/data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8">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8">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ct val="35000"/>
            </a:spcAft>
          </a:pPr>
          <a:r>
            <a:rPr lang="en-US" sz="3200" b="0" i="1" dirty="0">
              <a:latin typeface="+mn-lt"/>
            </a:rPr>
            <a:t>Why was the psalmist bitter and downcast?</a:t>
          </a:r>
          <a:endParaRPr lang="en-US" sz="3200" b="1" i="1" dirty="0">
            <a:solidFill>
              <a:schemeClr val="tx1"/>
            </a:solidFill>
            <a:latin typeface="+mn-lt"/>
          </a:endParaRPr>
        </a:p>
        <a:p>
          <a:pPr algn="ctr" rtl="0">
            <a:lnSpc>
              <a:spcPct val="100000"/>
            </a:lnSpc>
            <a:spcBef>
              <a:spcPct val="0"/>
            </a:spcBef>
            <a:spcAft>
              <a:spcPct val="35000"/>
            </a:spcAft>
          </a:pPr>
          <a:r>
            <a:rPr lang="en-US" sz="3200" b="1" i="1" dirty="0">
              <a:solidFill>
                <a:schemeClr val="tx1"/>
              </a:solidFill>
              <a:latin typeface="+mn-lt"/>
            </a:rPr>
            <a:t>Psalm 73:2,3,12; Jeremiah 12:1</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ct val="35000"/>
            </a:spcAft>
          </a:pPr>
          <a:r>
            <a:rPr lang="en-US" sz="3200" b="0" i="1" dirty="0">
              <a:latin typeface="+mn-lt"/>
            </a:rPr>
            <a:t>What is the danger of comparing ourselves with the ungodly?</a:t>
          </a:r>
          <a:endParaRPr lang="en-GB" sz="3200" b="1" i="1" dirty="0">
            <a:latin typeface="+mn-lt"/>
          </a:endParaRPr>
        </a:p>
        <a:p>
          <a:pPr algn="ctr" rtl="0">
            <a:lnSpc>
              <a:spcPct val="100000"/>
            </a:lnSpc>
            <a:spcBef>
              <a:spcPct val="0"/>
            </a:spcBef>
            <a:spcAft>
              <a:spcPct val="35000"/>
            </a:spcAft>
          </a:pPr>
          <a:r>
            <a:rPr lang="en-GB" sz="3200" b="1" i="1" dirty="0">
              <a:latin typeface="+mn-lt"/>
            </a:rPr>
            <a:t> Psalm 73:16,17</a:t>
          </a:r>
          <a:r>
            <a:rPr lang="en-GB" sz="3200" b="1" i="1" dirty="0">
              <a:latin typeface="+mn-lt"/>
              <a:ea typeface="Calibri Light"/>
              <a:cs typeface="Calibri Light"/>
            </a:rPr>
            <a:t>; Malachi 2:8; Job 27:8</a:t>
          </a:r>
          <a:endParaRPr lang="en-GB" altLang="en-US" sz="3200" b="1" i="1" dirty="0">
            <a:latin typeface="+mn-lt"/>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ct val="35000"/>
            </a:spcAft>
          </a:pPr>
          <a:r>
            <a:rPr lang="en-US" sz="3200" b="0" i="1" dirty="0">
              <a:latin typeface="+mn-lt"/>
            </a:rPr>
            <a:t>Why does God seem to delay the judgment of sinners?</a:t>
          </a:r>
          <a:endParaRPr lang="en-GB" sz="3200" b="1" i="1" dirty="0">
            <a:latin typeface="+mn-lt"/>
            <a:ea typeface="Calibri Light"/>
            <a:cs typeface="Calibri Light"/>
          </a:endParaRPr>
        </a:p>
        <a:p>
          <a:pPr algn="ctr" rtl="0">
            <a:lnSpc>
              <a:spcPct val="100000"/>
            </a:lnSpc>
            <a:spcBef>
              <a:spcPct val="0"/>
            </a:spcBef>
            <a:spcAft>
              <a:spcPct val="35000"/>
            </a:spcAft>
          </a:pPr>
          <a:r>
            <a:rPr lang="en-GB" sz="3200" b="1" i="1" dirty="0">
              <a:latin typeface="+mn-lt"/>
              <a:ea typeface="Calibri Light"/>
              <a:cs typeface="Calibri Light"/>
            </a:rPr>
            <a:t>2 Peter 3:9; John 3:16; Ezekiel 18:23</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8" loCatId="hierarchy" qsTypeId="urn:microsoft.com/office/officeart/2005/8/quickstyle/simple1#7" qsCatId="simple" csTypeId="urn:microsoft.com/office/officeart/2005/8/colors/accent0_3#8"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ct val="35000"/>
            </a:spcAft>
          </a:pPr>
          <a:r>
            <a:rPr lang="en-US" sz="3200" i="1" dirty="0">
              <a:solidFill>
                <a:schemeClr val="tx1"/>
              </a:solidFill>
              <a:effectLst/>
              <a:latin typeface="+mn-lt"/>
            </a:rPr>
            <a:t>Give biblical instances of those who incurred divine judgment and why?</a:t>
          </a:r>
          <a:endParaRPr lang="nn-NO" sz="3200" b="1" i="1" dirty="0">
            <a:solidFill>
              <a:schemeClr val="tx1"/>
            </a:solidFill>
            <a:effectLst/>
            <a:latin typeface="+mn-lt"/>
          </a:endParaRPr>
        </a:p>
        <a:p>
          <a:pPr algn="ctr" rtl="0">
            <a:lnSpc>
              <a:spcPct val="100000"/>
            </a:lnSpc>
            <a:spcBef>
              <a:spcPct val="0"/>
            </a:spcBef>
            <a:spcAft>
              <a:spcPct val="35000"/>
            </a:spcAft>
          </a:pPr>
          <a:r>
            <a:rPr lang="nn-NO" sz="3200" b="1" i="1" dirty="0">
              <a:solidFill>
                <a:schemeClr val="tx1"/>
              </a:solidFill>
              <a:effectLst/>
              <a:latin typeface="+mn-lt"/>
            </a:rPr>
            <a:t>Psalm 78:12,13; Daniel 4:28-33; 1 Samuel  2:26,27</a:t>
          </a:r>
        </a:p>
      </dgm:t>
    </dgm:pt>
    <dgm:pt modelId="{9E84C169-3ED9-436C-BE7D-98EA155ECFDB}" type="parTrans" cxnId="{85A00DB1-F4A3-4C6B-A4D0-ACCFE51BA363}">
      <dgm:prSet/>
      <dgm:spPr/>
      <dgm:t>
        <a:bodyPr/>
        <a:lstStyle/>
        <a:p>
          <a:endParaRPr lang="en-US"/>
        </a:p>
      </dgm:t>
    </dgm:pt>
    <dgm:pt modelId="{8B714856-D08B-41FD-BF3A-5E4B3859D26F}" type="sibTrans" cxnId="{85A00DB1-F4A3-4C6B-A4D0-ACCFE51BA363}">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6253">
        <dgm:presLayoutVars>
          <dgm:chPref val="3"/>
        </dgm:presLayoutVars>
      </dgm:prSet>
      <dgm:spPr/>
    </dgm:pt>
    <dgm:pt modelId="{39243EBB-08C3-40AD-9EBD-DFB2E309673B}" type="pres">
      <dgm:prSet presAssocID="{60B4422F-B5F1-45C8-8FA5-66CA47A48205}" presName="hierChild2" presStyleCnt="0"/>
      <dgm:spPr/>
    </dgm:pt>
  </dgm:ptLst>
  <dgm:cxnLst>
    <dgm:cxn modelId="{7A4A5095-E367-437E-A416-5813C246E9FF}" type="presOf" srcId="{60B4422F-B5F1-45C8-8FA5-66CA47A48205}" destId="{DDCA46C2-3612-464D-9F92-813CC60D482F}" srcOrd="0" destOrd="0" presId="urn:microsoft.com/office/officeart/2005/8/layout/hierarchy1#8"/>
    <dgm:cxn modelId="{85A00DB1-F4A3-4C6B-A4D0-ACCFE51BA363}" srcId="{49828610-9B16-48BE-81A5-8175BFC125E8}" destId="{60B4422F-B5F1-45C8-8FA5-66CA47A48205}" srcOrd="0" destOrd="0" parTransId="{9E84C169-3ED9-436C-BE7D-98EA155ECFDB}" sibTransId="{8B714856-D08B-41FD-BF3A-5E4B3859D26F}"/>
    <dgm:cxn modelId="{860175B9-8926-481C-A44B-054BF8635C63}" type="presOf" srcId="{49828610-9B16-48BE-81A5-8175BFC125E8}" destId="{7BC538D0-47AE-414F-9DE4-F18E62186D5B}" srcOrd="0" destOrd="0" presId="urn:microsoft.com/office/officeart/2005/8/layout/hierarchy1#8"/>
    <dgm:cxn modelId="{01B10568-5131-47F3-A63E-724981C9224D}" type="presParOf" srcId="{7BC538D0-47AE-414F-9DE4-F18E62186D5B}" destId="{A5087579-C124-49EC-86E7-A232783731D9}" srcOrd="0" destOrd="0" presId="urn:microsoft.com/office/officeart/2005/8/layout/hierarchy1#8"/>
    <dgm:cxn modelId="{DE2D6E94-CDC8-4EEF-91F9-C34AE20DFB56}" type="presParOf" srcId="{A5087579-C124-49EC-86E7-A232783731D9}" destId="{E432CA65-1FEE-4816-920D-95060379FF5B}" srcOrd="0" destOrd="0" presId="urn:microsoft.com/office/officeart/2005/8/layout/hierarchy1#8"/>
    <dgm:cxn modelId="{F028579C-5072-4458-9446-E7D51390DBCC}" type="presParOf" srcId="{E432CA65-1FEE-4816-920D-95060379FF5B}" destId="{A31D16F8-974D-4512-94F2-E4F4716BC42E}" srcOrd="0" destOrd="0" presId="urn:microsoft.com/office/officeart/2005/8/layout/hierarchy1#8"/>
    <dgm:cxn modelId="{5367A2E1-C189-4215-8FC8-4C7E0EF6D075}" type="presParOf" srcId="{E432CA65-1FEE-4816-920D-95060379FF5B}" destId="{DDCA46C2-3612-464D-9F92-813CC60D482F}" srcOrd="1" destOrd="0" presId="urn:microsoft.com/office/officeart/2005/8/layout/hierarchy1#8"/>
    <dgm:cxn modelId="{7711E97C-C8F3-45B1-9E31-35F3F49DD6C5}" type="presParOf" srcId="{A5087579-C124-49EC-86E7-A232783731D9}" destId="{39243EBB-08C3-40AD-9EBD-DFB2E309673B}" srcOrd="1" destOrd="0" presId="urn:microsoft.com/office/officeart/2005/8/layout/hierarchy1#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8" loCatId="hierarchy" qsTypeId="urn:microsoft.com/office/officeart/2005/8/quickstyle/simple1#7" qsCatId="simple" csTypeId="urn:microsoft.com/office/officeart/2005/8/colors/accent0_3#8"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ct val="35000"/>
            </a:spcAft>
          </a:pPr>
          <a:r>
            <a:rPr lang="en-US" sz="3200" i="1" dirty="0">
              <a:solidFill>
                <a:schemeClr val="tx1"/>
              </a:solidFill>
              <a:effectLst/>
              <a:latin typeface="+mn-lt"/>
            </a:rPr>
            <a:t>How can we avoid the pitfall of lightly esteeming the goodness of God?</a:t>
          </a:r>
          <a:endParaRPr lang="nn-NO" sz="3200" b="1" i="1" dirty="0">
            <a:solidFill>
              <a:schemeClr val="tx1"/>
            </a:solidFill>
            <a:effectLst/>
            <a:latin typeface="+mn-lt"/>
          </a:endParaRPr>
        </a:p>
        <a:p>
          <a:pPr algn="ctr" rtl="0">
            <a:lnSpc>
              <a:spcPct val="100000"/>
            </a:lnSpc>
            <a:spcBef>
              <a:spcPct val="0"/>
            </a:spcBef>
            <a:spcAft>
              <a:spcPct val="35000"/>
            </a:spcAft>
          </a:pPr>
          <a:r>
            <a:rPr lang="nn-NO" sz="3200" b="1" i="1" dirty="0">
              <a:solidFill>
                <a:schemeClr val="tx1"/>
              </a:solidFill>
              <a:effectLst/>
              <a:latin typeface="+mn-lt"/>
            </a:rPr>
            <a:t>Psalm 31:19;Psalm 77:11</a:t>
          </a:r>
        </a:p>
        <a:p>
          <a:pPr algn="ctr">
            <a:lnSpc>
              <a:spcPct val="100000"/>
            </a:lnSpc>
            <a:spcBef>
              <a:spcPct val="0"/>
            </a:spcBef>
            <a:spcAft>
              <a:spcPct val="35000"/>
            </a:spcAft>
          </a:pPr>
          <a:endParaRPr lang="en-GB" sz="2800" b="1" i="1" dirty="0">
            <a:solidFill>
              <a:schemeClr val="tx1"/>
            </a:solidFill>
            <a:effectLst/>
            <a:latin typeface="+mn-lt"/>
          </a:endParaRPr>
        </a:p>
      </dgm:t>
    </dgm:pt>
    <dgm:pt modelId="{9E84C169-3ED9-436C-BE7D-98EA155ECFDB}" type="parTrans" cxnId="{85A00DB1-F4A3-4C6B-A4D0-ACCFE51BA363}">
      <dgm:prSet/>
      <dgm:spPr/>
      <dgm:t>
        <a:bodyPr/>
        <a:lstStyle/>
        <a:p>
          <a:endParaRPr lang="en-US"/>
        </a:p>
      </dgm:t>
    </dgm:pt>
    <dgm:pt modelId="{8B714856-D08B-41FD-BF3A-5E4B3859D26F}" type="sibTrans" cxnId="{85A00DB1-F4A3-4C6B-A4D0-ACCFE51BA363}">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6253">
        <dgm:presLayoutVars>
          <dgm:chPref val="3"/>
        </dgm:presLayoutVars>
      </dgm:prSet>
      <dgm:spPr/>
    </dgm:pt>
    <dgm:pt modelId="{39243EBB-08C3-40AD-9EBD-DFB2E309673B}" type="pres">
      <dgm:prSet presAssocID="{60B4422F-B5F1-45C8-8FA5-66CA47A48205}" presName="hierChild2" presStyleCnt="0"/>
      <dgm:spPr/>
    </dgm:pt>
  </dgm:ptLst>
  <dgm:cxnLst>
    <dgm:cxn modelId="{7A4A5095-E367-437E-A416-5813C246E9FF}" type="presOf" srcId="{60B4422F-B5F1-45C8-8FA5-66CA47A48205}" destId="{DDCA46C2-3612-464D-9F92-813CC60D482F}" srcOrd="0" destOrd="0" presId="urn:microsoft.com/office/officeart/2005/8/layout/hierarchy1#8"/>
    <dgm:cxn modelId="{85A00DB1-F4A3-4C6B-A4D0-ACCFE51BA363}" srcId="{49828610-9B16-48BE-81A5-8175BFC125E8}" destId="{60B4422F-B5F1-45C8-8FA5-66CA47A48205}" srcOrd="0" destOrd="0" parTransId="{9E84C169-3ED9-436C-BE7D-98EA155ECFDB}" sibTransId="{8B714856-D08B-41FD-BF3A-5E4B3859D26F}"/>
    <dgm:cxn modelId="{860175B9-8926-481C-A44B-054BF8635C63}" type="presOf" srcId="{49828610-9B16-48BE-81A5-8175BFC125E8}" destId="{7BC538D0-47AE-414F-9DE4-F18E62186D5B}" srcOrd="0" destOrd="0" presId="urn:microsoft.com/office/officeart/2005/8/layout/hierarchy1#8"/>
    <dgm:cxn modelId="{01B10568-5131-47F3-A63E-724981C9224D}" type="presParOf" srcId="{7BC538D0-47AE-414F-9DE4-F18E62186D5B}" destId="{A5087579-C124-49EC-86E7-A232783731D9}" srcOrd="0" destOrd="0" presId="urn:microsoft.com/office/officeart/2005/8/layout/hierarchy1#8"/>
    <dgm:cxn modelId="{DE2D6E94-CDC8-4EEF-91F9-C34AE20DFB56}" type="presParOf" srcId="{A5087579-C124-49EC-86E7-A232783731D9}" destId="{E432CA65-1FEE-4816-920D-95060379FF5B}" srcOrd="0" destOrd="0" presId="urn:microsoft.com/office/officeart/2005/8/layout/hierarchy1#8"/>
    <dgm:cxn modelId="{F028579C-5072-4458-9446-E7D51390DBCC}" type="presParOf" srcId="{E432CA65-1FEE-4816-920D-95060379FF5B}" destId="{A31D16F8-974D-4512-94F2-E4F4716BC42E}" srcOrd="0" destOrd="0" presId="urn:microsoft.com/office/officeart/2005/8/layout/hierarchy1#8"/>
    <dgm:cxn modelId="{5367A2E1-C189-4215-8FC8-4C7E0EF6D075}" type="presParOf" srcId="{E432CA65-1FEE-4816-920D-95060379FF5B}" destId="{DDCA46C2-3612-464D-9F92-813CC60D482F}" srcOrd="1" destOrd="0" presId="urn:microsoft.com/office/officeart/2005/8/layout/hierarchy1#8"/>
    <dgm:cxn modelId="{7711E97C-C8F3-45B1-9E31-35F3F49DD6C5}" type="presParOf" srcId="{A5087579-C124-49EC-86E7-A232783731D9}" destId="{39243EBB-08C3-40AD-9EBD-DFB2E309673B}" srcOrd="1" destOrd="0" presId="urn:microsoft.com/office/officeart/2005/8/layout/hierarchy1#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ct val="35000"/>
            </a:spcAft>
            <a:buNone/>
          </a:pPr>
          <a:r>
            <a:rPr lang="en-US" sz="3200" b="0" i="1" kern="1200" dirty="0">
              <a:latin typeface="+mn-lt"/>
            </a:rPr>
            <a:t>Why was the psalmist bitter and downcast?</a:t>
          </a:r>
          <a:endParaRPr lang="en-US" sz="3200" b="1" i="1" kern="1200" dirty="0">
            <a:solidFill>
              <a:schemeClr val="tx1"/>
            </a:solidFill>
            <a:latin typeface="+mn-lt"/>
          </a:endParaRPr>
        </a:p>
        <a:p>
          <a:pPr marL="0" lvl="0" indent="0" algn="ctr" defTabSz="1422400" rtl="0">
            <a:lnSpc>
              <a:spcPct val="100000"/>
            </a:lnSpc>
            <a:spcBef>
              <a:spcPct val="0"/>
            </a:spcBef>
            <a:spcAft>
              <a:spcPct val="35000"/>
            </a:spcAft>
            <a:buNone/>
          </a:pPr>
          <a:r>
            <a:rPr lang="en-US" sz="3200" b="1" i="1" kern="1200" dirty="0">
              <a:solidFill>
                <a:schemeClr val="tx1"/>
              </a:solidFill>
              <a:latin typeface="+mn-lt"/>
            </a:rPr>
            <a:t>Psalm 73:2,3,12; Jeremiah 12:1</a:t>
          </a:r>
        </a:p>
      </dsp:txBody>
      <dsp:txXfrm>
        <a:off x="2495967" y="745322"/>
        <a:ext cx="6626353" cy="28546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ct val="35000"/>
            </a:spcAft>
            <a:buNone/>
          </a:pPr>
          <a:r>
            <a:rPr lang="en-US" sz="3200" b="0" i="1" kern="1200" dirty="0">
              <a:latin typeface="+mn-lt"/>
            </a:rPr>
            <a:t>What is the danger of comparing ourselves with the ungodly?</a:t>
          </a:r>
          <a:endParaRPr lang="en-GB" sz="3200" b="1" i="1" kern="1200" dirty="0">
            <a:latin typeface="+mn-lt"/>
          </a:endParaRPr>
        </a:p>
        <a:p>
          <a:pPr marL="0" lvl="0" indent="0" algn="ctr" defTabSz="1422400" rtl="0">
            <a:lnSpc>
              <a:spcPct val="100000"/>
            </a:lnSpc>
            <a:spcBef>
              <a:spcPct val="0"/>
            </a:spcBef>
            <a:spcAft>
              <a:spcPct val="35000"/>
            </a:spcAft>
            <a:buNone/>
          </a:pPr>
          <a:r>
            <a:rPr lang="en-GB" sz="3200" b="1" i="1" kern="1200" dirty="0">
              <a:latin typeface="+mn-lt"/>
            </a:rPr>
            <a:t> Psalm 73:16,17</a:t>
          </a:r>
          <a:r>
            <a:rPr lang="en-GB" sz="3200" b="1" i="1" kern="1200" dirty="0">
              <a:latin typeface="+mn-lt"/>
              <a:ea typeface="Calibri Light"/>
              <a:cs typeface="Calibri Light"/>
            </a:rPr>
            <a:t>; Malachi 2:8; Job 27:8</a:t>
          </a:r>
          <a:endParaRPr lang="en-GB" altLang="en-US" sz="3200" b="1" i="1" kern="1200" dirty="0">
            <a:latin typeface="+mn-lt"/>
            <a:cs typeface="Calibri (Body)" charset="0"/>
          </a:endParaRPr>
        </a:p>
      </dsp:txBody>
      <dsp:txXfrm>
        <a:off x="3089044" y="596011"/>
        <a:ext cx="527745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ct val="35000"/>
            </a:spcAft>
            <a:buNone/>
          </a:pPr>
          <a:r>
            <a:rPr lang="en-US" sz="3200" b="0" i="1" kern="1200" dirty="0">
              <a:latin typeface="+mn-lt"/>
            </a:rPr>
            <a:t>Why does God seem to delay the judgment of sinners?</a:t>
          </a:r>
          <a:endParaRPr lang="en-GB" sz="3200" b="1" i="1" kern="1200" dirty="0">
            <a:latin typeface="+mn-lt"/>
            <a:ea typeface="Calibri Light"/>
            <a:cs typeface="Calibri Light"/>
          </a:endParaRPr>
        </a:p>
        <a:p>
          <a:pPr marL="0" lvl="0" indent="0" algn="ctr" defTabSz="1422400" rtl="0">
            <a:lnSpc>
              <a:spcPct val="100000"/>
            </a:lnSpc>
            <a:spcBef>
              <a:spcPct val="0"/>
            </a:spcBef>
            <a:spcAft>
              <a:spcPct val="35000"/>
            </a:spcAft>
            <a:buNone/>
          </a:pPr>
          <a:r>
            <a:rPr lang="en-GB" sz="3200" b="1" i="1" kern="1200" dirty="0">
              <a:latin typeface="+mn-lt"/>
              <a:ea typeface="Calibri Light"/>
              <a:cs typeface="Calibri Light"/>
            </a:rPr>
            <a:t>2 Peter 3:9; John 3:16; Ezekiel 18:23</a:t>
          </a:r>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46879" y="2514"/>
          <a:ext cx="6281276"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99673" y="527669"/>
          <a:ext cx="6281276"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ct val="35000"/>
            </a:spcAft>
            <a:buNone/>
          </a:pPr>
          <a:r>
            <a:rPr lang="en-US" sz="3200" i="1" kern="1200" dirty="0">
              <a:solidFill>
                <a:schemeClr val="tx1"/>
              </a:solidFill>
              <a:effectLst/>
              <a:latin typeface="+mn-lt"/>
            </a:rPr>
            <a:t>Give biblical instances of those who incurred divine judgment and why?</a:t>
          </a:r>
          <a:endParaRPr lang="nn-NO" sz="3200" b="1" i="1" kern="1200" dirty="0">
            <a:solidFill>
              <a:schemeClr val="tx1"/>
            </a:solidFill>
            <a:effectLst/>
            <a:latin typeface="+mn-lt"/>
          </a:endParaRPr>
        </a:p>
        <a:p>
          <a:pPr marL="0" lvl="0" indent="0" algn="ctr" defTabSz="1422400" rtl="0">
            <a:lnSpc>
              <a:spcPct val="100000"/>
            </a:lnSpc>
            <a:spcBef>
              <a:spcPct val="0"/>
            </a:spcBef>
            <a:spcAft>
              <a:spcPct val="35000"/>
            </a:spcAft>
            <a:buNone/>
          </a:pPr>
          <a:r>
            <a:rPr lang="nn-NO" sz="3200" b="1" i="1" kern="1200" dirty="0">
              <a:solidFill>
                <a:schemeClr val="tx1"/>
              </a:solidFill>
              <a:effectLst/>
              <a:latin typeface="+mn-lt"/>
            </a:rPr>
            <a:t>Psalm 78:12,13; Daniel 4:28-33; 1 Samuel  2:26,27</a:t>
          </a:r>
        </a:p>
      </dsp:txBody>
      <dsp:txXfrm>
        <a:off x="2692203" y="620199"/>
        <a:ext cx="6096216" cy="29741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46879" y="2514"/>
          <a:ext cx="6281276"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99673" y="527669"/>
          <a:ext cx="6281276"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ct val="35000"/>
            </a:spcAft>
            <a:buNone/>
          </a:pPr>
          <a:r>
            <a:rPr lang="en-US" sz="3200" i="1" kern="1200" dirty="0">
              <a:solidFill>
                <a:schemeClr val="tx1"/>
              </a:solidFill>
              <a:effectLst/>
              <a:latin typeface="+mn-lt"/>
            </a:rPr>
            <a:t>How can we avoid the pitfall of lightly esteeming the goodness of God?</a:t>
          </a:r>
          <a:endParaRPr lang="nn-NO" sz="3200" b="1" i="1" kern="1200" dirty="0">
            <a:solidFill>
              <a:schemeClr val="tx1"/>
            </a:solidFill>
            <a:effectLst/>
            <a:latin typeface="+mn-lt"/>
          </a:endParaRPr>
        </a:p>
        <a:p>
          <a:pPr marL="0" lvl="0" indent="0" algn="ctr" defTabSz="1422400" rtl="0">
            <a:lnSpc>
              <a:spcPct val="100000"/>
            </a:lnSpc>
            <a:spcBef>
              <a:spcPct val="0"/>
            </a:spcBef>
            <a:spcAft>
              <a:spcPct val="35000"/>
            </a:spcAft>
            <a:buNone/>
          </a:pPr>
          <a:r>
            <a:rPr lang="nn-NO" sz="3200" b="1" i="1" kern="1200" dirty="0">
              <a:solidFill>
                <a:schemeClr val="tx1"/>
              </a:solidFill>
              <a:effectLst/>
              <a:latin typeface="+mn-lt"/>
            </a:rPr>
            <a:t>Psalm 31:19;Psalm 77:11</a:t>
          </a:r>
        </a:p>
        <a:p>
          <a:pPr marL="0" lvl="0" indent="0" algn="ctr" defTabSz="1422400">
            <a:lnSpc>
              <a:spcPct val="100000"/>
            </a:lnSpc>
            <a:spcBef>
              <a:spcPct val="0"/>
            </a:spcBef>
            <a:spcAft>
              <a:spcPct val="35000"/>
            </a:spcAft>
            <a:buNone/>
          </a:pPr>
          <a:endParaRPr lang="en-GB" sz="2800" b="1" i="1" kern="1200" dirty="0">
            <a:solidFill>
              <a:schemeClr val="tx1"/>
            </a:solidFill>
            <a:effectLst/>
            <a:latin typeface="+mn-lt"/>
          </a:endParaRPr>
        </a:p>
      </dsp:txBody>
      <dsp:txXfrm>
        <a:off x="2692203" y="620199"/>
        <a:ext cx="6096216" cy="29741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8">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8">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2/19/2025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19/02/2025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19/02/2025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19/02/2025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19/02/2025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19/02/2025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19/02/2025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19/02/2025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19/02/2025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19/02/2025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19/02/2025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19/02/2025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2/19/2025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02/19/2025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2/19/2025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2/19/2025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2/19/2025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2/19/2025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2/19/2025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2/19/2025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2/19/2025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2/19/2025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2/19/2025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02/19/2025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02/19/2025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02/19/2025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02/19/2025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02/19/2025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02/19/2025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02/19/2025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02/19/2025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02/19/2025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02/19/2025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02/19/2025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2/19/2025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2/19/2025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2/19/2025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2/19/2025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2/19/2025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2/19/2025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2/19/2025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2/19/2025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2/19/2025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2/19/2025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01FBD-055E-BAD8-34B7-90DD66AE1D5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983F91C0-7708-0751-A740-A89A43B741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9DF61839-8268-7BB3-F514-538C382BAC5B}"/>
              </a:ext>
            </a:extLst>
          </p:cNvPr>
          <p:cNvSpPr>
            <a:spLocks noGrp="1"/>
          </p:cNvSpPr>
          <p:nvPr>
            <p:ph type="dt" sz="half" idx="10"/>
          </p:nvPr>
        </p:nvSpPr>
        <p:spPr/>
        <p:txBody>
          <a:bodyPr/>
          <a:lstStyle/>
          <a:p>
            <a:fld id="{D42AA53C-0CEE-458C-8C67-F9CDB65070F8}" type="datetimeFigureOut">
              <a:rPr lang="en-NL" smtClean="0"/>
              <a:t>02/19/2025</a:t>
            </a:fld>
            <a:endParaRPr lang="en-NL"/>
          </a:p>
        </p:txBody>
      </p:sp>
      <p:sp>
        <p:nvSpPr>
          <p:cNvPr id="5" name="Footer Placeholder 4">
            <a:extLst>
              <a:ext uri="{FF2B5EF4-FFF2-40B4-BE49-F238E27FC236}">
                <a16:creationId xmlns:a16="http://schemas.microsoft.com/office/drawing/2014/main" id="{E2F49237-7AE9-5E3F-0936-3CEFCC14FD0D}"/>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3AFF4CF-369C-068E-B2BC-72F2247A31B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58439103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CE5FB-341F-5AD5-5419-455847A99C23}"/>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5634E920-544C-4E14-8977-52B15E4F76C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73B38C9-5F83-909A-EDE1-E734326985FF}"/>
              </a:ext>
            </a:extLst>
          </p:cNvPr>
          <p:cNvSpPr>
            <a:spLocks noGrp="1"/>
          </p:cNvSpPr>
          <p:nvPr>
            <p:ph type="dt" sz="half" idx="10"/>
          </p:nvPr>
        </p:nvSpPr>
        <p:spPr/>
        <p:txBody>
          <a:bodyPr/>
          <a:lstStyle/>
          <a:p>
            <a:fld id="{D42AA53C-0CEE-458C-8C67-F9CDB65070F8}" type="datetimeFigureOut">
              <a:rPr lang="en-NL" smtClean="0"/>
              <a:t>02/19/2025</a:t>
            </a:fld>
            <a:endParaRPr lang="en-NL"/>
          </a:p>
        </p:txBody>
      </p:sp>
      <p:sp>
        <p:nvSpPr>
          <p:cNvPr id="5" name="Footer Placeholder 4">
            <a:extLst>
              <a:ext uri="{FF2B5EF4-FFF2-40B4-BE49-F238E27FC236}">
                <a16:creationId xmlns:a16="http://schemas.microsoft.com/office/drawing/2014/main" id="{8DE72828-191A-7692-E2D7-CF05C0D61D9F}"/>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9F22446-829E-ABC7-60C7-46855447D6E9}"/>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25612349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6C3FB-4FE0-C1F6-A6A3-8144BAC3CB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1F766290-8881-5E2A-A101-194FAFB8C2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2AA6A83-9DF1-3A1A-A315-DB53D3260F20}"/>
              </a:ext>
            </a:extLst>
          </p:cNvPr>
          <p:cNvSpPr>
            <a:spLocks noGrp="1"/>
          </p:cNvSpPr>
          <p:nvPr>
            <p:ph type="dt" sz="half" idx="10"/>
          </p:nvPr>
        </p:nvSpPr>
        <p:spPr/>
        <p:txBody>
          <a:bodyPr/>
          <a:lstStyle/>
          <a:p>
            <a:fld id="{D42AA53C-0CEE-458C-8C67-F9CDB65070F8}" type="datetimeFigureOut">
              <a:rPr lang="en-NL" smtClean="0"/>
              <a:t>02/19/2025</a:t>
            </a:fld>
            <a:endParaRPr lang="en-NL"/>
          </a:p>
        </p:txBody>
      </p:sp>
      <p:sp>
        <p:nvSpPr>
          <p:cNvPr id="5" name="Footer Placeholder 4">
            <a:extLst>
              <a:ext uri="{FF2B5EF4-FFF2-40B4-BE49-F238E27FC236}">
                <a16:creationId xmlns:a16="http://schemas.microsoft.com/office/drawing/2014/main" id="{77419B94-3A32-A26B-8A36-11AB385C70F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FAC36664-D092-0804-38D3-C4A74365FDA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95989534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F054-2B43-D038-A3CF-8B99E6543C89}"/>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4CEAF57C-50D1-D3E9-8567-E6364839B97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6BC6D1CA-3C14-E63B-CA0B-2B008CA0EEA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BAB6E151-B8A2-22F0-63F8-30F5C8E2711C}"/>
              </a:ext>
            </a:extLst>
          </p:cNvPr>
          <p:cNvSpPr>
            <a:spLocks noGrp="1"/>
          </p:cNvSpPr>
          <p:nvPr>
            <p:ph type="dt" sz="half" idx="10"/>
          </p:nvPr>
        </p:nvSpPr>
        <p:spPr/>
        <p:txBody>
          <a:bodyPr/>
          <a:lstStyle/>
          <a:p>
            <a:fld id="{D42AA53C-0CEE-458C-8C67-F9CDB65070F8}" type="datetimeFigureOut">
              <a:rPr lang="en-NL" smtClean="0"/>
              <a:t>02/19/2025</a:t>
            </a:fld>
            <a:endParaRPr lang="en-NL"/>
          </a:p>
        </p:txBody>
      </p:sp>
      <p:sp>
        <p:nvSpPr>
          <p:cNvPr id="6" name="Footer Placeholder 5">
            <a:extLst>
              <a:ext uri="{FF2B5EF4-FFF2-40B4-BE49-F238E27FC236}">
                <a16:creationId xmlns:a16="http://schemas.microsoft.com/office/drawing/2014/main" id="{4F1D567C-D362-0BF6-EAA4-2EAD5CD460A0}"/>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8E2464DD-6EF9-1A19-53F8-938E314C163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93537051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B2189-DCA6-B8EF-279A-495226CB904E}"/>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1242D7BD-2E8D-65E7-280E-E9240EDB51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ABF84BC-EE69-F0F6-546F-95B9EBD1C67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9F6E91EC-2618-CE61-0622-E25ED7D76F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18660A5-8998-37D5-8506-95CA04E6CAD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9A9E748C-8F83-6D37-07AA-2DFE9E22B356}"/>
              </a:ext>
            </a:extLst>
          </p:cNvPr>
          <p:cNvSpPr>
            <a:spLocks noGrp="1"/>
          </p:cNvSpPr>
          <p:nvPr>
            <p:ph type="dt" sz="half" idx="10"/>
          </p:nvPr>
        </p:nvSpPr>
        <p:spPr/>
        <p:txBody>
          <a:bodyPr/>
          <a:lstStyle/>
          <a:p>
            <a:fld id="{D42AA53C-0CEE-458C-8C67-F9CDB65070F8}" type="datetimeFigureOut">
              <a:rPr lang="en-NL" smtClean="0"/>
              <a:t>02/19/2025</a:t>
            </a:fld>
            <a:endParaRPr lang="en-NL"/>
          </a:p>
        </p:txBody>
      </p:sp>
      <p:sp>
        <p:nvSpPr>
          <p:cNvPr id="8" name="Footer Placeholder 7">
            <a:extLst>
              <a:ext uri="{FF2B5EF4-FFF2-40B4-BE49-F238E27FC236}">
                <a16:creationId xmlns:a16="http://schemas.microsoft.com/office/drawing/2014/main" id="{DB3311DC-6DB9-6EA0-AF98-56F504EF3E04}"/>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C0BDADA5-9981-D413-507F-90BD774BFF47}"/>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8683589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5D77-2D22-FDF4-1DB5-4639BB11C9A6}"/>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A4DDD96D-4948-4130-8173-DD93152EF33C}"/>
              </a:ext>
            </a:extLst>
          </p:cNvPr>
          <p:cNvSpPr>
            <a:spLocks noGrp="1"/>
          </p:cNvSpPr>
          <p:nvPr>
            <p:ph type="dt" sz="half" idx="10"/>
          </p:nvPr>
        </p:nvSpPr>
        <p:spPr/>
        <p:txBody>
          <a:bodyPr/>
          <a:lstStyle/>
          <a:p>
            <a:fld id="{D42AA53C-0CEE-458C-8C67-F9CDB65070F8}" type="datetimeFigureOut">
              <a:rPr lang="en-NL" smtClean="0"/>
              <a:t>02/19/2025</a:t>
            </a:fld>
            <a:endParaRPr lang="en-NL"/>
          </a:p>
        </p:txBody>
      </p:sp>
      <p:sp>
        <p:nvSpPr>
          <p:cNvPr id="4" name="Footer Placeholder 3">
            <a:extLst>
              <a:ext uri="{FF2B5EF4-FFF2-40B4-BE49-F238E27FC236}">
                <a16:creationId xmlns:a16="http://schemas.microsoft.com/office/drawing/2014/main" id="{C786A11E-D578-6A22-ABE4-E412E15688C9}"/>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D773F6D9-DE02-8714-5829-B4B73D79277F}"/>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97550877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944180-DB9A-0A48-ACD0-4F466F4D40CD}"/>
              </a:ext>
            </a:extLst>
          </p:cNvPr>
          <p:cNvSpPr>
            <a:spLocks noGrp="1"/>
          </p:cNvSpPr>
          <p:nvPr>
            <p:ph type="dt" sz="half" idx="10"/>
          </p:nvPr>
        </p:nvSpPr>
        <p:spPr/>
        <p:txBody>
          <a:bodyPr/>
          <a:lstStyle/>
          <a:p>
            <a:fld id="{D42AA53C-0CEE-458C-8C67-F9CDB65070F8}" type="datetimeFigureOut">
              <a:rPr lang="en-NL" smtClean="0"/>
              <a:t>02/19/2025</a:t>
            </a:fld>
            <a:endParaRPr lang="en-NL"/>
          </a:p>
        </p:txBody>
      </p:sp>
      <p:sp>
        <p:nvSpPr>
          <p:cNvPr id="3" name="Footer Placeholder 2">
            <a:extLst>
              <a:ext uri="{FF2B5EF4-FFF2-40B4-BE49-F238E27FC236}">
                <a16:creationId xmlns:a16="http://schemas.microsoft.com/office/drawing/2014/main" id="{5A3C7EBE-F046-6496-5A02-738F99E2276C}"/>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2F4A4F44-3C6C-65C3-575A-171AAC4D26C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1404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63D93-D7C7-0690-10C6-EFDC070787C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3820F57C-A87D-7481-0A7B-F7B9D76FDD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289D1D77-F661-A8F4-A0BA-FAEC98DA6D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BDF3E06-4FE9-EA54-315A-93FC46FB4F01}"/>
              </a:ext>
            </a:extLst>
          </p:cNvPr>
          <p:cNvSpPr>
            <a:spLocks noGrp="1"/>
          </p:cNvSpPr>
          <p:nvPr>
            <p:ph type="dt" sz="half" idx="10"/>
          </p:nvPr>
        </p:nvSpPr>
        <p:spPr/>
        <p:txBody>
          <a:bodyPr/>
          <a:lstStyle/>
          <a:p>
            <a:fld id="{D42AA53C-0CEE-458C-8C67-F9CDB65070F8}" type="datetimeFigureOut">
              <a:rPr lang="en-NL" smtClean="0"/>
              <a:t>02/19/2025</a:t>
            </a:fld>
            <a:endParaRPr lang="en-NL"/>
          </a:p>
        </p:txBody>
      </p:sp>
      <p:sp>
        <p:nvSpPr>
          <p:cNvPr id="6" name="Footer Placeholder 5">
            <a:extLst>
              <a:ext uri="{FF2B5EF4-FFF2-40B4-BE49-F238E27FC236}">
                <a16:creationId xmlns:a16="http://schemas.microsoft.com/office/drawing/2014/main" id="{7C83C716-6DB2-E30B-5A9C-A22021E6DFE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9A1881DE-5C33-E9C3-7E7C-4FC700CF233C}"/>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1584259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B2D6E-5B61-2C6C-8F31-E1949651177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68CE0036-92EC-3768-E21F-3BA12A68E2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731754A0-62FD-B9C3-1B8B-56DEE72B70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28D4325-59CF-8665-06FE-2F008350CB88}"/>
              </a:ext>
            </a:extLst>
          </p:cNvPr>
          <p:cNvSpPr>
            <a:spLocks noGrp="1"/>
          </p:cNvSpPr>
          <p:nvPr>
            <p:ph type="dt" sz="half" idx="10"/>
          </p:nvPr>
        </p:nvSpPr>
        <p:spPr/>
        <p:txBody>
          <a:bodyPr/>
          <a:lstStyle/>
          <a:p>
            <a:fld id="{D42AA53C-0CEE-458C-8C67-F9CDB65070F8}" type="datetimeFigureOut">
              <a:rPr lang="en-NL" smtClean="0"/>
              <a:t>02/19/2025</a:t>
            </a:fld>
            <a:endParaRPr lang="en-NL"/>
          </a:p>
        </p:txBody>
      </p:sp>
      <p:sp>
        <p:nvSpPr>
          <p:cNvPr id="6" name="Footer Placeholder 5">
            <a:extLst>
              <a:ext uri="{FF2B5EF4-FFF2-40B4-BE49-F238E27FC236}">
                <a16:creationId xmlns:a16="http://schemas.microsoft.com/office/drawing/2014/main" id="{7F1FAA65-3CFA-429E-01C5-BAB3F908863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CC0C4E08-62DD-7839-CB7D-93B3EF71E231}"/>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5851303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04DF5-4936-56D0-6447-FA22AE6F6A2F}"/>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BEC8B0B6-83A6-BB01-D999-5187F54B02E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32B41768-0FD2-9284-1394-2F391BDD51B2}"/>
              </a:ext>
            </a:extLst>
          </p:cNvPr>
          <p:cNvSpPr>
            <a:spLocks noGrp="1"/>
          </p:cNvSpPr>
          <p:nvPr>
            <p:ph type="dt" sz="half" idx="10"/>
          </p:nvPr>
        </p:nvSpPr>
        <p:spPr/>
        <p:txBody>
          <a:bodyPr/>
          <a:lstStyle/>
          <a:p>
            <a:fld id="{D42AA53C-0CEE-458C-8C67-F9CDB65070F8}" type="datetimeFigureOut">
              <a:rPr lang="en-NL" smtClean="0"/>
              <a:t>02/19/2025</a:t>
            </a:fld>
            <a:endParaRPr lang="en-NL"/>
          </a:p>
        </p:txBody>
      </p:sp>
      <p:sp>
        <p:nvSpPr>
          <p:cNvPr id="5" name="Footer Placeholder 4">
            <a:extLst>
              <a:ext uri="{FF2B5EF4-FFF2-40B4-BE49-F238E27FC236}">
                <a16:creationId xmlns:a16="http://schemas.microsoft.com/office/drawing/2014/main" id="{57F9D965-4EBE-1CF9-2065-92496CE64BD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F01F1CB-B699-DAED-E055-6EDE72BA37E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78547595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B03AB1-B811-8804-AE93-E91FBD5C3D1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47C9E000-504E-E585-B9B8-5309E5DBB29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70D294AB-FBE8-FEDD-1759-EACB1426D0A7}"/>
              </a:ext>
            </a:extLst>
          </p:cNvPr>
          <p:cNvSpPr>
            <a:spLocks noGrp="1"/>
          </p:cNvSpPr>
          <p:nvPr>
            <p:ph type="dt" sz="half" idx="10"/>
          </p:nvPr>
        </p:nvSpPr>
        <p:spPr/>
        <p:txBody>
          <a:bodyPr/>
          <a:lstStyle/>
          <a:p>
            <a:fld id="{D42AA53C-0CEE-458C-8C67-F9CDB65070F8}" type="datetimeFigureOut">
              <a:rPr lang="en-NL" smtClean="0"/>
              <a:t>02/19/2025</a:t>
            </a:fld>
            <a:endParaRPr lang="en-NL"/>
          </a:p>
        </p:txBody>
      </p:sp>
      <p:sp>
        <p:nvSpPr>
          <p:cNvPr id="5" name="Footer Placeholder 4">
            <a:extLst>
              <a:ext uri="{FF2B5EF4-FFF2-40B4-BE49-F238E27FC236}">
                <a16:creationId xmlns:a16="http://schemas.microsoft.com/office/drawing/2014/main" id="{0BF6F155-EE81-8F03-0768-1B77D8338781}"/>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C57358DD-9209-9F8A-646C-5403E397217E}"/>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62676205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19/02/2025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7851019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19/02/2025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9641674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19/02/2025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5902857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19/02/2025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65647183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19/02/2025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56181807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19/02/2025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4575007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19/02/2025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6609578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19/02/2025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63344400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19/02/2025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3675006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19/02/2025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43678954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19/02/2025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684681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19/02/2025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2/19/2025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02/19/2025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2/19/2025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2/19/2025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DD961C-3288-6441-7418-5CEA514F3B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B4231257-6E26-13D4-2D25-EB79C75B19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D08F6D5-A8F8-38E8-ADBB-0F45D0365A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2AA53C-0CEE-458C-8C67-F9CDB65070F8}" type="datetimeFigureOut">
              <a:rPr lang="en-NL" smtClean="0"/>
              <a:t>02/19/2025</a:t>
            </a:fld>
            <a:endParaRPr lang="en-NL"/>
          </a:p>
        </p:txBody>
      </p:sp>
      <p:sp>
        <p:nvSpPr>
          <p:cNvPr id="5" name="Footer Placeholder 4">
            <a:extLst>
              <a:ext uri="{FF2B5EF4-FFF2-40B4-BE49-F238E27FC236}">
                <a16:creationId xmlns:a16="http://schemas.microsoft.com/office/drawing/2014/main" id="{33A0D405-1FC5-9E7E-584D-D0FD4627C6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L"/>
          </a:p>
        </p:txBody>
      </p:sp>
      <p:sp>
        <p:nvSpPr>
          <p:cNvPr id="6" name="Slide Number Placeholder 5">
            <a:extLst>
              <a:ext uri="{FF2B5EF4-FFF2-40B4-BE49-F238E27FC236}">
                <a16:creationId xmlns:a16="http://schemas.microsoft.com/office/drawing/2014/main" id="{E9868B38-7215-308B-C90D-0E8A09A13F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112840B-EB83-4BA0-8F36-C0AA8694A392}" type="slidenum">
              <a:rPr lang="en-NL" smtClean="0"/>
              <a:t>‹#›</a:t>
            </a:fld>
            <a:endParaRPr lang="en-NL"/>
          </a:p>
        </p:txBody>
      </p:sp>
    </p:spTree>
    <p:extLst>
      <p:ext uri="{BB962C8B-B14F-4D97-AF65-F5344CB8AC3E}">
        <p14:creationId xmlns:p14="http://schemas.microsoft.com/office/powerpoint/2010/main" val="172677840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19/02/2025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32888315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7.png"/><Relationship Id="rId1" Type="http://schemas.openxmlformats.org/officeDocument/2006/relationships/slideLayout" Target="../slideLayouts/slideLayout6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7.png"/><Relationship Id="rId1" Type="http://schemas.openxmlformats.org/officeDocument/2006/relationships/slideLayout" Target="../slideLayouts/slideLayout6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7.png"/><Relationship Id="rId1" Type="http://schemas.openxmlformats.org/officeDocument/2006/relationships/slideLayout" Target="../slideLayouts/slideLayout6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8.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8.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9.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jpeg"/><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notesSlide" Target="../notesSlides/notesSlide3.xml"/><Relationship Id="rId7" Type="http://schemas.openxmlformats.org/officeDocument/2006/relationships/image" Target="../media/image21.svg"/><Relationship Id="rId12" Type="http://schemas.openxmlformats.org/officeDocument/2006/relationships/image" Target="../media/image26.png"/><Relationship Id="rId2" Type="http://schemas.openxmlformats.org/officeDocument/2006/relationships/slideLayout" Target="../slideLayouts/slideLayout51.xml"/><Relationship Id="rId1" Type="http://schemas.openxmlformats.org/officeDocument/2006/relationships/themeOverride" Target="../theme/themeOverride1.xm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19.sv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1.x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1.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6.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4.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B7194F-FF66-051E-24FD-90AA7033906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94330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8801360" y="1290108"/>
            <a:ext cx="3102774" cy="900115"/>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GLOBAL WORSHIP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585817" y="2070101"/>
            <a:ext cx="1920900" cy="51011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23-02-2025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208:</a:t>
            </a:r>
            <a:r>
              <a:rPr lang="en-US" sz="7200" b="1" dirty="0">
                <a:solidFill>
                  <a:schemeClr val="bg1"/>
                </a:solidFill>
                <a:effectLst>
                  <a:outerShdw blurRad="38100" dist="38100" dir="2700000" algn="tl">
                    <a:srgbClr val="000000">
                      <a:alpha val="43137"/>
                    </a:srgbClr>
                  </a:outerShdw>
                </a:effectLst>
              </a:rPr>
              <a:t> THE GREAT JUDGMENT MORNING</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THE GREAT JUDGMENT MORNING [GHS 208]</a:t>
            </a:r>
          </a:p>
        </p:txBody>
      </p:sp>
      <p:grpSp>
        <p:nvGrpSpPr>
          <p:cNvPr id="3" name="Group 2"/>
          <p:cNvGrpSpPr/>
          <p:nvPr/>
        </p:nvGrpSpPr>
        <p:grpSpPr>
          <a:xfrm>
            <a:off x="313712" y="1392237"/>
            <a:ext cx="11878289" cy="5087098"/>
            <a:chOff x="319222" y="1455616"/>
            <a:chExt cx="10485726" cy="5087098"/>
          </a:xfrm>
        </p:grpSpPr>
        <p:sp>
          <p:nvSpPr>
            <p:cNvPr id="14339" name="TextBox 1"/>
            <p:cNvSpPr txBox="1">
              <a:spLocks noChangeArrowheads="1"/>
            </p:cNvSpPr>
            <p:nvPr/>
          </p:nvSpPr>
          <p:spPr bwMode="auto">
            <a:xfrm>
              <a:off x="907147" y="1525956"/>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dreamed that the great judgment morning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Had dawned and the trumpet had blown;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dreamed that the nations had gathered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judgment before the white throne;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From the throne came a bright shining angel,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stood on the land and the sea,</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swore with his hand raised to heaven,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time was no longer to be.</a:t>
              </a:r>
            </a:p>
          </p:txBody>
        </p:sp>
        <p:sp>
          <p:nvSpPr>
            <p:cNvPr id="14341" name="TextBox 5"/>
            <p:cNvSpPr txBox="1">
              <a:spLocks noChangeArrowheads="1"/>
            </p:cNvSpPr>
            <p:nvPr/>
          </p:nvSpPr>
          <p:spPr bwMode="auto">
            <a:xfrm>
              <a:off x="319222" y="1455616"/>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756138" y="1350655"/>
            <a:ext cx="10550770"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O, what a weeping and wailing,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the lost were told of their fate;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cried for the rocks and the mountains,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prayed, but their prayer was too late.</a:t>
            </a:r>
          </a:p>
        </p:txBody>
      </p:sp>
    </p:spTree>
    <p:extLst>
      <p:ext uri="{BB962C8B-B14F-4D97-AF65-F5344CB8AC3E}">
        <p14:creationId xmlns:p14="http://schemas.microsoft.com/office/powerpoint/2010/main" val="3597915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THE GREAT JUDGMENT MORNING [GHS 208]</a:t>
            </a:r>
          </a:p>
        </p:txBody>
      </p:sp>
      <p:grpSp>
        <p:nvGrpSpPr>
          <p:cNvPr id="3" name="Group 2"/>
          <p:cNvGrpSpPr/>
          <p:nvPr/>
        </p:nvGrpSpPr>
        <p:grpSpPr>
          <a:xfrm>
            <a:off x="313712" y="1392237"/>
            <a:ext cx="11878289" cy="5087098"/>
            <a:chOff x="319222" y="1455616"/>
            <a:chExt cx="10485726" cy="5087098"/>
          </a:xfrm>
        </p:grpSpPr>
        <p:sp>
          <p:nvSpPr>
            <p:cNvPr id="14339" name="TextBox 1"/>
            <p:cNvSpPr txBox="1">
              <a:spLocks noChangeArrowheads="1"/>
            </p:cNvSpPr>
            <p:nvPr/>
          </p:nvSpPr>
          <p:spPr bwMode="auto">
            <a:xfrm>
              <a:off x="907147" y="1525956"/>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rich man was there, but his money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Had melted and vanished away;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pauper he stood in the judgment,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debts were too heavy to pay;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great man was there, but his greatness,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death came, was left far behind!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angel that opened the records,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Not a trace of his greatness could find.</a:t>
              </a:r>
            </a:p>
          </p:txBody>
        </p:sp>
        <p:sp>
          <p:nvSpPr>
            <p:cNvPr id="14341" name="TextBox 5"/>
            <p:cNvSpPr txBox="1">
              <a:spLocks noChangeArrowheads="1"/>
            </p:cNvSpPr>
            <p:nvPr/>
          </p:nvSpPr>
          <p:spPr bwMode="auto">
            <a:xfrm>
              <a:off x="319222" y="1455616"/>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724124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756138" y="1350655"/>
            <a:ext cx="10550770"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O, what a weeping and wailing,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the lost were told of their fate;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cried for the rocks and the mountains,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prayed, but their prayer was too late.</a:t>
            </a:r>
          </a:p>
        </p:txBody>
      </p:sp>
    </p:spTree>
    <p:extLst>
      <p:ext uri="{BB962C8B-B14F-4D97-AF65-F5344CB8AC3E}">
        <p14:creationId xmlns:p14="http://schemas.microsoft.com/office/powerpoint/2010/main" val="2457965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THE GREAT JUDGMENT MORNING [GHS 208]</a:t>
            </a:r>
          </a:p>
        </p:txBody>
      </p:sp>
      <p:grpSp>
        <p:nvGrpSpPr>
          <p:cNvPr id="3" name="Group 2"/>
          <p:cNvGrpSpPr/>
          <p:nvPr/>
        </p:nvGrpSpPr>
        <p:grpSpPr>
          <a:xfrm>
            <a:off x="313712" y="1392237"/>
            <a:ext cx="11878289" cy="5087098"/>
            <a:chOff x="319222" y="1455616"/>
            <a:chExt cx="10485726" cy="5087098"/>
          </a:xfrm>
        </p:grpSpPr>
        <p:sp>
          <p:nvSpPr>
            <p:cNvPr id="14339" name="TextBox 1"/>
            <p:cNvSpPr txBox="1">
              <a:spLocks noChangeArrowheads="1"/>
            </p:cNvSpPr>
            <p:nvPr/>
          </p:nvSpPr>
          <p:spPr bwMode="auto">
            <a:xfrm>
              <a:off x="907147" y="1525956"/>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widow was there with the orphans,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God heard and remembered their cries;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 sorrow in heaven for ever,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God wiped all the tears from their eyes;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gambler was there and the drunkard,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 man that had sold them the drink,</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the people who gave him the license,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Together in hell they did sink.</a:t>
              </a:r>
            </a:p>
          </p:txBody>
        </p:sp>
        <p:sp>
          <p:nvSpPr>
            <p:cNvPr id="14341" name="TextBox 5"/>
            <p:cNvSpPr txBox="1">
              <a:spLocks noChangeArrowheads="1"/>
            </p:cNvSpPr>
            <p:nvPr/>
          </p:nvSpPr>
          <p:spPr bwMode="auto">
            <a:xfrm>
              <a:off x="319222" y="1455616"/>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84859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756138" y="1350655"/>
            <a:ext cx="10550770"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O, what a weeping and wailing,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the lost were told of their fate;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cried for the rocks and the mountains,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prayed, but their prayer was too late.</a:t>
            </a:r>
          </a:p>
        </p:txBody>
      </p:sp>
    </p:spTree>
    <p:extLst>
      <p:ext uri="{BB962C8B-B14F-4D97-AF65-F5344CB8AC3E}">
        <p14:creationId xmlns:p14="http://schemas.microsoft.com/office/powerpoint/2010/main" val="2924032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THE GREAT JUDGMENT MORNING [GHS 208]</a:t>
            </a:r>
          </a:p>
        </p:txBody>
      </p:sp>
      <p:grpSp>
        <p:nvGrpSpPr>
          <p:cNvPr id="3" name="Group 2"/>
          <p:cNvGrpSpPr/>
          <p:nvPr/>
        </p:nvGrpSpPr>
        <p:grpSpPr>
          <a:xfrm>
            <a:off x="313712" y="1392237"/>
            <a:ext cx="11878289" cy="5087098"/>
            <a:chOff x="319222" y="1455616"/>
            <a:chExt cx="10485726" cy="5087098"/>
          </a:xfrm>
        </p:grpSpPr>
        <p:sp>
          <p:nvSpPr>
            <p:cNvPr id="14339" name="TextBox 1"/>
            <p:cNvSpPr txBox="1">
              <a:spLocks noChangeArrowheads="1"/>
            </p:cNvSpPr>
            <p:nvPr/>
          </p:nvSpPr>
          <p:spPr bwMode="auto">
            <a:xfrm>
              <a:off x="907147" y="1525956"/>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moral man came to the judgment,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his self-righteous rags would not do;</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men who had crucified Jesus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Had passed off as moral men, too;</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soul that had put off salvation,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“Not tonight; I’ll get saved by and by,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 time now to think of religion!”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last they all found time to die.</a:t>
              </a:r>
            </a:p>
          </p:txBody>
        </p:sp>
        <p:sp>
          <p:nvSpPr>
            <p:cNvPr id="14341" name="TextBox 5"/>
            <p:cNvSpPr txBox="1">
              <a:spLocks noChangeArrowheads="1"/>
            </p:cNvSpPr>
            <p:nvPr/>
          </p:nvSpPr>
          <p:spPr bwMode="auto">
            <a:xfrm>
              <a:off x="319222" y="1455616"/>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432446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756138" y="1350655"/>
            <a:ext cx="10550770"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O, what a weeping and wailing,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the lost were told of their fate;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cried for the rocks and the mountains,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prayed, but their prayer was too late.</a:t>
            </a:r>
          </a:p>
        </p:txBody>
      </p:sp>
      <p:sp>
        <p:nvSpPr>
          <p:cNvPr id="2" name="Oval 1">
            <a:extLst>
              <a:ext uri="{FF2B5EF4-FFF2-40B4-BE49-F238E27FC236}">
                <a16:creationId xmlns:a16="http://schemas.microsoft.com/office/drawing/2014/main" id="{9510E4DE-4DB8-46DA-F3F2-96D2730C45D7}"/>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8856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vert="horz" lIns="91440" tIns="45720" rIns="91440" bIns="45720" rtlCol="0" anchor="t">
            <a:normAutofit/>
          </a:bodyPr>
          <a:lstStyle/>
          <a:p>
            <a:r>
              <a:rPr lang="en-GB" b="1" dirty="0"/>
              <a:t>23-02-2025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rmAutofit/>
          </a:bodyPr>
          <a:lstStyle/>
          <a:p>
            <a:pPr marL="0" indent="0" algn="ctr">
              <a:lnSpc>
                <a:spcPct val="110000"/>
              </a:lnSpc>
              <a:buNone/>
            </a:pPr>
            <a:r>
              <a:rPr lang="en-US" b="1" dirty="0">
                <a:solidFill>
                  <a:schemeClr val="bg1">
                    <a:lumMod val="65000"/>
                  </a:schemeClr>
                </a:solidFill>
                <a:latin typeface="Calibri" panose="020F0502020204030204" pitchFamily="34" charset="0"/>
              </a:rPr>
              <a:t>You may not have direct control over all issues that affect or concern you personally, in the family, in the church, at work or in the nation. However, your prayer can change things.</a:t>
            </a:r>
          </a:p>
          <a:p>
            <a:pPr marL="0" indent="0" algn="ctr">
              <a:lnSpc>
                <a:spcPct val="110000"/>
              </a:lnSpc>
              <a:buNone/>
            </a:pPr>
            <a:r>
              <a:rPr lang="en-US" b="1" dirty="0">
                <a:solidFill>
                  <a:schemeClr val="bg1">
                    <a:lumMod val="65000"/>
                  </a:schemeClr>
                </a:solidFill>
                <a:latin typeface="Calibri" panose="020F0502020204030204" pitchFamily="34" charset="0"/>
              </a:rPr>
              <a:t>Choose one such issue and spend time to pray earnestly about it throughout this week. Be ready to give testimony soon!</a:t>
            </a:r>
          </a:p>
          <a:p>
            <a:pPr marL="0" indent="0" algn="ctr">
              <a:lnSpc>
                <a:spcPct val="110000"/>
              </a:lnSpc>
              <a:buNone/>
            </a:pPr>
            <a:endParaRPr lang="en-US" b="1" dirty="0">
              <a:latin typeface="Calibri" panose="020F0502020204030204" pitchFamily="34" charset="0"/>
            </a:endParaRPr>
          </a:p>
          <a:p>
            <a:pPr marL="0" indent="0" algn="ctr">
              <a:lnSpc>
                <a:spcPct val="110000"/>
              </a:lnSpc>
              <a:buNone/>
            </a:pPr>
            <a:r>
              <a:rPr lang="en-US" b="1" dirty="0">
                <a:latin typeface="Calibri" panose="020F0502020204030204" pitchFamily="34" charset="0"/>
              </a:rPr>
              <a:t>Anyone willing to share his/her testimony?</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Plea for deliverance from the enemy </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992</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The Justice of God</a:t>
            </a:r>
            <a:endParaRPr lang="en-US" altLang="en-US" sz="4800" b="1" kern="1200" dirty="0">
              <a:solidFill>
                <a:srgbClr val="FFFFFF"/>
              </a:solidFill>
              <a:latin typeface="+mj-lt"/>
              <a:ea typeface="Calibri Light"/>
              <a:cs typeface="Calibri Light"/>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Though</a:t>
            </a:r>
            <a:r>
              <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hand </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join</a:t>
            </a:r>
            <a:r>
              <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in hand, the wicked shall not be unpunished: but the seed of the righteous shall be delivered</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GB" sz="24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(Proverbs 11:21).</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077760"/>
            <a:ext cx="6263640" cy="101735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Calibri"/>
                <a:cs typeface="Calibri"/>
              </a:rPr>
              <a:t>TEXTS: Psalm 73 to 78</a:t>
            </a:r>
            <a:endParaRPr kumimoji="0" lang="en-GB" sz="2800" b="1" i="1" u="none" strike="noStrike" kern="1200" cap="none" spc="0" normalizeH="0" baseline="0" noProof="0" dirty="0">
              <a:ln>
                <a:noFill/>
              </a:ln>
              <a:solidFill>
                <a:prstClr val="white"/>
              </a:solidFill>
              <a:effectLst/>
              <a:uLnTx/>
              <a:uFillTx/>
              <a:latin typeface="Calibri"/>
              <a:ea typeface="Calibri"/>
              <a:cs typeface="Calibri"/>
            </a:endParaRPr>
          </a:p>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Calibri"/>
              <a:cs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884732"/>
            <a:ext cx="7223152" cy="5077669"/>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a:ea typeface="Calibri"/>
                <a:cs typeface="Calibri"/>
              </a:rPr>
              <a:t>We live in a world where wrongdoers often escape while the innocent is punished instead. The wealthy and powerful get away with crime. The lawless seem to prosper while the godly are despised. These are the thoughts that confused the psalmist (Psalm 73:2,3,12).</a:t>
            </a:r>
          </a:p>
          <a:p>
            <a:pPr marL="0" indent="0" algn="just" eaLnBrk="0" fontAlgn="base" hangingPunct="0">
              <a:lnSpc>
                <a:spcPct val="100000"/>
              </a:lnSpc>
              <a:spcBef>
                <a:spcPct val="0"/>
              </a:spcBef>
              <a:spcAft>
                <a:spcPts val="600"/>
              </a:spcAft>
              <a:buNone/>
              <a:defRPr/>
            </a:pPr>
            <a:r>
              <a:rPr lang="en-US" dirty="0">
                <a:latin typeface="Calibri"/>
                <a:ea typeface="Calibri"/>
                <a:cs typeface="Calibri"/>
              </a:rPr>
              <a:t>We also could be tempted when we see the wicked prosper. The Psalmist recovered himself when he went into God’s sanctuary; we also can escape confusion when we ponder on God’s word. Nothing escapes the eyes of our God.</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1" y="457201"/>
            <a:ext cx="7688475" cy="584676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latin typeface="Calibri"/>
                <a:ea typeface="Calibri"/>
                <a:cs typeface="Calibri"/>
              </a:rPr>
              <a:t>God is just. His judgment may linger, but it is sure. His recompense for evildoing will be just.</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a:ea typeface="Calibri"/>
                <a:cs typeface="Calibri"/>
              </a:rPr>
              <a:t>God’s justice extends beyond our time on earth; it spans through eternity.</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a:ea typeface="Calibri"/>
                <a:cs typeface="Calibri"/>
              </a:rPr>
              <a:t>God’s judgment is fair and final. There can be no appeal in His court. His punishment is severe.</a:t>
            </a:r>
            <a:endParaRPr lang="en-US" i="0" u="none" strike="noStrike" kern="1200" cap="none" spc="0" normalizeH="0" baseline="0" noProof="0" dirty="0">
              <a:ln>
                <a:noFill/>
              </a:ln>
              <a:effectLst/>
              <a:uLnTx/>
              <a:uFillTx/>
              <a:latin typeface="Calibri"/>
              <a:ea typeface="Calibri"/>
              <a:cs typeface="Calibri"/>
            </a:endParaRP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a:ea typeface="Calibri"/>
                <a:cs typeface="Calibri"/>
              </a:rPr>
              <a:t>We should not get discouraged by the evil in the world but consider the end of the wicked.</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a:ea typeface="Calibri"/>
                <a:cs typeface="Calibri"/>
              </a:rPr>
              <a:t>While God punishes evildoers, He also rewards those who love Him with kindness, affection, care and provision.</a:t>
            </a:r>
            <a:endParaRPr lang="en-GB" i="0" u="none" strike="noStrike" kern="1200" cap="none" spc="0" normalizeH="0" baseline="0" noProof="0" dirty="0">
              <a:ln>
                <a:noFill/>
              </a:ln>
              <a:effectLst/>
              <a:uLnTx/>
              <a:uFillTx/>
              <a:latin typeface="Calibri"/>
              <a:ea typeface="Calibri"/>
              <a:cs typeface="Calibri"/>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a:ea typeface="Cambria"/>
              </a:rPr>
              <a:t>Psalm 73:1-17; 74:1-23; 75:7-10; 7:11; 1 Sam 2:1-10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53750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a:ea typeface="Cambria"/>
              </a:rPr>
              <a:t>QUESTION </a:t>
            </a:r>
            <a:r>
              <a:rPr lang="en-GB" altLang="en-US" sz="4000" b="1" dirty="0">
                <a:solidFill>
                  <a:srgbClr val="FFFFFF"/>
                </a:solidFill>
                <a:latin typeface="Cambria"/>
                <a:ea typeface="Cambria"/>
              </a:rPr>
              <a:t>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8517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a:ea typeface="Cambria"/>
              </a:rPr>
              <a:t>QUESTION </a:t>
            </a:r>
            <a:r>
              <a:rPr lang="en-GB" altLang="en-US" sz="4000" b="1" dirty="0">
                <a:solidFill>
                  <a:srgbClr val="FFFFFF"/>
                </a:solidFill>
                <a:latin typeface="Cambria"/>
                <a:ea typeface="Cambria"/>
              </a:rPr>
              <a:t>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459680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a:ea typeface="Cambria"/>
              </a:rPr>
              <a:t>QUESTION </a:t>
            </a:r>
            <a:r>
              <a:rPr lang="en-GB" altLang="en-US" sz="4000" b="1" dirty="0">
                <a:solidFill>
                  <a:srgbClr val="FFFFFF"/>
                </a:solidFill>
                <a:latin typeface="Cambria"/>
                <a:ea typeface="Cambria"/>
              </a:rPr>
              <a:t>5</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a:ea typeface="Calibri"/>
                <a:cs typeface="Calibri"/>
              </a:rPr>
              <a:t>We should not be discouraged because of the evil in the world. God’s justice is sure and fair. Wickedness has an end; God’s judgment will be severe on evildoers. But His mercy and compassion are for those who fear Him. They will experience His deliverance, care and comfort on earth and inherit the Kingdom of God. We should find our consolation in God’s sanctuary by pondering on His word. Moreover, knowing the terror of God, we should persuade men!</a:t>
            </a:r>
            <a:endParaRPr lang="en-GB" b="1" dirty="0">
              <a:latin typeface="Calibri"/>
              <a:ea typeface="Calibri"/>
              <a:cs typeface="Calibri"/>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Read Psalm 73 two or three times meditatively. Write down at least </a:t>
            </a:r>
            <a:r>
              <a:rPr lang="en-US" b="1">
                <a:latin typeface="Calibri" panose="020F0502020204030204" pitchFamily="34" charset="0"/>
              </a:rPr>
              <a:t>three lessons </a:t>
            </a:r>
            <a:r>
              <a:rPr lang="en-US" b="1" dirty="0">
                <a:latin typeface="Calibri" panose="020F0502020204030204" pitchFamily="34" charset="0"/>
              </a:rPr>
              <a:t>you learn from the experience of the Psalmist.</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dirty="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2171042"/>
              </p:ext>
            </p:extLst>
          </p:nvPr>
        </p:nvGraphicFramePr>
        <p:xfrm>
          <a:off x="1371598" y="2404124"/>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0" y="4033835"/>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alpha val="39000"/>
          </a:schemeClr>
        </a:solidFill>
        <a:effectLst/>
      </p:bgPr>
    </p:bg>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1FF839BA-65B1-FC09-3522-277774046EEB}"/>
              </a:ext>
            </a:extLst>
          </p:cNvPr>
          <p:cNvSpPr>
            <a:spLocks noChangeArrowheads="1"/>
          </p:cNvSpPr>
          <p:nvPr/>
        </p:nvSpPr>
        <p:spPr bwMode="auto">
          <a:xfrm>
            <a:off x="353130" y="100473"/>
            <a:ext cx="5457841" cy="757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fontAlgn="base">
              <a:lnSpc>
                <a:spcPct val="90000"/>
              </a:lnSpc>
              <a:spcBef>
                <a:spcPct val="0"/>
              </a:spcBef>
              <a:spcAft>
                <a:spcPct val="0"/>
              </a:spcAft>
              <a:buClrTx/>
              <a:buSzTx/>
              <a:tabLst/>
            </a:pPr>
            <a:r>
              <a:rPr lang="en-US" altLang="en-US" sz="48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FAMILY WEEKEND </a:t>
            </a:r>
          </a:p>
        </p:txBody>
      </p:sp>
      <p:pic>
        <p:nvPicPr>
          <p:cNvPr id="5" name="Picture 4">
            <a:extLst>
              <a:ext uri="{FF2B5EF4-FFF2-40B4-BE49-F238E27FC236}">
                <a16:creationId xmlns:a16="http://schemas.microsoft.com/office/drawing/2014/main" id="{819552CC-6F49-2580-94C6-1861F2C10272}"/>
              </a:ext>
            </a:extLst>
          </p:cNvPr>
          <p:cNvPicPr>
            <a:picLocks noChangeAspect="1"/>
          </p:cNvPicPr>
          <p:nvPr/>
        </p:nvPicPr>
        <p:blipFill>
          <a:blip r:embed="rId2"/>
          <a:stretch>
            <a:fillRect/>
          </a:stretch>
        </p:blipFill>
        <p:spPr>
          <a:xfrm>
            <a:off x="6844512" y="0"/>
            <a:ext cx="5347488" cy="6858000"/>
          </a:xfrm>
          <a:prstGeom prst="rect">
            <a:avLst/>
          </a:prstGeom>
          <a:effectLst>
            <a:softEdge rad="50800"/>
          </a:effectLst>
        </p:spPr>
      </p:pic>
      <p:pic>
        <p:nvPicPr>
          <p:cNvPr id="9" name="Picture 8">
            <a:extLst>
              <a:ext uri="{FF2B5EF4-FFF2-40B4-BE49-F238E27FC236}">
                <a16:creationId xmlns:a16="http://schemas.microsoft.com/office/drawing/2014/main" id="{49EC9A5C-52AC-EC18-EDFB-CE15CC32B410}"/>
              </a:ext>
            </a:extLst>
          </p:cNvPr>
          <p:cNvPicPr>
            <a:picLocks noChangeAspect="1"/>
          </p:cNvPicPr>
          <p:nvPr/>
        </p:nvPicPr>
        <p:blipFill>
          <a:blip r:embed="rId3"/>
          <a:stretch>
            <a:fillRect/>
          </a:stretch>
        </p:blipFill>
        <p:spPr>
          <a:xfrm>
            <a:off x="6844512" y="576669"/>
            <a:ext cx="1095375" cy="657225"/>
          </a:xfrm>
          <a:prstGeom prst="rect">
            <a:avLst/>
          </a:prstGeom>
          <a:effectLst>
            <a:softEdge rad="63500"/>
          </a:effectLst>
        </p:spPr>
      </p:pic>
      <p:sp>
        <p:nvSpPr>
          <p:cNvPr id="10" name="Content Placeholder 2">
            <a:extLst>
              <a:ext uri="{FF2B5EF4-FFF2-40B4-BE49-F238E27FC236}">
                <a16:creationId xmlns:a16="http://schemas.microsoft.com/office/drawing/2014/main" id="{B2221F2E-DDA0-F890-89D9-51FDCF28FE2C}"/>
              </a:ext>
            </a:extLst>
          </p:cNvPr>
          <p:cNvSpPr txBox="1">
            <a:spLocks/>
          </p:cNvSpPr>
          <p:nvPr/>
        </p:nvSpPr>
        <p:spPr>
          <a:xfrm>
            <a:off x="115936" y="1683325"/>
            <a:ext cx="7149564" cy="4485623"/>
          </a:xfrm>
          <a:prstGeom prst="rect">
            <a:avLst/>
          </a:prstGeom>
        </p:spPr>
        <p:txBody>
          <a:bodyPr>
            <a:norm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dirty="0">
                <a:solidFill>
                  <a:srgbClr val="C00000"/>
                </a:solidFill>
              </a:rPr>
              <a:t>Thursday &amp; Friday:</a:t>
            </a:r>
          </a:p>
          <a:p>
            <a:pPr lvl="1"/>
            <a:r>
              <a:rPr lang="en-GB" b="1" dirty="0"/>
              <a:t>12:00-13:00:</a:t>
            </a:r>
            <a:r>
              <a:rPr lang="en-GB" dirty="0"/>
              <a:t> Family Fasting &amp;Prayer</a:t>
            </a:r>
          </a:p>
          <a:p>
            <a:pPr lvl="1"/>
            <a:r>
              <a:rPr lang="en-GB" b="1" dirty="0"/>
              <a:t>16:00-17:00: </a:t>
            </a:r>
            <a:r>
              <a:rPr lang="en-GB" dirty="0"/>
              <a:t>Family Fasting &amp;Prayer(Thur. only)</a:t>
            </a:r>
          </a:p>
          <a:p>
            <a:r>
              <a:rPr lang="en-GB" sz="2400" b="1" dirty="0">
                <a:solidFill>
                  <a:srgbClr val="C00000"/>
                </a:solidFill>
              </a:rPr>
              <a:t>Friday:</a:t>
            </a:r>
          </a:p>
          <a:p>
            <a:pPr lvl="1"/>
            <a:r>
              <a:rPr lang="en-GB" b="1" dirty="0"/>
              <a:t>19:30-23:30: </a:t>
            </a:r>
            <a:r>
              <a:rPr lang="en-GB" dirty="0"/>
              <a:t>Power Vigil</a:t>
            </a:r>
          </a:p>
          <a:p>
            <a:r>
              <a:rPr lang="en-GB" sz="2400" b="1" dirty="0">
                <a:solidFill>
                  <a:srgbClr val="C00000"/>
                </a:solidFill>
              </a:rPr>
              <a:t>Saturday:</a:t>
            </a:r>
            <a:endParaRPr lang="en-GB" sz="2400" dirty="0">
              <a:solidFill>
                <a:srgbClr val="C00000"/>
              </a:solidFill>
            </a:endParaRPr>
          </a:p>
          <a:p>
            <a:pPr lvl="1"/>
            <a:r>
              <a:rPr lang="en-GB" dirty="0"/>
              <a:t>Judah-Simeon Prayer and Outreach </a:t>
            </a:r>
            <a:r>
              <a:rPr lang="en-GB" b="1" dirty="0"/>
              <a:t>(</a:t>
            </a:r>
            <a:r>
              <a:rPr lang="en-GB" b="1" u="sng" dirty="0"/>
              <a:t>Rotterdam</a:t>
            </a:r>
            <a:r>
              <a:rPr lang="en-GB" b="1" dirty="0"/>
              <a:t>)</a:t>
            </a:r>
          </a:p>
          <a:p>
            <a:pPr lvl="1"/>
            <a:r>
              <a:rPr lang="en-GB" b="1" dirty="0"/>
              <a:t>20:00-21:00: </a:t>
            </a:r>
            <a:r>
              <a:rPr lang="en-GB" dirty="0"/>
              <a:t>Corporate Prayer</a:t>
            </a:r>
          </a:p>
          <a:p>
            <a:r>
              <a:rPr lang="en-GB" sz="2400" b="1" dirty="0">
                <a:solidFill>
                  <a:srgbClr val="C00000"/>
                </a:solidFill>
              </a:rPr>
              <a:t>Sunday:</a:t>
            </a:r>
            <a:endParaRPr lang="en-GB" sz="2400" dirty="0">
              <a:solidFill>
                <a:srgbClr val="C00000"/>
              </a:solidFill>
            </a:endParaRPr>
          </a:p>
          <a:p>
            <a:pPr lvl="1"/>
            <a:r>
              <a:rPr lang="en-GB" b="1" dirty="0"/>
              <a:t>10:00-12:30: </a:t>
            </a:r>
            <a:r>
              <a:rPr lang="en-GB" sz="3000" b="1" dirty="0">
                <a:solidFill>
                  <a:schemeClr val="accent4">
                    <a:lumMod val="50000"/>
                  </a:schemeClr>
                </a:solidFill>
              </a:rPr>
              <a:t>Family Convocation</a:t>
            </a:r>
          </a:p>
        </p:txBody>
      </p:sp>
      <p:sp>
        <p:nvSpPr>
          <p:cNvPr id="14" name="TextBox 13">
            <a:extLst>
              <a:ext uri="{FF2B5EF4-FFF2-40B4-BE49-F238E27FC236}">
                <a16:creationId xmlns:a16="http://schemas.microsoft.com/office/drawing/2014/main" id="{9337470B-5BFA-0A4D-AA34-65EA24EFBF53}"/>
              </a:ext>
            </a:extLst>
          </p:cNvPr>
          <p:cNvSpPr txBox="1"/>
          <p:nvPr/>
        </p:nvSpPr>
        <p:spPr>
          <a:xfrm>
            <a:off x="353130" y="860592"/>
            <a:ext cx="609437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a:ea typeface="+mn-ea"/>
                <a:cs typeface="+mn-cs"/>
              </a:rPr>
              <a:t>Date: </a:t>
            </a:r>
            <a:r>
              <a:rPr lang="en-GB" sz="2400" b="1" dirty="0">
                <a:solidFill>
                  <a:prstClr val="black"/>
                </a:solidFill>
                <a:latin typeface="Calibri"/>
              </a:rPr>
              <a:t> </a:t>
            </a:r>
            <a:r>
              <a:rPr lang="en-GB" sz="2400" b="1" dirty="0">
                <a:solidFill>
                  <a:srgbClr val="FF0000"/>
                </a:solidFill>
                <a:latin typeface="Calibri"/>
              </a:rPr>
              <a:t>Thu. 6</a:t>
            </a:r>
            <a:r>
              <a:rPr lang="en-GB" sz="2400" b="1" baseline="30000" dirty="0">
                <a:solidFill>
                  <a:srgbClr val="FF0000"/>
                </a:solidFill>
                <a:latin typeface="Calibri"/>
              </a:rPr>
              <a:t>th</a:t>
            </a:r>
            <a:r>
              <a:rPr lang="en-GB" sz="2400" b="1" dirty="0">
                <a:solidFill>
                  <a:srgbClr val="FF0000"/>
                </a:solidFill>
                <a:latin typeface="Calibri"/>
              </a:rPr>
              <a:t> </a:t>
            </a:r>
            <a:r>
              <a:rPr kumimoji="0" lang="en-US" altLang="en-US" sz="2400" b="1" i="0" u="none" strike="noStrike" cap="none" normalizeH="0" baseline="0" dirty="0">
                <a:ln>
                  <a:noFill/>
                </a:ln>
                <a:solidFill>
                  <a:srgbClr val="FF0000"/>
                </a:solidFill>
                <a:effectLst/>
                <a:latin typeface="Calibri" panose="020F0502020204030204" pitchFamily="34" charset="0"/>
                <a:cs typeface="Calibri" panose="020F0502020204030204" pitchFamily="34" charset="0"/>
              </a:rPr>
              <a:t>to Sun. 9th March 2025</a:t>
            </a:r>
            <a:endParaRPr kumimoji="0" lang="en-GB" sz="2400" b="1" i="0" u="none" strike="noStrike" kern="1200" cap="none" spc="0" normalizeH="0" baseline="0" noProof="0" dirty="0">
              <a:ln>
                <a:noFill/>
              </a:ln>
              <a:solidFill>
                <a:srgbClr val="FF0000"/>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811B428B-497B-EC99-C998-B1643B7D0E82}"/>
              </a:ext>
            </a:extLst>
          </p:cNvPr>
          <p:cNvSpPr txBox="1"/>
          <p:nvPr/>
        </p:nvSpPr>
        <p:spPr>
          <a:xfrm>
            <a:off x="353130" y="1341564"/>
            <a:ext cx="484351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1" u="sng" strike="noStrike" kern="1200" cap="none" spc="0" normalizeH="0" baseline="0" noProof="0" dirty="0">
                <a:ln>
                  <a:noFill/>
                </a:ln>
                <a:solidFill>
                  <a:srgbClr val="7030A0"/>
                </a:solidFill>
                <a:effectLst/>
                <a:uLnTx/>
                <a:uFillTx/>
                <a:latin typeface="Calibri"/>
                <a:ea typeface="+mn-ea"/>
                <a:cs typeface="+mn-cs"/>
              </a:rPr>
              <a:t>Highlights</a:t>
            </a:r>
            <a:r>
              <a:rPr kumimoji="0" lang="en-GB" sz="1800" b="1" i="1" u="none" strike="noStrike" kern="1200" cap="none" spc="0" normalizeH="0" baseline="0" noProof="0" dirty="0">
                <a:ln>
                  <a:noFill/>
                </a:ln>
                <a:solidFill>
                  <a:srgbClr val="7030A0"/>
                </a:solidFill>
                <a:effectLst/>
                <a:uLnTx/>
                <a:uFillTx/>
                <a:latin typeface="Calibri"/>
                <a:ea typeface="+mn-ea"/>
                <a:cs typeface="+mn-cs"/>
              </a:rPr>
              <a:t>:</a:t>
            </a:r>
          </a:p>
        </p:txBody>
      </p:sp>
      <p:sp>
        <p:nvSpPr>
          <p:cNvPr id="18" name="TextBox 17">
            <a:extLst>
              <a:ext uri="{FF2B5EF4-FFF2-40B4-BE49-F238E27FC236}">
                <a16:creationId xmlns:a16="http://schemas.microsoft.com/office/drawing/2014/main" id="{59BCA084-A51B-FD7E-8D99-887A9B334331}"/>
              </a:ext>
            </a:extLst>
          </p:cNvPr>
          <p:cNvSpPr txBox="1"/>
          <p:nvPr/>
        </p:nvSpPr>
        <p:spPr>
          <a:xfrm>
            <a:off x="587183" y="6084623"/>
            <a:ext cx="6094378" cy="369332"/>
          </a:xfrm>
          <a:prstGeom prst="rect">
            <a:avLst/>
          </a:prstGeom>
          <a:noFill/>
        </p:spPr>
        <p:txBody>
          <a:bodyPr wrap="square">
            <a:spAutoFit/>
          </a:bodyPr>
          <a:lstStyle/>
          <a:p>
            <a:r>
              <a:rPr kumimoji="0" lang="en-GB" sz="1800" b="1" i="1" u="none" strike="noStrike" kern="1200" cap="none" spc="0" normalizeH="0" baseline="0" noProof="0" dirty="0">
                <a:ln>
                  <a:noFill/>
                </a:ln>
                <a:solidFill>
                  <a:schemeClr val="accent6">
                    <a:lumMod val="50000"/>
                  </a:schemeClr>
                </a:solidFill>
                <a:effectLst/>
                <a:uLnTx/>
                <a:uFillTx/>
                <a:latin typeface="Calibri"/>
                <a:ea typeface="+mn-ea"/>
                <a:cs typeface="+mn-cs"/>
              </a:rPr>
              <a:t>Get ready to receive your share of the family blessings!</a:t>
            </a:r>
            <a:endParaRPr lang="en-GB" dirty="0">
              <a:solidFill>
                <a:schemeClr val="accent6">
                  <a:lumMod val="50000"/>
                </a:schemeClr>
              </a:solidFill>
            </a:endParaRPr>
          </a:p>
        </p:txBody>
      </p:sp>
      <p:pic>
        <p:nvPicPr>
          <p:cNvPr id="20" name="Picture 19">
            <a:extLst>
              <a:ext uri="{FF2B5EF4-FFF2-40B4-BE49-F238E27FC236}">
                <a16:creationId xmlns:a16="http://schemas.microsoft.com/office/drawing/2014/main" id="{C59BCDB8-9F85-01ED-FCA6-63E8C3880502}"/>
              </a:ext>
            </a:extLst>
          </p:cNvPr>
          <p:cNvPicPr>
            <a:picLocks noChangeAspect="1"/>
          </p:cNvPicPr>
          <p:nvPr/>
        </p:nvPicPr>
        <p:blipFill>
          <a:blip r:embed="rId4"/>
          <a:stretch>
            <a:fillRect/>
          </a:stretch>
        </p:blipFill>
        <p:spPr>
          <a:xfrm>
            <a:off x="10518023" y="52794"/>
            <a:ext cx="1673976" cy="852488"/>
          </a:xfrm>
          <a:prstGeom prst="rect">
            <a:avLst/>
          </a:prstGeom>
          <a:effectLst>
            <a:softEdge rad="88900"/>
          </a:effectLst>
        </p:spPr>
      </p:pic>
    </p:spTree>
    <p:extLst>
      <p:ext uri="{BB962C8B-B14F-4D97-AF65-F5344CB8AC3E}">
        <p14:creationId xmlns:p14="http://schemas.microsoft.com/office/powerpoint/2010/main" val="35473584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5B439-84B5-A033-7C47-2D8E026B0E3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9A86DFF-14E9-F7A0-FAE3-84BDFC47A90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44592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963B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33" name="Rectangle 103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D5679789-4445-2D05-D11F-F9A19994B2CB}"/>
              </a:ext>
            </a:extLst>
          </p:cNvPr>
          <p:cNvSpPr txBox="1"/>
          <p:nvPr/>
        </p:nvSpPr>
        <p:spPr>
          <a:xfrm>
            <a:off x="6618100" y="3737765"/>
            <a:ext cx="152909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rPr>
              <a:t>2024</a:t>
            </a:r>
            <a:endParaRPr kumimoji="0" lang="en-NL"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endParaRPr>
          </a:p>
        </p:txBody>
      </p:sp>
      <p:cxnSp>
        <p:nvCxnSpPr>
          <p:cNvPr id="17" name="Straight Connector 16">
            <a:extLst>
              <a:ext uri="{FF2B5EF4-FFF2-40B4-BE49-F238E27FC236}">
                <a16:creationId xmlns:a16="http://schemas.microsoft.com/office/drawing/2014/main" id="{9E5F0ADF-2F5E-B806-FC90-4D7705A91A3A}"/>
              </a:ext>
            </a:extLst>
          </p:cNvPr>
          <p:cNvCxnSpPr/>
          <p:nvPr/>
        </p:nvCxnSpPr>
        <p:spPr>
          <a:xfrm>
            <a:off x="5314950" y="3872230"/>
            <a:ext cx="2524125"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B96BC1AA-95D1-AF2B-CF8E-B3691EECC59A}"/>
              </a:ext>
            </a:extLst>
          </p:cNvPr>
          <p:cNvPicPr>
            <a:picLocks noChangeAspect="1"/>
          </p:cNvPicPr>
          <p:nvPr/>
        </p:nvPicPr>
        <p:blipFill>
          <a:blip r:embed="rId2"/>
          <a:srcRect t="16648"/>
          <a:stretch/>
        </p:blipFill>
        <p:spPr>
          <a:xfrm>
            <a:off x="10210785" y="5336935"/>
            <a:ext cx="1137935" cy="948492"/>
          </a:xfrm>
          <a:prstGeom prst="rect">
            <a:avLst/>
          </a:prstGeom>
        </p:spPr>
      </p:pic>
      <p:grpSp>
        <p:nvGrpSpPr>
          <p:cNvPr id="15" name="Group 14">
            <a:extLst>
              <a:ext uri="{FF2B5EF4-FFF2-40B4-BE49-F238E27FC236}">
                <a16:creationId xmlns:a16="http://schemas.microsoft.com/office/drawing/2014/main" id="{F6EC0CE6-97DD-5CB5-F134-EF6850C47D76}"/>
              </a:ext>
            </a:extLst>
          </p:cNvPr>
          <p:cNvGrpSpPr/>
          <p:nvPr/>
        </p:nvGrpSpPr>
        <p:grpSpPr>
          <a:xfrm>
            <a:off x="703527" y="412867"/>
            <a:ext cx="11244055" cy="5845795"/>
            <a:chOff x="703527" y="412867"/>
            <a:chExt cx="11244055" cy="5845795"/>
          </a:xfrm>
        </p:grpSpPr>
        <p:pic>
          <p:nvPicPr>
            <p:cNvPr id="21" name="Picture 20">
              <a:extLst>
                <a:ext uri="{FF2B5EF4-FFF2-40B4-BE49-F238E27FC236}">
                  <a16:creationId xmlns:a16="http://schemas.microsoft.com/office/drawing/2014/main" id="{F1505C8F-57DE-1F3F-8A88-7BAD8BFBECC2}"/>
                </a:ext>
              </a:extLst>
            </p:cNvPr>
            <p:cNvPicPr>
              <a:picLocks noChangeAspect="1"/>
            </p:cNvPicPr>
            <p:nvPr/>
          </p:nvPicPr>
          <p:blipFill>
            <a:blip r:embed="rId3"/>
            <a:stretch>
              <a:fillRect/>
            </a:stretch>
          </p:blipFill>
          <p:spPr>
            <a:xfrm>
              <a:off x="5275135" y="412867"/>
              <a:ext cx="6672447" cy="4924068"/>
            </a:xfrm>
            <a:prstGeom prst="rect">
              <a:avLst/>
            </a:prstGeom>
            <a:effectLst>
              <a:outerShdw blurRad="76200" dist="12700" dir="2700000" sy="-23000" kx="-800400" algn="bl" rotWithShape="0">
                <a:prstClr val="black">
                  <a:alpha val="20000"/>
                </a:prstClr>
              </a:outerShdw>
            </a:effectLst>
          </p:spPr>
        </p:pic>
        <p:grpSp>
          <p:nvGrpSpPr>
            <p:cNvPr id="14" name="Group 13">
              <a:extLst>
                <a:ext uri="{FF2B5EF4-FFF2-40B4-BE49-F238E27FC236}">
                  <a16:creationId xmlns:a16="http://schemas.microsoft.com/office/drawing/2014/main" id="{31245D52-4193-27B1-4FD9-212667A9AC21}"/>
                </a:ext>
              </a:extLst>
            </p:cNvPr>
            <p:cNvGrpSpPr/>
            <p:nvPr/>
          </p:nvGrpSpPr>
          <p:grpSpPr>
            <a:xfrm>
              <a:off x="703527" y="860982"/>
              <a:ext cx="9407055" cy="5397680"/>
              <a:chOff x="703527" y="860982"/>
              <a:chExt cx="9407055" cy="5397680"/>
            </a:xfrm>
          </p:grpSpPr>
          <p:sp>
            <p:nvSpPr>
              <p:cNvPr id="19" name="TextBox 18">
                <a:extLst>
                  <a:ext uri="{FF2B5EF4-FFF2-40B4-BE49-F238E27FC236}">
                    <a16:creationId xmlns:a16="http://schemas.microsoft.com/office/drawing/2014/main" id="{55B1D795-BBDB-8686-BB24-61FDA6EA9F8F}"/>
                  </a:ext>
                </a:extLst>
              </p:cNvPr>
              <p:cNvSpPr txBox="1"/>
              <p:nvPr/>
            </p:nvSpPr>
            <p:spPr>
              <a:xfrm>
                <a:off x="876117" y="860982"/>
                <a:ext cx="4206239" cy="470898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rPr>
                  <a:t>No </a:t>
                </a:r>
                <a:r>
                  <a:rPr kumimoji="0" lang="en-GB" sz="6000" b="0" i="0" u="none" strike="noStrike" kern="1200" cap="none" spc="0" normalizeH="0" baseline="0" noProof="0" dirty="0">
                    <a:ln>
                      <a:noFill/>
                    </a:ln>
                    <a:solidFill>
                      <a:schemeClr val="accent2">
                        <a:lumMod val="50000"/>
                      </a:schemeClr>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rPr>
                  <a:t>BDP</a:t>
                </a:r>
                <a:r>
                  <a:rPr kumimoji="0" lang="en-GB" sz="6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rPr>
                  <a:t> this evening due to </a:t>
                </a:r>
                <a:r>
                  <a:rPr kumimoji="0" lang="en-GB" sz="6000" b="0" i="0" u="none" strike="noStrike" kern="1200" cap="none" spc="0" normalizeH="0" baseline="0" noProof="0" dirty="0">
                    <a:ln>
                      <a:noFill/>
                    </a:ln>
                    <a:solidFill>
                      <a:schemeClr val="accent2">
                        <a:lumMod val="50000"/>
                      </a:schemeClr>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rPr>
                  <a:t>GCK</a:t>
                </a:r>
              </a:p>
            </p:txBody>
          </p:sp>
          <p:sp>
            <p:nvSpPr>
              <p:cNvPr id="27" name="TextBox 26">
                <a:extLst>
                  <a:ext uri="{FF2B5EF4-FFF2-40B4-BE49-F238E27FC236}">
                    <a16:creationId xmlns:a16="http://schemas.microsoft.com/office/drawing/2014/main" id="{7F3E7FC4-CC05-B429-3F25-E0B86B38979D}"/>
                  </a:ext>
                </a:extLst>
              </p:cNvPr>
              <p:cNvSpPr txBox="1"/>
              <p:nvPr/>
            </p:nvSpPr>
            <p:spPr>
              <a:xfrm>
                <a:off x="703527" y="5950885"/>
                <a:ext cx="9407055" cy="307777"/>
              </a:xfrm>
              <a:prstGeom prst="rect">
                <a:avLst/>
              </a:prstGeom>
              <a:solidFill>
                <a:schemeClr val="tx1"/>
              </a:solidFill>
              <a:ln>
                <a:solidFill>
                  <a:schemeClr val="bg2">
                    <a:lumMod val="9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"Know ye not that they which run in a race run all, but one </a:t>
                </a:r>
                <a:r>
                  <a:rPr kumimoji="0" lang="en-GB" sz="1400" b="0" i="0" u="none" strike="noStrike" kern="1200" cap="none" spc="0" normalizeH="0" baseline="0" noProof="0" dirty="0" err="1">
                    <a:ln>
                      <a:noFill/>
                    </a:ln>
                    <a:solidFill>
                      <a:prstClr val="white"/>
                    </a:solidFill>
                    <a:effectLst/>
                    <a:uLnTx/>
                    <a:uFillTx/>
                    <a:latin typeface="Eras Light ITC" panose="020B0402030504020804" pitchFamily="34" charset="0"/>
                    <a:ea typeface="+mn-ea"/>
                    <a:cs typeface="+mn-cs"/>
                  </a:rPr>
                  <a:t>receiveth</a:t>
                </a: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 the prize? So run, that ye may obtain." (1 Cor 9:24)</a:t>
                </a:r>
                <a:endParaRPr kumimoji="0" lang="en-NL"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endParaRPr>
              </a:p>
            </p:txBody>
          </p:sp>
        </p:grpSp>
      </p:grpSp>
    </p:spTree>
    <p:extLst>
      <p:ext uri="{BB962C8B-B14F-4D97-AF65-F5344CB8AC3E}">
        <p14:creationId xmlns:p14="http://schemas.microsoft.com/office/powerpoint/2010/main" val="703748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993</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Prayer for National Deliverance and Revival</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34000" y="1578634"/>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Wilt thou not revive us again: that thy people may rejoice in thee? Shew us thy mercy, O LORD, and grant us thy salvation”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(Psalm 85:6,7).</a:t>
            </a: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Psalm 79 – 85</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CONNECTION TO GCK</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6" name="Picture 5" descr="A poster of a group of people&#10;&#10;AI-generated content may be incorrect.">
            <a:extLst>
              <a:ext uri="{FF2B5EF4-FFF2-40B4-BE49-F238E27FC236}">
                <a16:creationId xmlns:a16="http://schemas.microsoft.com/office/drawing/2014/main" id="{EE6F747B-FF02-61B6-1390-578ACEDAD3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97433"/>
            <a:ext cx="12263120" cy="5260568"/>
          </a:xfrm>
          <a:prstGeom prst="rect">
            <a:avLst/>
          </a:prstGeom>
        </p:spPr>
      </p:pic>
    </p:spTree>
    <p:extLst>
      <p:ext uri="{BB962C8B-B14F-4D97-AF65-F5344CB8AC3E}">
        <p14:creationId xmlns:p14="http://schemas.microsoft.com/office/powerpoint/2010/main" val="10106051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6724</TotalTime>
  <Words>1490</Words>
  <Application>Microsoft Office PowerPoint</Application>
  <PresentationFormat>Widescreen</PresentationFormat>
  <Paragraphs>207</Paragraphs>
  <Slides>35</Slides>
  <Notes>3</Notes>
  <HiddenSlides>0</HiddenSlides>
  <MMClips>0</MMClips>
  <ScaleCrop>false</ScaleCrop>
  <HeadingPairs>
    <vt:vector size="6" baseType="variant">
      <vt:variant>
        <vt:lpstr>Fonts Used</vt:lpstr>
      </vt:variant>
      <vt:variant>
        <vt:i4>13</vt:i4>
      </vt:variant>
      <vt:variant>
        <vt:lpstr>Theme</vt:lpstr>
      </vt:variant>
      <vt:variant>
        <vt:i4>7</vt:i4>
      </vt:variant>
      <vt:variant>
        <vt:lpstr>Slide Titles</vt:lpstr>
      </vt:variant>
      <vt:variant>
        <vt:i4>35</vt:i4>
      </vt:variant>
    </vt:vector>
  </HeadingPairs>
  <TitlesOfParts>
    <vt:vector size="55" baseType="lpstr">
      <vt:lpstr>Aharoni</vt:lpstr>
      <vt:lpstr>Aptos</vt:lpstr>
      <vt:lpstr>Aptos Black</vt:lpstr>
      <vt:lpstr>Aptos Display</vt:lpstr>
      <vt:lpstr>Arial</vt:lpstr>
      <vt:lpstr>Bell MT</vt:lpstr>
      <vt:lpstr>Calibri</vt:lpstr>
      <vt:lpstr>Calibri Light</vt:lpstr>
      <vt:lpstr>Cambria</vt:lpstr>
      <vt:lpstr>Candara</vt:lpstr>
      <vt:lpstr>Eras Light ITC</vt:lpstr>
      <vt:lpstr>Times New Roman</vt:lpstr>
      <vt:lpstr>Wingdings</vt:lpstr>
      <vt:lpstr>Office Theme</vt:lpstr>
      <vt:lpstr>1_Office Theme</vt:lpstr>
      <vt:lpstr>2_Office Theme</vt:lpstr>
      <vt:lpstr>3_Office Theme</vt:lpstr>
      <vt:lpstr>1_Template_Netherlands</vt:lpstr>
      <vt:lpstr>5_Office Theme</vt:lpstr>
      <vt:lpstr>4_Office Theme</vt:lpstr>
      <vt:lpstr>PowerPoint Presentation</vt:lpstr>
      <vt:lpstr>PowerPoint Presentation</vt:lpstr>
      <vt:lpstr>HYMN</vt:lpstr>
      <vt:lpstr>THE GREAT JUDGMENT MORNING [GHS 208]</vt:lpstr>
      <vt:lpstr>PowerPoint Presentation</vt:lpstr>
      <vt:lpstr>THE GREAT JUDGMENT MORNING [GHS 208]</vt:lpstr>
      <vt:lpstr>PowerPoint Presentation</vt:lpstr>
      <vt:lpstr>THE GREAT JUDGMENT MORNING [GHS 208]</vt:lpstr>
      <vt:lpstr>PowerPoint Presentation</vt:lpstr>
      <vt:lpstr>THE GREAT JUDGMENT MORNING [GHS 208]</vt:lpstr>
      <vt:lpstr>PowerPoint Presentation</vt:lpstr>
      <vt:lpstr>SEARCH THE SCRIPTURES</vt:lpstr>
      <vt:lpstr>REVIEW OF THE ASSIGNMENT FROM LAST STUDY</vt:lpstr>
      <vt:lpstr>LESSON 992: The Justice of God</vt:lpstr>
      <vt:lpstr>INTRODUCTION</vt:lpstr>
      <vt:lpstr>Psalm 73:1-17; 74:1-23; 75:7-10; 7:11; 1 Sam 2:1-10</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LESSON 993: Prayer for National Deliverance and Revival</vt:lpstr>
      <vt:lpstr>CHOIR</vt:lpstr>
      <vt:lpstr>PowerPoint Presentation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486</cp:revision>
  <dcterms:created xsi:type="dcterms:W3CDTF">2023-01-06T14:44:39Z</dcterms:created>
  <dcterms:modified xsi:type="dcterms:W3CDTF">2025-02-19T20:12:09Z</dcterms:modified>
</cp:coreProperties>
</file>