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44" r:id="rId7"/>
    <p:sldMasterId id="2147483756" r:id="rId8"/>
  </p:sldMasterIdLst>
  <p:notesMasterIdLst>
    <p:notesMasterId r:id="rId44"/>
  </p:notesMasterIdLst>
  <p:sldIdLst>
    <p:sldId id="3929" r:id="rId9"/>
    <p:sldId id="3924" r:id="rId10"/>
    <p:sldId id="3925" r:id="rId11"/>
    <p:sldId id="3926" r:id="rId12"/>
    <p:sldId id="3927" r:id="rId13"/>
    <p:sldId id="3928" r:id="rId14"/>
    <p:sldId id="256" r:id="rId15"/>
    <p:sldId id="289" r:id="rId16"/>
    <p:sldId id="258" r:id="rId17"/>
    <p:sldId id="259" r:id="rId18"/>
    <p:sldId id="287" r:id="rId19"/>
    <p:sldId id="277" r:id="rId20"/>
    <p:sldId id="292" r:id="rId21"/>
    <p:sldId id="290" r:id="rId22"/>
    <p:sldId id="291" r:id="rId23"/>
    <p:sldId id="281" r:id="rId24"/>
    <p:sldId id="3923" r:id="rId25"/>
    <p:sldId id="288" r:id="rId26"/>
    <p:sldId id="3211" r:id="rId27"/>
    <p:sldId id="3200" r:id="rId28"/>
    <p:sldId id="3201" r:id="rId29"/>
    <p:sldId id="3162" r:id="rId30"/>
    <p:sldId id="3163" r:id="rId31"/>
    <p:sldId id="3931" r:id="rId32"/>
    <p:sldId id="3930" r:id="rId33"/>
    <p:sldId id="3380" r:id="rId34"/>
    <p:sldId id="3628" r:id="rId35"/>
    <p:sldId id="269" r:id="rId36"/>
    <p:sldId id="270" r:id="rId37"/>
    <p:sldId id="298" r:id="rId38"/>
    <p:sldId id="299" r:id="rId39"/>
    <p:sldId id="300" r:id="rId40"/>
    <p:sldId id="3627" r:id="rId41"/>
    <p:sldId id="3204" r:id="rId42"/>
    <p:sldId id="208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16" autoAdjust="0"/>
    <p:restoredTop sz="96723" autoAdjust="0"/>
  </p:normalViewPr>
  <p:slideViewPr>
    <p:cSldViewPr snapToGrid="0">
      <p:cViewPr varScale="1">
        <p:scale>
          <a:sx n="99" d="100"/>
          <a:sy n="99" d="100"/>
        </p:scale>
        <p:origin x="72" y="31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microsoft.com/office/2018/10/relationships/authors" Targe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How can prayer aid you in trying circumstances? </a:t>
          </a:r>
        </a:p>
        <a:p>
          <a:pPr algn="ctr">
            <a:lnSpc>
              <a:spcPct val="100000"/>
            </a:lnSpc>
            <a:spcBef>
              <a:spcPct val="0"/>
            </a:spcBef>
            <a:spcAft>
              <a:spcPts val="600"/>
            </a:spcAft>
          </a:pPr>
          <a:r>
            <a:rPr lang="en-GB" sz="3200" b="1" i="1" dirty="0"/>
            <a:t>Psalm 61:2,3; 62:1,5-7</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240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did David mean by the prayer,  “Lead me the rock that is higher I” and why?</a:t>
          </a:r>
        </a:p>
        <a:p>
          <a:pPr algn="ctr">
            <a:lnSpc>
              <a:spcPct val="100000"/>
            </a:lnSpc>
            <a:spcBef>
              <a:spcPct val="0"/>
            </a:spcBef>
            <a:spcAft>
              <a:spcPts val="600"/>
            </a:spcAft>
          </a:pPr>
          <a:r>
            <a:rPr lang="en-GB" sz="3200" b="1" i="1" dirty="0"/>
            <a:t>Psalm 61:1-3; 62:5-8; Exo 33:21</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is the best </a:t>
          </a:r>
          <a:r>
            <a:rPr lang="en-US" sz="3200" b="0" i="1" dirty="0" err="1"/>
            <a:t>defence</a:t>
          </a:r>
          <a:r>
            <a:rPr lang="en-US" sz="3200" b="0" i="1" dirty="0"/>
            <a:t> against the threat of enemies?</a:t>
          </a:r>
        </a:p>
        <a:p>
          <a:pPr algn="ctr">
            <a:lnSpc>
              <a:spcPct val="100000"/>
            </a:lnSpc>
            <a:spcBef>
              <a:spcPct val="0"/>
            </a:spcBef>
            <a:spcAft>
              <a:spcPts val="600"/>
            </a:spcAft>
          </a:pPr>
          <a:r>
            <a:rPr lang="en-GB" sz="3200" b="1" i="1" dirty="0"/>
            <a:t>Psalm 62:3-6; Philippians 4:6,7</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6094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From each of the verses below where should your security lie or not lie as a believer?</a:t>
          </a:r>
        </a:p>
        <a:p>
          <a:pPr algn="ctr">
            <a:lnSpc>
              <a:spcPct val="100000"/>
            </a:lnSpc>
            <a:spcBef>
              <a:spcPct val="0"/>
            </a:spcBef>
            <a:spcAft>
              <a:spcPts val="600"/>
            </a:spcAft>
          </a:pPr>
          <a:r>
            <a:rPr lang="en-GB" sz="3200" b="1" i="1" dirty="0"/>
            <a:t>Psalm 62:5,6,7,8,9,10,11</a:t>
          </a:r>
          <a:endParaRPr lang="en-US" sz="3200" b="0" i="1" dirty="0"/>
        </a:p>
        <a:p>
          <a:pPr algn="ctr">
            <a:lnSpc>
              <a:spcPct val="100000"/>
            </a:lnSpc>
            <a:spcBef>
              <a:spcPct val="0"/>
            </a:spcBef>
            <a:spcAft>
              <a:spcPts val="600"/>
            </a:spcAft>
          </a:pP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12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dirty="0"/>
            <a:t>Describe the comfort that comes from seeking and thirsting after God.</a:t>
          </a:r>
        </a:p>
        <a:p>
          <a:pPr algn="ctr">
            <a:lnSpc>
              <a:spcPct val="100000"/>
            </a:lnSpc>
            <a:spcBef>
              <a:spcPct val="0"/>
            </a:spcBef>
            <a:spcAft>
              <a:spcPct val="35000"/>
            </a:spcAft>
          </a:pPr>
          <a:r>
            <a:rPr lang="en-US" sz="3200" b="1" i="1" dirty="0"/>
            <a:t>Psalms 63:1-6</a:t>
          </a:r>
        </a:p>
        <a:p>
          <a:pPr algn="ctr">
            <a:lnSpc>
              <a:spcPct val="100000"/>
            </a:lnSpc>
            <a:spcBef>
              <a:spcPct val="0"/>
            </a:spcBef>
            <a:spcAft>
              <a:spcPct val="350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738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18286" y="1387"/>
          <a:ext cx="67635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46002" y="502717"/>
          <a:ext cx="67635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How can prayer aid you in trying circumstances? </a:t>
          </a:r>
        </a:p>
        <a:p>
          <a:pPr marL="0" lvl="0" indent="0" algn="ctr" defTabSz="1422400">
            <a:lnSpc>
              <a:spcPct val="100000"/>
            </a:lnSpc>
            <a:spcBef>
              <a:spcPct val="0"/>
            </a:spcBef>
            <a:spcAft>
              <a:spcPts val="600"/>
            </a:spcAft>
            <a:buNone/>
          </a:pPr>
          <a:r>
            <a:rPr lang="en-GB" sz="3200" b="1" i="1" kern="1200" dirty="0"/>
            <a:t>Psalm 61:2,3; 62:1,5-7</a:t>
          </a:r>
          <a:endParaRPr lang="en-GB" altLang="en-US" sz="3200" b="1" i="1" kern="1200" dirty="0">
            <a:latin typeface="Calibri (Body)" charset="0"/>
            <a:cs typeface="Calibri (Body)" charset="0"/>
          </a:endParaRPr>
        </a:p>
      </dsp:txBody>
      <dsp:txXfrm>
        <a:off x="2439296" y="596011"/>
        <a:ext cx="6576952"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did David mean by the prayer,  “Lead me the rock that is higher I” and why?</a:t>
          </a:r>
        </a:p>
        <a:p>
          <a:pPr marL="0" lvl="0" indent="0" algn="ctr" defTabSz="1422400">
            <a:lnSpc>
              <a:spcPct val="100000"/>
            </a:lnSpc>
            <a:spcBef>
              <a:spcPct val="0"/>
            </a:spcBef>
            <a:spcAft>
              <a:spcPts val="600"/>
            </a:spcAft>
            <a:buNone/>
          </a:pPr>
          <a:r>
            <a:rPr lang="en-GB" sz="3200" b="1" i="1" kern="1200" dirty="0"/>
            <a:t>Psalm 61:1-3; 62:5-8; Exo 33:21</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78012" y="1387"/>
          <a:ext cx="76440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05728" y="502717"/>
          <a:ext cx="76440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best </a:t>
          </a:r>
          <a:r>
            <a:rPr lang="en-US" sz="3200" b="0" i="1" kern="1200" dirty="0" err="1"/>
            <a:t>defence</a:t>
          </a:r>
          <a:r>
            <a:rPr lang="en-US" sz="3200" b="0" i="1" kern="1200" dirty="0"/>
            <a:t> against the threat of enemies?</a:t>
          </a:r>
        </a:p>
        <a:p>
          <a:pPr marL="0" lvl="0" indent="0" algn="ctr" defTabSz="1422400">
            <a:lnSpc>
              <a:spcPct val="100000"/>
            </a:lnSpc>
            <a:spcBef>
              <a:spcPct val="0"/>
            </a:spcBef>
            <a:spcAft>
              <a:spcPts val="600"/>
            </a:spcAft>
            <a:buNone/>
          </a:pPr>
          <a:r>
            <a:rPr lang="en-GB" sz="3200" b="1" i="1" kern="1200" dirty="0"/>
            <a:t>Psalm 62:3-6; Philippians 4:6,7</a:t>
          </a:r>
          <a:endParaRPr lang="en-GB" altLang="en-US" sz="3200" b="1" i="1" kern="1200" dirty="0">
            <a:latin typeface="Calibri (Body)" charset="0"/>
            <a:cs typeface="Calibri (Body)" charset="0"/>
          </a:endParaRPr>
        </a:p>
      </dsp:txBody>
      <dsp:txXfrm>
        <a:off x="1999022" y="596011"/>
        <a:ext cx="745749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9877" y="1387"/>
          <a:ext cx="6560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7592" y="502717"/>
          <a:ext cx="6560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From each of the verses below where should your security lie or not lie as a believer?</a:t>
          </a:r>
        </a:p>
        <a:p>
          <a:pPr marL="0" lvl="0" indent="0" algn="ctr" defTabSz="1422400">
            <a:lnSpc>
              <a:spcPct val="100000"/>
            </a:lnSpc>
            <a:spcBef>
              <a:spcPct val="0"/>
            </a:spcBef>
            <a:spcAft>
              <a:spcPts val="600"/>
            </a:spcAft>
            <a:buNone/>
          </a:pPr>
          <a:r>
            <a:rPr lang="en-GB" sz="3200" b="1" i="1" kern="1200" dirty="0"/>
            <a:t>Psalm 62:5,6,7,8,9,10,11</a:t>
          </a:r>
          <a:endParaRPr lang="en-US" sz="3200" b="0" i="1" kern="1200" dirty="0"/>
        </a:p>
        <a:p>
          <a:pPr marL="0" lvl="0" indent="0" algn="ctr" defTabSz="1422400">
            <a:lnSpc>
              <a:spcPct val="100000"/>
            </a:lnSpc>
            <a:spcBef>
              <a:spcPct val="0"/>
            </a:spcBef>
            <a:spcAft>
              <a:spcPts val="600"/>
            </a:spcAft>
            <a:buNone/>
          </a:pPr>
          <a:endParaRPr lang="en-GB" altLang="en-US" sz="3200" b="1" i="1" kern="1200" dirty="0">
            <a:latin typeface="Calibri (Body)" charset="0"/>
            <a:cs typeface="Calibri (Body)" charset="0"/>
          </a:endParaRPr>
        </a:p>
      </dsp:txBody>
      <dsp:txXfrm>
        <a:off x="2540886" y="596011"/>
        <a:ext cx="6373771"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62695" y="1387"/>
          <a:ext cx="747472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90411" y="502717"/>
          <a:ext cx="747472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t>Describe the comfort that comes from seeking and thirsting after God.</a:t>
          </a:r>
        </a:p>
        <a:p>
          <a:pPr marL="0" lvl="0" indent="0" algn="ctr" defTabSz="1422400">
            <a:lnSpc>
              <a:spcPct val="100000"/>
            </a:lnSpc>
            <a:spcBef>
              <a:spcPct val="0"/>
            </a:spcBef>
            <a:spcAft>
              <a:spcPct val="35000"/>
            </a:spcAft>
            <a:buNone/>
          </a:pPr>
          <a:r>
            <a:rPr lang="en-US" sz="3200" b="1" i="1" kern="1200" dirty="0"/>
            <a:t>Psalms 63:1-6</a:t>
          </a:r>
        </a:p>
        <a:p>
          <a:pPr marL="0" lvl="0" indent="0" algn="ctr" defTabSz="1422400">
            <a:lnSpc>
              <a:spcPct val="100000"/>
            </a:lnSpc>
            <a:spcBef>
              <a:spcPct val="0"/>
            </a:spcBef>
            <a:spcAft>
              <a:spcPct val="35000"/>
            </a:spcAft>
            <a:buNone/>
          </a:pPr>
          <a:endParaRPr lang="en-GB" sz="3200" b="1" i="1" kern="1200" dirty="0"/>
        </a:p>
      </dsp:txBody>
      <dsp:txXfrm>
        <a:off x="2083705" y="596011"/>
        <a:ext cx="7288133"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714308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01/31/2025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01/31/2025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1/31/2025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1/31/2025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1/31/2025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1/31/2025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1/31/2025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1/31/2025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1/31/2025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1/31/2025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1/31/2025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1/31/2025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1/31/2025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1/31/2025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1/31/2025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1/31/2025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1/31/2025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1/31/2025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1/31/2025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1/31/2025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1/31/2025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1/31/2025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764510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494304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699624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31/01/2025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033791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31/01/2025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230881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31/01/2025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552243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31/01/2025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14727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31/01/2025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403171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31/01/2025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4979574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546616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31/01/2025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5109835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77535624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905157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8155224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1032547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686381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0427545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311471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778115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175558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7037727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02/01/2025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504061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31/01/2025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1/31/2025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01/31/2025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1/31/2025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1/31/2025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1/31/2025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31/01/2025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62114011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02/01/2025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291974583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4.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8.xml"/><Relationship Id="rId5" Type="http://schemas.openxmlformats.org/officeDocument/2006/relationships/hyperlink" Target="https://openclipart.org/detail/24868/time%20icon" TargetMode="Externa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6.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5.png"/><Relationship Id="rId4" Type="http://schemas.openxmlformats.org/officeDocument/2006/relationships/notesSlide" Target="../notesSlides/notesSlid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9BF557C-C248-FDFF-F4D5-ADBE08FB4394}"/>
              </a:ext>
            </a:extLst>
          </p:cNvPr>
          <p:cNvPicPr>
            <a:picLocks noChangeAspect="1"/>
          </p:cNvPicPr>
          <p:nvPr/>
        </p:nvPicPr>
        <p:blipFill>
          <a:blip r:embed="rId2"/>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19019B3C-7DEE-7214-C09D-8325B6590D52}"/>
              </a:ext>
            </a:extLst>
          </p:cNvPr>
          <p:cNvSpPr txBox="1">
            <a:spLocks/>
          </p:cNvSpPr>
          <p:nvPr/>
        </p:nvSpPr>
        <p:spPr>
          <a:xfrm>
            <a:off x="9352887" y="6319196"/>
            <a:ext cx="2647215" cy="284466"/>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7" name="Subtitle 2">
            <a:extLst>
              <a:ext uri="{FF2B5EF4-FFF2-40B4-BE49-F238E27FC236}">
                <a16:creationId xmlns:a16="http://schemas.microsoft.com/office/drawing/2014/main" id="{69E3AB65-9BF9-3B6B-9178-C577B35E8571}"/>
              </a:ext>
            </a:extLst>
          </p:cNvPr>
          <p:cNvSpPr txBox="1">
            <a:spLocks/>
          </p:cNvSpPr>
          <p:nvPr/>
        </p:nvSpPr>
        <p:spPr>
          <a:xfrm>
            <a:off x="10320449" y="6461429"/>
            <a:ext cx="1239799" cy="28446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02-02-2025</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275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022:</a:t>
            </a:r>
            <a:r>
              <a:rPr lang="en-US" sz="7200" b="1" dirty="0">
                <a:solidFill>
                  <a:schemeClr val="bg1"/>
                </a:solidFill>
                <a:effectLst>
                  <a:outerShdw blurRad="38100" dist="38100" dir="2700000" algn="tl">
                    <a:srgbClr val="000000">
                      <a:alpha val="43137"/>
                    </a:srgbClr>
                  </a:outerShdw>
                </a:effectLst>
              </a:rPr>
              <a:t> SIMPLY TRUSTING EVERYDAY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70579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SIMPLY TRUSTING EVERYDAY [GHS 022]</a:t>
            </a:r>
          </a:p>
        </p:txBody>
      </p:sp>
      <p:grpSp>
        <p:nvGrpSpPr>
          <p:cNvPr id="3" name="Group 2"/>
          <p:cNvGrpSpPr/>
          <p:nvPr/>
        </p:nvGrpSpPr>
        <p:grpSpPr>
          <a:xfrm>
            <a:off x="243372" y="117475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Simply trusting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through a stormy 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Even when my faith is small,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08514ED3-EE93-FAE9-F3F6-E6557C4FAF0B}"/>
              </a:ext>
            </a:extLst>
          </p:cNvPr>
          <p:cNvSpPr txBox="1">
            <a:spLocks noChangeArrowheads="1"/>
          </p:cNvSpPr>
          <p:nvPr/>
        </p:nvSpPr>
        <p:spPr bwMode="auto">
          <a:xfrm>
            <a:off x="1914081" y="3975519"/>
            <a:ext cx="878093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moments fly,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days go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whate’er befall,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Tree>
    <p:extLst>
      <p:ext uri="{BB962C8B-B14F-4D97-AF65-F5344CB8AC3E}">
        <p14:creationId xmlns:p14="http://schemas.microsoft.com/office/powerpoint/2010/main" val="2204092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SIMPLY TRUSTING EVERYDAY [GHS 022]</a:t>
            </a:r>
          </a:p>
        </p:txBody>
      </p:sp>
      <p:grpSp>
        <p:nvGrpSpPr>
          <p:cNvPr id="3" name="Group 2"/>
          <p:cNvGrpSpPr/>
          <p:nvPr/>
        </p:nvGrpSpPr>
        <p:grpSpPr>
          <a:xfrm>
            <a:off x="243372" y="117475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Brightly doth His Spirit shine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Into this poor heart of mine;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He leads I cannot 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08514ED3-EE93-FAE9-F3F6-E6557C4FAF0B}"/>
              </a:ext>
            </a:extLst>
          </p:cNvPr>
          <p:cNvSpPr txBox="1">
            <a:spLocks noChangeArrowheads="1"/>
          </p:cNvSpPr>
          <p:nvPr/>
        </p:nvSpPr>
        <p:spPr bwMode="auto">
          <a:xfrm>
            <a:off x="1914081" y="3975519"/>
            <a:ext cx="878093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moments fly,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days go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whate’er befall,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Tree>
    <p:extLst>
      <p:ext uri="{BB962C8B-B14F-4D97-AF65-F5344CB8AC3E}">
        <p14:creationId xmlns:p14="http://schemas.microsoft.com/office/powerpoint/2010/main" val="2487773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SIMPLY TRUSTING EVERYDAY [GHS 022]</a:t>
            </a:r>
          </a:p>
        </p:txBody>
      </p:sp>
      <p:grpSp>
        <p:nvGrpSpPr>
          <p:cNvPr id="3" name="Group 2"/>
          <p:cNvGrpSpPr/>
          <p:nvPr/>
        </p:nvGrpSpPr>
        <p:grpSpPr>
          <a:xfrm>
            <a:off x="243372" y="117475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Singing if my way be clear;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Praying if the path be drear;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in danger, for Him call;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08514ED3-EE93-FAE9-F3F6-E6557C4FAF0B}"/>
              </a:ext>
            </a:extLst>
          </p:cNvPr>
          <p:cNvSpPr txBox="1">
            <a:spLocks noChangeArrowheads="1"/>
          </p:cNvSpPr>
          <p:nvPr/>
        </p:nvSpPr>
        <p:spPr bwMode="auto">
          <a:xfrm>
            <a:off x="1914081" y="3975519"/>
            <a:ext cx="878093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moments fly,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days go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whate’er befall,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Tree>
    <p:extLst>
      <p:ext uri="{BB962C8B-B14F-4D97-AF65-F5344CB8AC3E}">
        <p14:creationId xmlns:p14="http://schemas.microsoft.com/office/powerpoint/2010/main" val="1055685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SIMPLY TRUSTING EVERYDAY [GHS 022]</a:t>
            </a:r>
          </a:p>
        </p:txBody>
      </p:sp>
      <p:grpSp>
        <p:nvGrpSpPr>
          <p:cNvPr id="3" name="Group 2"/>
          <p:cNvGrpSpPr/>
          <p:nvPr/>
        </p:nvGrpSpPr>
        <p:grpSpPr>
          <a:xfrm>
            <a:off x="243372" y="117475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while life shall last,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till earth be past;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within the jasper wall: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08514ED3-EE93-FAE9-F3F6-E6557C4FAF0B}"/>
              </a:ext>
            </a:extLst>
          </p:cNvPr>
          <p:cNvSpPr txBox="1">
            <a:spLocks noChangeArrowheads="1"/>
          </p:cNvSpPr>
          <p:nvPr/>
        </p:nvSpPr>
        <p:spPr bwMode="auto">
          <a:xfrm>
            <a:off x="1914081" y="3975519"/>
            <a:ext cx="878093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moments fly,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days go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whate’er befall,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7" name="Oval 6">
            <a:extLst>
              <a:ext uri="{FF2B5EF4-FFF2-40B4-BE49-F238E27FC236}">
                <a16:creationId xmlns:a16="http://schemas.microsoft.com/office/drawing/2014/main" id="{69A8B901-4DB7-9235-8851-61975E39C90D}"/>
              </a:ext>
            </a:extLst>
          </p:cNvPr>
          <p:cNvSpPr/>
          <p:nvPr/>
        </p:nvSpPr>
        <p:spPr>
          <a:xfrm>
            <a:off x="10304434" y="6037066"/>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82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02-02-2025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i="1" dirty="0">
                <a:solidFill>
                  <a:schemeClr val="bg1">
                    <a:lumMod val="65000"/>
                  </a:schemeClr>
                </a:solidFill>
                <a:latin typeface="Calibri" panose="020F0502020204030204" pitchFamily="34" charset="0"/>
              </a:rPr>
              <a:t>The attributes of God are divided into two categories. Those that man can share with Him are called ‘communicable attributes’, e.g., holiness. Those that man does not share with Him are called ‘incommunicable attributes’, e.g., omniscience.</a:t>
            </a:r>
          </a:p>
          <a:p>
            <a:pPr marL="0" indent="0" algn="ctr">
              <a:lnSpc>
                <a:spcPct val="110000"/>
              </a:lnSpc>
              <a:buNone/>
            </a:pPr>
            <a:r>
              <a:rPr lang="en-US" b="1" dirty="0">
                <a:latin typeface="Calibri" panose="020F0502020204030204" pitchFamily="34" charset="0"/>
              </a:rPr>
              <a:t>Enumerate communicable and incommunicable </a:t>
            </a:r>
            <a:r>
              <a:rPr lang="en-US" b="1">
                <a:latin typeface="Calibri" panose="020F0502020204030204" pitchFamily="34" charset="0"/>
              </a:rPr>
              <a:t>attributes of God.</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nature </a:t>
            </a:r>
            <a:r>
              <a:rPr kumimoji="0" lang="en-GB" altLang="en-GB" sz="2800" b="1" i="1"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mj-cs"/>
              </a:rPr>
              <a:t>and attributes of God</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64724" y="907624"/>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COMFORT AND CONFIDENCE IN GOD’S PRESENCE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Truly my soul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waiteth</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upon God: from Him cometh my salvation; he is my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defence</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I shall not be greatly moved”</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(Psalm 62:1,2).</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 61 to 63</a:t>
            </a: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458922"/>
            <a:ext cx="7534048" cy="5940158"/>
          </a:xfrm>
        </p:spPr>
        <p:txBody>
          <a:bodyPr anchor="ctr">
            <a:noAutofit/>
          </a:bodyPr>
          <a:lstStyle/>
          <a:p>
            <a:pPr marL="0" indent="0" algn="just" eaLnBrk="0" fontAlgn="base" hangingPunct="0">
              <a:lnSpc>
                <a:spcPct val="100000"/>
              </a:lnSpc>
              <a:spcBef>
                <a:spcPct val="0"/>
              </a:spcBef>
              <a:spcAft>
                <a:spcPts val="600"/>
              </a:spcAft>
              <a:buNone/>
              <a:defRPr/>
            </a:pPr>
            <a:r>
              <a:rPr lang="en-US" kern="100" dirty="0">
                <a:effectLst/>
                <a:latin typeface="Calibri" panose="020F0502020204030204" pitchFamily="34" charset="0"/>
                <a:ea typeface="Calibri" panose="020F0502020204030204" pitchFamily="34" charset="0"/>
                <a:cs typeface="Calibri" panose="020F0502020204030204" pitchFamily="34" charset="0"/>
              </a:rPr>
              <a:t>Psalms 61 to 63 reflect David’s profound experiences, expressing his unwavering trust in God amidst both the highs and lows of his life. Despite being known as ‘a man after God’s own heart’, David faced many challenges. These psalms teach us that being in a relationship with God does not free us from difficulties. Yet, David’s responses provide us with valuable lessons: (</a:t>
            </a:r>
            <a:r>
              <a:rPr lang="en-US" kern="100" dirty="0" err="1">
                <a:effectLst/>
                <a:latin typeface="Calibri" panose="020F0502020204030204" pitchFamily="34" charset="0"/>
                <a:ea typeface="Calibri" panose="020F0502020204030204" pitchFamily="34" charset="0"/>
                <a:cs typeface="Calibri" panose="020F0502020204030204" pitchFamily="34" charset="0"/>
              </a:rPr>
              <a:t>i</a:t>
            </a:r>
            <a:r>
              <a:rPr lang="en-US" kern="100" dirty="0">
                <a:effectLst/>
                <a:latin typeface="Calibri" panose="020F0502020204030204" pitchFamily="34" charset="0"/>
                <a:ea typeface="Calibri" panose="020F0502020204030204" pitchFamily="34" charset="0"/>
                <a:cs typeface="Calibri" panose="020F0502020204030204" pitchFamily="34" charset="0"/>
              </a:rPr>
              <a:t>) Permanent, profound confidence in God, (ii) Passionate pursuit of God’s presence, (iii) Persistent prayer for help, (iv) Profession of God’s ability and power, and (v) Principles for godly living.</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432558" y="899931"/>
            <a:ext cx="6912564" cy="4885550"/>
          </a:xfrm>
        </p:spPr>
        <p:txBody>
          <a:bodyPr anchor="ctr">
            <a:noAutofit/>
          </a:bodyPr>
          <a:lstStyle/>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Like David, make prayer your companion in the overwhelming challenges of life. </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Effective prayer is anchored in relationship with God and trust in His faithfulness.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Surrender to God’s will and care; He will take care of enemies and their plots.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Refrain from evil; do not trust in riches.</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Power belongs to God: exalt Him above whatever forces may rise against you.</a:t>
            </a:r>
          </a:p>
          <a:p>
            <a:pPr marL="514350" lvl="0" indent="-514350" algn="just" eaLnBrk="0" fontAlgn="base" hangingPunct="0">
              <a:lnSpc>
                <a:spcPct val="100000"/>
              </a:lnSpc>
              <a:spcBef>
                <a:spcPct val="0"/>
              </a:spcBef>
              <a:buFont typeface="+mj-lt"/>
              <a:buAutoNum type="arabicPeriod"/>
              <a:defRPr/>
            </a:pPr>
            <a:r>
              <a:rPr lang="en-US" dirty="0">
                <a:latin typeface="Calibri" panose="020F0502020204030204" pitchFamily="34" charset="0"/>
              </a:rPr>
              <a:t>Despite adversity, continue to thirst after God and let His praise remain on your lips.</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Jer. 33:3; 1 Sam. 17:34-37; Ps.42:1,2; Isaiah 26:3; </a:t>
            </a:r>
            <a:r>
              <a:rPr lang="en-GB" sz="2800" b="1" i="1" dirty="0" err="1">
                <a:solidFill>
                  <a:srgbClr val="FFFFFF"/>
                </a:solidFill>
                <a:latin typeface="Cambria" panose="02040503050406030204" pitchFamily="18" charset="0"/>
              </a:rPr>
              <a:t>Jh</a:t>
            </a:r>
            <a:r>
              <a:rPr lang="en-GB" sz="2800" b="1" i="1" dirty="0">
                <a:solidFill>
                  <a:srgbClr val="FFFFFF"/>
                </a:solidFill>
                <a:latin typeface="Cambria" panose="02040503050406030204" pitchFamily="18" charset="0"/>
              </a:rPr>
              <a:t>. 15:4,5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69259" y="731519"/>
            <a:ext cx="7045501" cy="5387390"/>
          </a:xfrm>
        </p:spPr>
        <p:txBody>
          <a:bodyPr anchor="ctr">
            <a:noAutofit/>
          </a:bodyPr>
          <a:lstStyle/>
          <a:p>
            <a:pPr marL="0" indent="0" algn="ctr">
              <a:lnSpc>
                <a:spcPct val="110000"/>
              </a:lnSpc>
              <a:buNone/>
            </a:pPr>
            <a:r>
              <a:rPr lang="en-US" b="1" dirty="0">
                <a:latin typeface="Calibri" panose="020F0502020204030204" pitchFamily="34" charset="0"/>
              </a:rPr>
              <a:t>Relationship with God is the secret of triumph over adversity. It aids faith and strengthens prayer. Shift your focus away from enemies; wait on the Lord and seek Him. Refrain from evil or trust in man. No matter the adversity, stand on the Rock that is higher than you; this will make you triumph and rejoice in the testimony of praise. </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231240" y="686862"/>
            <a:ext cx="7315200" cy="5475129"/>
          </a:xfrm>
        </p:spPr>
        <p:txBody>
          <a:bodyPr anchor="ctr">
            <a:noAutofit/>
          </a:bodyPr>
          <a:lstStyle/>
          <a:p>
            <a:pPr marL="0" indent="0" algn="ctr">
              <a:lnSpc>
                <a:spcPct val="110000"/>
              </a:lnSpc>
              <a:buNone/>
            </a:pPr>
            <a:r>
              <a:rPr lang="en-US" b="1" dirty="0">
                <a:latin typeface="Calibri" panose="020F0502020204030204" pitchFamily="34" charset="0"/>
              </a:rPr>
              <a:t>Read 1 Samuel 26:5-12 carefully a few times and </a:t>
            </a:r>
            <a:r>
              <a:rPr lang="en-US" b="1" dirty="0" err="1">
                <a:latin typeface="Calibri" panose="020F0502020204030204" pitchFamily="34" charset="0"/>
              </a:rPr>
              <a:t>summarise</a:t>
            </a:r>
            <a:r>
              <a:rPr lang="en-US" b="1" dirty="0">
                <a:latin typeface="Calibri" panose="020F0502020204030204" pitchFamily="34" charset="0"/>
              </a:rPr>
              <a:t> the noble principles David demonstrated in his dealing with Saul his enemy.</a:t>
            </a:r>
          </a:p>
          <a:p>
            <a:pPr marL="0" indent="0" algn="ctr">
              <a:lnSpc>
                <a:spcPct val="110000"/>
              </a:lnSpc>
              <a:buNone/>
            </a:pPr>
            <a:r>
              <a:rPr lang="en-US" b="1" dirty="0">
                <a:latin typeface="Calibri" panose="020F0502020204030204" pitchFamily="34" charset="0"/>
              </a:rPr>
              <a:t>What do you learn from them?</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36B14BD-4BC1-F55A-6C3B-D3E3747C42AC}"/>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9FA42573-8DEA-69E5-1DF0-50B2BE8A5CE8}"/>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EE007DEE-9F3A-0F90-A142-A6BCF508726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2090FD70-1DF1-4D01-2B0E-973D3742B423}"/>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CF76B0FE-BD36-09A6-F175-C31F6BDCBFDE}"/>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BA1E1F1A-28FA-8B35-84EC-A02943CB9CF2}"/>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CDA6953A-CE78-F792-4B3D-C6795985471D}"/>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CA3EF9E5-1149-0635-BADD-7659BE8FF3F6}"/>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9D04ED9F-9E21-9018-BF4B-53B696AFAFB4}"/>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76F03D71-D3A4-54FF-E8DC-C7CAF473AE44}"/>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Starts: Sunday 2 Feb.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55B1D795-BBDB-8686-BB24-61FDA6EA9F8F}"/>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CA8B05C3-9889-161A-6FD6-1B3553B944E9}"/>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0A9C59FE-5F6E-9852-49D5-6AD25A807996}"/>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70374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49E2A8-1172-7836-8EEA-C8B712D785E0}"/>
              </a:ext>
            </a:extLst>
          </p:cNvPr>
          <p:cNvPicPr>
            <a:picLocks noChangeAspect="1"/>
          </p:cNvPicPr>
          <p:nvPr/>
        </p:nvPicPr>
        <p:blipFill>
          <a:blip r:embed="rId2"/>
          <a:stretch>
            <a:fillRect/>
          </a:stretch>
        </p:blipFill>
        <p:spPr>
          <a:xfrm>
            <a:off x="5584370" y="0"/>
            <a:ext cx="6607629" cy="6858000"/>
          </a:xfrm>
          <a:prstGeom prst="rect">
            <a:avLst/>
          </a:prstGeom>
          <a:ln>
            <a:solidFill>
              <a:schemeClr val="tx1"/>
            </a:solidFill>
          </a:ln>
        </p:spPr>
      </p:pic>
      <p:sp>
        <p:nvSpPr>
          <p:cNvPr id="3" name="Rectangle 2">
            <a:extLst>
              <a:ext uri="{FF2B5EF4-FFF2-40B4-BE49-F238E27FC236}">
                <a16:creationId xmlns:a16="http://schemas.microsoft.com/office/drawing/2014/main" id="{6B6697DF-9877-EAC5-1F8A-9A0E25E51B2D}"/>
              </a:ext>
            </a:extLst>
          </p:cNvPr>
          <p:cNvSpPr/>
          <p:nvPr/>
        </p:nvSpPr>
        <p:spPr>
          <a:xfrm>
            <a:off x="0" y="0"/>
            <a:ext cx="558437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2">
            <a:extLst>
              <a:ext uri="{FF2B5EF4-FFF2-40B4-BE49-F238E27FC236}">
                <a16:creationId xmlns:a16="http://schemas.microsoft.com/office/drawing/2014/main" id="{BB3C0AEF-2F11-7045-AB9E-7B410C4FBC1F}"/>
              </a:ext>
            </a:extLst>
          </p:cNvPr>
          <p:cNvSpPr txBox="1">
            <a:spLocks/>
          </p:cNvSpPr>
          <p:nvPr/>
        </p:nvSpPr>
        <p:spPr>
          <a:xfrm>
            <a:off x="516352" y="542296"/>
            <a:ext cx="5068018" cy="6089240"/>
          </a:xfrm>
          <a:prstGeom prst="rect">
            <a:avLst/>
          </a:prstGeom>
        </p:spPr>
        <p:txBody>
          <a:bodyPr vert="horz" lIns="91440" tIns="45720" rIns="91440" bIns="45720" rtlCol="0" anchor="ctr">
            <a:norm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800" b="1" cap="all" dirty="0">
                <a:solidFill>
                  <a:schemeClr val="bg1"/>
                </a:solidFill>
              </a:rPr>
              <a:t>NIGHT VIGIL </a:t>
            </a:r>
          </a:p>
          <a:p>
            <a:pPr marL="0" indent="0" algn="ctr">
              <a:buFont typeface="Arial" panose="020B0604020202020204" pitchFamily="34" charset="0"/>
              <a:buNone/>
            </a:pPr>
            <a:r>
              <a:rPr lang="en-GB" sz="4800" b="1" cap="all" dirty="0">
                <a:solidFill>
                  <a:schemeClr val="bg1"/>
                </a:solidFill>
              </a:rPr>
              <a:t>This FRIDAY </a:t>
            </a:r>
          </a:p>
          <a:p>
            <a:pPr marL="0" indent="0" algn="ctr">
              <a:buFont typeface="Arial" panose="020B0604020202020204" pitchFamily="34" charset="0"/>
              <a:buNone/>
            </a:pPr>
            <a:r>
              <a:rPr lang="en-GB" sz="6600" b="1" u="sng" cap="all" dirty="0">
                <a:solidFill>
                  <a:srgbClr val="00B0F0"/>
                </a:solidFill>
              </a:rPr>
              <a:t>07. FEB.2025 </a:t>
            </a:r>
            <a:r>
              <a:rPr lang="en-GB" sz="4800" b="1" cap="all" dirty="0">
                <a:solidFill>
                  <a:schemeClr val="bg1"/>
                </a:solidFill>
              </a:rPr>
              <a:t>WILL BE HELD </a:t>
            </a:r>
            <a:r>
              <a:rPr lang="en-GB" sz="6600" b="1" u="sng" cap="all" dirty="0">
                <a:solidFill>
                  <a:srgbClr val="00B0F0"/>
                </a:solidFill>
              </a:rPr>
              <a:t>PHYSICALLY</a:t>
            </a:r>
            <a:r>
              <a:rPr lang="en-GB" sz="6600" b="1" cap="all" dirty="0">
                <a:solidFill>
                  <a:srgbClr val="00B0F0"/>
                </a:solidFill>
              </a:rPr>
              <a:t> </a:t>
            </a:r>
          </a:p>
          <a:p>
            <a:pPr marL="0" indent="0" algn="ctr">
              <a:buFont typeface="Arial" panose="020B0604020202020204" pitchFamily="34" charset="0"/>
              <a:buNone/>
            </a:pPr>
            <a:r>
              <a:rPr lang="en-GB" sz="4800" b="1" cap="all" dirty="0">
                <a:solidFill>
                  <a:schemeClr val="bg1"/>
                </a:solidFill>
              </a:rPr>
              <a:t>IN THE CHURCH</a:t>
            </a:r>
          </a:p>
          <a:p>
            <a:pPr marL="0" indent="0" algn="ctr">
              <a:buFont typeface="Arial" panose="020B0604020202020204" pitchFamily="34" charset="0"/>
              <a:buNone/>
            </a:pPr>
            <a:endParaRPr lang="en-GB" sz="4800" b="1" cap="all" dirty="0">
              <a:solidFill>
                <a:schemeClr val="bg1"/>
              </a:solidFill>
            </a:endParaRPr>
          </a:p>
        </p:txBody>
      </p:sp>
      <p:sp>
        <p:nvSpPr>
          <p:cNvPr id="7" name="TextBox 6">
            <a:extLst>
              <a:ext uri="{FF2B5EF4-FFF2-40B4-BE49-F238E27FC236}">
                <a16:creationId xmlns:a16="http://schemas.microsoft.com/office/drawing/2014/main" id="{A63BC0CD-2D6E-25F4-AF3D-E3EBC18759A0}"/>
              </a:ext>
            </a:extLst>
          </p:cNvPr>
          <p:cNvSpPr txBox="1"/>
          <p:nvPr/>
        </p:nvSpPr>
        <p:spPr>
          <a:xfrm>
            <a:off x="5958243" y="5061876"/>
            <a:ext cx="6102416" cy="1569660"/>
          </a:xfrm>
          <a:prstGeom prst="rect">
            <a:avLst/>
          </a:prstGeom>
          <a:noFill/>
        </p:spPr>
        <p:txBody>
          <a:bodyPr wrap="square">
            <a:spAutoFit/>
          </a:bodyPr>
          <a:lstStyle/>
          <a:p>
            <a:pPr algn="ctr"/>
            <a:r>
              <a:rPr lang="en-GB" sz="3200" i="1" dirty="0">
                <a:solidFill>
                  <a:srgbClr val="FFFF00"/>
                </a:solidFill>
                <a:effectLst/>
              </a:rPr>
              <a:t>And all things, whatsoever ye shall ask in prayer, believing, ye shall receive </a:t>
            </a:r>
            <a:r>
              <a:rPr lang="en-GB" sz="3200" b="0" i="1" dirty="0">
                <a:solidFill>
                  <a:srgbClr val="FFFF00"/>
                </a:solidFill>
                <a:effectLst/>
              </a:rPr>
              <a:t>(</a:t>
            </a:r>
            <a:r>
              <a:rPr lang="en-GB" sz="3200" i="1" dirty="0">
                <a:solidFill>
                  <a:srgbClr val="FFFF00"/>
                </a:solidFill>
              </a:rPr>
              <a:t>Mat. 21:22</a:t>
            </a:r>
            <a:r>
              <a:rPr lang="en-GB" sz="3200" b="0" i="1" dirty="0">
                <a:solidFill>
                  <a:srgbClr val="FFFF00"/>
                </a:solidFill>
                <a:effectLst/>
              </a:rPr>
              <a:t>)</a:t>
            </a:r>
            <a:endParaRPr lang="en-GB" sz="3200" i="1" dirty="0">
              <a:solidFill>
                <a:srgbClr val="FFFF00"/>
              </a:solidFill>
            </a:endParaRPr>
          </a:p>
        </p:txBody>
      </p:sp>
      <p:pic>
        <p:nvPicPr>
          <p:cNvPr id="9" name="Picture 8">
            <a:extLst>
              <a:ext uri="{FF2B5EF4-FFF2-40B4-BE49-F238E27FC236}">
                <a16:creationId xmlns:a16="http://schemas.microsoft.com/office/drawing/2014/main" id="{AD1F006D-A533-C96B-FD8E-C1297A3FF329}"/>
              </a:ext>
            </a:extLst>
          </p:cNvPr>
          <p:cNvPicPr>
            <a:picLocks noChangeAspect="1"/>
          </p:cNvPicPr>
          <p:nvPr/>
        </p:nvPicPr>
        <p:blipFill>
          <a:blip r:embed="rId3"/>
          <a:stretch>
            <a:fillRect/>
          </a:stretch>
        </p:blipFill>
        <p:spPr>
          <a:xfrm>
            <a:off x="10652388" y="4130521"/>
            <a:ext cx="945084" cy="1195780"/>
          </a:xfrm>
          <a:prstGeom prst="rect">
            <a:avLst/>
          </a:prstGeom>
        </p:spPr>
      </p:pic>
    </p:spTree>
    <p:extLst>
      <p:ext uri="{BB962C8B-B14F-4D97-AF65-F5344CB8AC3E}">
        <p14:creationId xmlns:p14="http://schemas.microsoft.com/office/powerpoint/2010/main" val="1543520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990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Exhortation to Praise God</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O bless our God, ye people, and make the voice of his praise to be heard: Which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holdeth</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our soul in life, and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suffereth</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not our feet to be moved</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(Psalm 66:8,9).</a:t>
            </a:r>
            <a:endPar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Psalm 64 to 68</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844573"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1 John 5:7</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62) 1 John 005">
            <a:hlinkClick r:id="" action="ppaction://media"/>
            <a:extLst>
              <a:ext uri="{FF2B5EF4-FFF2-40B4-BE49-F238E27FC236}">
                <a16:creationId xmlns:a16="http://schemas.microsoft.com/office/drawing/2014/main" id="{DA48C4B0-A0F2-A03A-6C57-531FE5FB99DB}"/>
              </a:ext>
            </a:extLst>
          </p:cNvPr>
          <p:cNvPicPr>
            <a:picLocks noChangeAspect="1"/>
          </p:cNvPicPr>
          <p:nvPr>
            <a:audioFile r:link="rId1"/>
            <p:extLst>
              <p:ext uri="{DAA4B4D4-6D71-4841-9C94-3DE7FCFB9230}">
                <p14:media xmlns:p14="http://schemas.microsoft.com/office/powerpoint/2010/main" r:embed="rId2">
                  <p14:trim st="50200" end="131758"/>
                </p14:media>
              </p:ext>
            </p:extLst>
          </p:nvPr>
        </p:nvPicPr>
        <p:blipFill>
          <a:blip r:embed="rId7"/>
          <a:stretch>
            <a:fillRect/>
          </a:stretch>
        </p:blipFill>
        <p:spPr>
          <a:xfrm>
            <a:off x="5933247" y="3730256"/>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011:</a:t>
            </a:r>
            <a:r>
              <a:rPr lang="en-US" sz="7200" b="1" dirty="0">
                <a:solidFill>
                  <a:schemeClr val="bg1"/>
                </a:solidFill>
                <a:effectLst>
                  <a:outerShdw blurRad="38100" dist="38100" dir="2700000" algn="tl">
                    <a:srgbClr val="000000">
                      <a:alpha val="43137"/>
                    </a:srgbClr>
                  </a:outerShdw>
                </a:effectLst>
              </a:rPr>
              <a:t> HOLY, HOLY, HOLY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God Almighty!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Early in the morning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song shall rise to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merciful and 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in Three Persons, blessed Trinity!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the saints adore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Casting down their golden crowns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Around the glassy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Cherubim and seraphim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Falling down before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wert and art, and evermore shalt be.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72316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the darkness hide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the eye of sinful man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glory may not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Thou art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none beside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Perfect in power, in love, and purity.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62045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God Almighty!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Thy works shall praise Thy name,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earth, and sky, and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merciful and 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in Three Persons, blessed Trinity!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10946117" y="5963207"/>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2137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dirty="0">
                <a:solidFill>
                  <a:srgbClr val="FFFFFF"/>
                </a:solidFill>
                <a:latin typeface="+mn-lt"/>
              </a:rPr>
              <a:t>TODAY’S SERMON</a:t>
            </a:r>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TRINITY: THE DOCTRINE AND YOUR TOTAL SECURITY</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6449</TotalTime>
  <Words>1496</Words>
  <Application>Microsoft Office PowerPoint</Application>
  <PresentationFormat>Widescreen</PresentationFormat>
  <Paragraphs>226</Paragraphs>
  <Slides>35</Slides>
  <Notes>5</Notes>
  <HiddenSlides>0</HiddenSlides>
  <MMClips>1</MMClips>
  <ScaleCrop>false</ScaleCrop>
  <HeadingPairs>
    <vt:vector size="6" baseType="variant">
      <vt:variant>
        <vt:lpstr>Fonts Used</vt:lpstr>
      </vt:variant>
      <vt:variant>
        <vt:i4>18</vt:i4>
      </vt:variant>
      <vt:variant>
        <vt:lpstr>Theme</vt:lpstr>
      </vt:variant>
      <vt:variant>
        <vt:i4>8</vt:i4>
      </vt:variant>
      <vt:variant>
        <vt:lpstr>Slide Titles</vt:lpstr>
      </vt:variant>
      <vt:variant>
        <vt:i4>35</vt:i4>
      </vt:variant>
    </vt:vector>
  </HeadingPairs>
  <TitlesOfParts>
    <vt:vector size="61"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5_Office Theme</vt:lpstr>
      <vt:lpstr>PowerPoint Presentation</vt:lpstr>
      <vt:lpstr>HYMN</vt:lpstr>
      <vt:lpstr>SIMPLY TRUSTING EVERYDAY [GHS 022]</vt:lpstr>
      <vt:lpstr>SIMPLY TRUSTING EVERYDAY [GHS 022]</vt:lpstr>
      <vt:lpstr>SIMPLY TRUSTING EVERYDAY [GHS 022]</vt:lpstr>
      <vt:lpstr>SIMPLY TRUSTING EVERYDAY [GHS 022]</vt:lpstr>
      <vt:lpstr>SEARCH THE SCRIPTURES</vt:lpstr>
      <vt:lpstr>REVIEW OF OUR ASSIGNMENT OF LAST STUDY</vt:lpstr>
      <vt:lpstr>LESSON 989:   COMFORT AND CONFIDENCE IN GOD’S PRESENCE</vt:lpstr>
      <vt:lpstr>INTRODUCTION</vt:lpstr>
      <vt:lpstr>Jer. 33:3; 1 Sam. 17:34-37; Ps.42:1,2; Isaiah 26:3; Jh. 15:4,5</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  LESSON 990: Exhortation to Praise God </vt:lpstr>
      <vt:lpstr>PowerPoint Presentation</vt:lpstr>
      <vt:lpstr>HYMN</vt:lpstr>
      <vt:lpstr>HOLY, HOLY, HOLY [GHS 011]</vt:lpstr>
      <vt:lpstr>HOLY, HOLY, HOLY [GHS 011]</vt:lpstr>
      <vt:lpstr>HOLY, HOLY, HOLY [GHS 011]</vt:lpstr>
      <vt:lpstr>HOLY, HOLY, HOLY [GHS 011]</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565</cp:revision>
  <dcterms:created xsi:type="dcterms:W3CDTF">2023-01-06T14:44:39Z</dcterms:created>
  <dcterms:modified xsi:type="dcterms:W3CDTF">2025-02-01T22:35:34Z</dcterms:modified>
</cp:coreProperties>
</file>