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56" r:id="rId7"/>
    <p:sldMasterId id="2147483768" r:id="rId8"/>
  </p:sldMasterIdLst>
  <p:notesMasterIdLst>
    <p:notesMasterId r:id="rId50"/>
  </p:notesMasterIdLst>
  <p:sldIdLst>
    <p:sldId id="3914" r:id="rId9"/>
    <p:sldId id="3938" r:id="rId10"/>
    <p:sldId id="3939" r:id="rId11"/>
    <p:sldId id="3940" r:id="rId12"/>
    <p:sldId id="3941" r:id="rId13"/>
    <p:sldId id="293" r:id="rId14"/>
    <p:sldId id="294" r:id="rId15"/>
    <p:sldId id="295" r:id="rId16"/>
    <p:sldId id="296" r:id="rId17"/>
    <p:sldId id="297" r:id="rId18"/>
    <p:sldId id="256" r:id="rId19"/>
    <p:sldId id="289" r:id="rId20"/>
    <p:sldId id="258" r:id="rId21"/>
    <p:sldId id="259" r:id="rId22"/>
    <p:sldId id="287" r:id="rId23"/>
    <p:sldId id="277" r:id="rId24"/>
    <p:sldId id="292" r:id="rId25"/>
    <p:sldId id="290" r:id="rId26"/>
    <p:sldId id="291" r:id="rId27"/>
    <p:sldId id="281" r:id="rId28"/>
    <p:sldId id="3942" r:id="rId29"/>
    <p:sldId id="288" r:id="rId30"/>
    <p:sldId id="3211" r:id="rId31"/>
    <p:sldId id="3200" r:id="rId32"/>
    <p:sldId id="3201" r:id="rId33"/>
    <p:sldId id="3162" r:id="rId34"/>
    <p:sldId id="3163" r:id="rId35"/>
    <p:sldId id="3931" r:id="rId36"/>
    <p:sldId id="3943" r:id="rId37"/>
    <p:sldId id="3380" r:id="rId38"/>
    <p:sldId id="3628" r:id="rId39"/>
    <p:sldId id="269" r:id="rId40"/>
    <p:sldId id="270" r:id="rId41"/>
    <p:sldId id="274" r:id="rId42"/>
    <p:sldId id="299" r:id="rId43"/>
    <p:sldId id="300" r:id="rId44"/>
    <p:sldId id="3937" r:id="rId45"/>
    <p:sldId id="298" r:id="rId46"/>
    <p:sldId id="3627" r:id="rId47"/>
    <p:sldId id="3204" r:id="rId48"/>
    <p:sldId id="208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B4A3CF"/>
    <a:srgbClr val="BCABD5"/>
    <a:srgbClr val="F1EBF1"/>
    <a:srgbClr val="0000CC"/>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16" autoAdjust="0"/>
    <p:restoredTop sz="96723" autoAdjust="0"/>
  </p:normalViewPr>
  <p:slideViewPr>
    <p:cSldViewPr snapToGrid="0">
      <p:cViewPr varScale="1">
        <p:scale>
          <a:sx n="76" d="100"/>
          <a:sy n="76" d="100"/>
        </p:scale>
        <p:origin x="648" y="12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microsoft.com/office/2018/10/relationships/authors" Targe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8.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should be your attitude in times of distress?</a:t>
          </a:r>
        </a:p>
        <a:p>
          <a:pPr algn="ctr">
            <a:lnSpc>
              <a:spcPct val="100000"/>
            </a:lnSpc>
            <a:spcBef>
              <a:spcPct val="0"/>
            </a:spcBef>
            <a:spcAft>
              <a:spcPts val="600"/>
            </a:spcAft>
          </a:pPr>
          <a:r>
            <a:rPr lang="en-GB" sz="3200" b="1" i="1" dirty="0"/>
            <a:t>Psalm 69:3; 34:19</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State the similarities between the experiences of David and our Lord Jesus Christ. What lessons do you draw from them?</a:t>
          </a:r>
          <a:r>
            <a:rPr lang="en-US" sz="3200" b="1" i="1" dirty="0"/>
            <a:t> </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Why should believers praise God in times of adversity? </a:t>
          </a:r>
        </a:p>
        <a:p>
          <a:pPr algn="ctr">
            <a:lnSpc>
              <a:spcPct val="100000"/>
            </a:lnSpc>
            <a:spcBef>
              <a:spcPct val="0"/>
            </a:spcBef>
            <a:spcAft>
              <a:spcPts val="600"/>
            </a:spcAft>
          </a:pPr>
          <a:r>
            <a:rPr lang="en-GB" altLang="en-US" sz="3200" b="1" i="1" dirty="0">
              <a:latin typeface="Calibri (Body)" charset="0"/>
              <a:cs typeface="Calibri (Body)" charset="0"/>
            </a:rPr>
            <a:t>Phil 4:6,7; 1 Thes 5:18; Acts 16:23-26</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From the specific prayer of David for Solomon, how can we shape the lives of our children through prayer?</a:t>
          </a:r>
        </a:p>
        <a:p>
          <a:pPr algn="ctr">
            <a:lnSpc>
              <a:spcPct val="100000"/>
            </a:lnSpc>
            <a:spcBef>
              <a:spcPct val="0"/>
            </a:spcBef>
            <a:spcAft>
              <a:spcPts val="600"/>
            </a:spcAft>
          </a:pPr>
          <a:r>
            <a:rPr lang="en-GB" sz="3200" b="1" i="1" dirty="0"/>
            <a:t>Psalm 72:1,2</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do you understand by Christ’s millennial reign? How one can be part of it?</a:t>
          </a:r>
        </a:p>
        <a:p>
          <a:pPr algn="ctr">
            <a:lnSpc>
              <a:spcPct val="100000"/>
            </a:lnSpc>
            <a:spcBef>
              <a:spcPct val="0"/>
            </a:spcBef>
            <a:spcAft>
              <a:spcPct val="35000"/>
            </a:spcAft>
          </a:pPr>
          <a:r>
            <a:rPr lang="en-GB" sz="3200" b="1" i="1" dirty="0"/>
            <a:t>Rev 20:4-6; Pls 72:2-3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should be your attitude in times of distress?</a:t>
          </a:r>
        </a:p>
        <a:p>
          <a:pPr marL="0" lvl="0" indent="0" algn="ctr" defTabSz="1422400">
            <a:lnSpc>
              <a:spcPct val="100000"/>
            </a:lnSpc>
            <a:spcBef>
              <a:spcPct val="0"/>
            </a:spcBef>
            <a:spcAft>
              <a:spcPts val="600"/>
            </a:spcAft>
            <a:buNone/>
          </a:pPr>
          <a:r>
            <a:rPr lang="en-GB" sz="3200" b="1" i="1" kern="1200" dirty="0"/>
            <a:t>Psalm 69:3; 34:19</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State the similarities between the experiences of David and our Lord Jesus Christ. What lessons do you draw from them?</a:t>
          </a:r>
          <a:r>
            <a:rPr lang="en-US" sz="3200" b="1" i="1" kern="1200" dirty="0"/>
            <a:t> </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should believers praise God in times of adversity?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Phil 4:6,7; 1 Thes 5:18; Acts 16:23-26</a:t>
          </a: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From the specific prayer of David for Solomon, how can we shape the lives of our children through prayer?</a:t>
          </a:r>
        </a:p>
        <a:p>
          <a:pPr marL="0" lvl="0" indent="0" algn="ctr" defTabSz="1422400">
            <a:lnSpc>
              <a:spcPct val="100000"/>
            </a:lnSpc>
            <a:spcBef>
              <a:spcPct val="0"/>
            </a:spcBef>
            <a:spcAft>
              <a:spcPts val="600"/>
            </a:spcAft>
            <a:buNone/>
          </a:pPr>
          <a:r>
            <a:rPr lang="en-GB" sz="3200" b="1" i="1" kern="1200" dirty="0"/>
            <a:t>Psalm 72:1,2</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do you understand by Christ’s millennial reign? How one can be part of it?</a:t>
          </a:r>
        </a:p>
        <a:p>
          <a:pPr marL="0" lvl="0" indent="0" algn="ctr" defTabSz="1422400">
            <a:lnSpc>
              <a:spcPct val="100000"/>
            </a:lnSpc>
            <a:spcBef>
              <a:spcPct val="0"/>
            </a:spcBef>
            <a:spcAft>
              <a:spcPct val="35000"/>
            </a:spcAft>
            <a:buNone/>
          </a:pPr>
          <a:r>
            <a:rPr lang="en-GB" sz="3200" b="1" i="1" kern="1200" dirty="0"/>
            <a:t>Rev 20:4-6; Pls 72:2-3</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2/15/2025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32003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15/02/2025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15/02/2025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15/02/2025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15/02/2025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15/02/2025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15/02/2025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15/02/2025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15/02/2025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15/02/2025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15/02/2025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15/02/2025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2/15/2025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15/02/2025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2/15/2025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2/15/2025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2/15/2025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2/15/2025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2/15/2025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2/15/2025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2/15/2025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2/15/2025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2/15/2025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15/02/2025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15/02/2025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15/02/2025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15/02/2025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15/02/2025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15/02/2025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15/02/2025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15/02/2025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15/02/2025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15/02/2025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15/02/2025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2/15/2025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2/15/2025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2/15/2025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2/15/2025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2/15/2025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2/15/2025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2/15/2025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2/15/2025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2/15/2025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2/15/2025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2/15/2025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2/15/2025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2/15/2025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2/15/2025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2/15/2025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2/15/2025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2/15/2025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2/15/2025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2/15/2025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2/15/2025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15/02/2025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7753562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15/02/2025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905157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15/02/2025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8155224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15/02/2025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103254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15/02/2025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8686381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15/02/2025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9042754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15/02/2025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311471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15/02/2025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4778115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15/02/2025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6175558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15/02/2025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7037727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15/02/2025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5040616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014687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569588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15/02/2025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7965527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15/02/2025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5663543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15/02/2025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175188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15/02/2025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257460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15/02/2025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2380055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935565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6812155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7127897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24853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15/02/2025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2/15/2025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15/02/2025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2/15/2025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2/15/2025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2/15/2025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15/02/2025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291974583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15/02/2025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57070160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4.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7.xml"/><Relationship Id="rId5" Type="http://schemas.openxmlformats.org/officeDocument/2006/relationships/hyperlink" Target="https://openclipart.org/detail/24868/time%20icon" TargetMode="Externa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8.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5.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4.png"/><Relationship Id="rId4" Type="http://schemas.openxmlformats.org/officeDocument/2006/relationships/notesSlide" Target="../notesSlides/notesSlid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16-02-2025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016:</a:t>
            </a:r>
            <a:r>
              <a:rPr lang="en-US" sz="7200" b="1" dirty="0">
                <a:solidFill>
                  <a:schemeClr val="bg1"/>
                </a:solidFill>
                <a:effectLst>
                  <a:outerShdw blurRad="38100" dist="38100" dir="2700000" algn="tl">
                    <a:srgbClr val="000000">
                      <a:alpha val="43137"/>
                    </a:srgbClr>
                  </a:outerShdw>
                </a:effectLst>
              </a:rPr>
              <a:t> IF GOD BE FOR US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22136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Rejoice in the Lord!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let His mercy cheer;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sunders the bands that enthrall;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Redeem’d</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by His blood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Why should we ever fear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is our “all in 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964878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Tree>
    <p:extLst>
      <p:ext uri="{BB962C8B-B14F-4D97-AF65-F5344CB8AC3E}">
        <p14:creationId xmlns:p14="http://schemas.microsoft.com/office/powerpoint/2010/main" val="4025033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strong in the Lord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Rejoicing in His might,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loyal and true day by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evils assail,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valiant for the right,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He will be our strength and stay.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29843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Tree>
    <p:extLst>
      <p:ext uri="{BB962C8B-B14F-4D97-AF65-F5344CB8AC3E}">
        <p14:creationId xmlns:p14="http://schemas.microsoft.com/office/powerpoint/2010/main" val="1553427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Confide in His word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promises so sure;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Christ they are “ yea and amen;”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earth pass away,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ever shall endure,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written o’er and o’er again.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05697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Tree>
    <p:extLst>
      <p:ext uri="{BB962C8B-B14F-4D97-AF65-F5344CB8AC3E}">
        <p14:creationId xmlns:p14="http://schemas.microsoft.com/office/powerpoint/2010/main" val="3392971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Abide in the Lord: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Secure in His control,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life everlasting begun;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pluck from His hand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weakest, trembling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never, never can be done!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905574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
        <p:nvSpPr>
          <p:cNvPr id="3" name="Oval 2">
            <a:extLst>
              <a:ext uri="{FF2B5EF4-FFF2-40B4-BE49-F238E27FC236}">
                <a16:creationId xmlns:a16="http://schemas.microsoft.com/office/drawing/2014/main" id="{8B3B6C6F-E45B-4B97-A127-D521432ACEB1}"/>
              </a:ext>
            </a:extLst>
          </p:cNvPr>
          <p:cNvSpPr/>
          <p:nvPr/>
        </p:nvSpPr>
        <p:spPr>
          <a:xfrm>
            <a:off x="8871339" y="5966480"/>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3531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16-02-2025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GB" b="1" i="1" dirty="0">
                <a:solidFill>
                  <a:schemeClr val="bg1">
                    <a:lumMod val="65000"/>
                  </a:schemeClr>
                </a:solidFill>
                <a:latin typeface="Calibri" panose="020F0502020204030204" pitchFamily="34" charset="0"/>
              </a:rPr>
              <a:t>Note one thing you have been praying and believing God for, then this week rather than making supplication concerning it, praise God for His power over that thing or situation</a:t>
            </a:r>
            <a:r>
              <a:rPr lang="en-US" b="1" i="1" dirty="0">
                <a:solidFill>
                  <a:schemeClr val="bg1">
                    <a:lumMod val="65000"/>
                  </a:schemeClr>
                </a:solidFill>
                <a:latin typeface="Calibri" panose="020F0502020204030204" pitchFamily="34" charset="0"/>
              </a:rPr>
              <a:t>.</a:t>
            </a:r>
          </a:p>
          <a:p>
            <a:pPr marL="0" indent="0" algn="ctr">
              <a:lnSpc>
                <a:spcPct val="110000"/>
              </a:lnSpc>
              <a:buNone/>
            </a:pPr>
            <a:r>
              <a:rPr lang="en-US" b="1" dirty="0">
                <a:latin typeface="Calibri" panose="020F0502020204030204" pitchFamily="34" charset="0"/>
              </a:rPr>
              <a:t>Who wants to share his/her testimony on this assignment?</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Exhortation to praise God</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77924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991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Plea for deliverance from the enemy</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Deliver me, o my God out of the hand of the wicked: out of the hand of the unrighteous and cruel man</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(Psalm 71:4).</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78221"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 69:1-6,7,9,13;  Ps72:1-4  </a:t>
            </a: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835738"/>
            <a:ext cx="7223152" cy="5333136"/>
          </a:xfrm>
        </p:spPr>
        <p:txBody>
          <a:bodyPr anchor="ctr">
            <a:noAutofit/>
          </a:bodyPr>
          <a:lstStyle/>
          <a:p>
            <a:pPr marL="0" indent="0" algn="just" eaLnBrk="0" fontAlgn="base" hangingPunct="0">
              <a:lnSpc>
                <a:spcPct val="100000"/>
              </a:lnSpc>
              <a:spcBef>
                <a:spcPct val="0"/>
              </a:spcBef>
              <a:spcAft>
                <a:spcPts val="600"/>
              </a:spcAft>
              <a:buNone/>
              <a:defRPr/>
            </a:pPr>
            <a:r>
              <a:rPr lang="en-GB" kern="100" dirty="0">
                <a:latin typeface="Calibri" panose="020F0502020204030204" pitchFamily="34" charset="0"/>
                <a:ea typeface="Calibri" panose="020F0502020204030204" pitchFamily="34" charset="0"/>
                <a:cs typeface="Calibri" panose="020F0502020204030204" pitchFamily="34" charset="0"/>
              </a:rPr>
              <a:t>In the preceding chapter, David praised God’s omnipotence and compassion to His people in times of affliction and distress. He also predicted the Messiah’s ascension and His future triumph. Today’s study focuses on David’s intense prayer for deliverance, his exhortation to praise God for the salvation of His people, prayer for Solomon  for divine wisdom, justice and righteousness. This teaches us in trying times to shun complaint and murmuring and cultivate the attitude of praise and thanksgiving (Psalm 34:19).</a:t>
            </a:r>
            <a:endParaRPr lang="en-GB"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eaLnBrk="0" fontAlgn="base" hangingPunct="0">
              <a:lnSpc>
                <a:spcPct val="100000"/>
              </a:lnSpc>
              <a:spcBef>
                <a:spcPct val="0"/>
              </a:spcBef>
              <a:spcAft>
                <a:spcPts val="600"/>
              </a:spcAft>
              <a:buNone/>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596101"/>
            <a:ext cx="7688475" cy="5846764"/>
          </a:xfrm>
        </p:spPr>
        <p:txBody>
          <a:bodyPr anchor="ctr">
            <a:noAutofit/>
          </a:bodyPr>
          <a:lstStyle/>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Mockery and reproaches are the lots of the righteous, but victory is assured by God’s intervention. </a:t>
            </a:r>
            <a:endParaRPr lang="en-GB" dirty="0">
              <a:latin typeface="Calibri" panose="020F0502020204030204" pitchFamily="34" charset="0"/>
            </a:endParaRPr>
          </a:p>
          <a:p>
            <a:pPr marL="514350" lvl="0" indent="-514350" algn="just" eaLnBrk="0" fontAlgn="base" hangingPunct="0">
              <a:lnSpc>
                <a:spcPct val="100000"/>
              </a:lnSpc>
              <a:spcBef>
                <a:spcPct val="0"/>
              </a:spcBef>
              <a:spcAft>
                <a:spcPts val="600"/>
              </a:spcAft>
              <a:buFont typeface="+mj-lt"/>
              <a:buAutoNum type="arabicPeriod"/>
              <a:defRPr/>
            </a:pPr>
            <a:r>
              <a:rPr lang="en-US" dirty="0"/>
              <a:t>David and our Lord Jesus suffered reproaches and attack from friend and foe; so shall we.</a:t>
            </a:r>
            <a:endParaRPr lang="en-US" dirty="0">
              <a:latin typeface="Calibri" panose="020F0502020204030204" pitchFamily="34" charset="0"/>
            </a:endParaRP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In </a:t>
            </a:r>
            <a:r>
              <a:rPr lang="en-GB" dirty="0" err="1">
                <a:latin typeface="Calibri" panose="020F0502020204030204" pitchFamily="34" charset="0"/>
              </a:rPr>
              <a:t>troublous</a:t>
            </a:r>
            <a:r>
              <a:rPr lang="en-GB" dirty="0">
                <a:latin typeface="Calibri" panose="020F0502020204030204" pitchFamily="34" charset="0"/>
              </a:rPr>
              <a:t> times, we should depend on the proven weapon of praise and thanksgiving.</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David prayed for Solomon for wisdom to lead God’s people aright. We should pray for leaders.</a:t>
            </a: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David’s prayer also predicted the millennial reign of Christ, which will bring peace and righteousness. Only the saved will participate. </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Pls 69:1-29,71:14-24,72:1-20,Php4:6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latin typeface="Calibri" panose="020F0502020204030204" pitchFamily="34" charset="0"/>
              </a:rPr>
              <a:t>Godly living attracts persecution because the good works of the righteous condemn the ungodly. In all these, we should use the powerful weapon of praise and thanksgiving to bring down  God’s power for our victory. We should also pray for our  children for godliness and success in life. Moreover, we should be conscious that  Christ’s millennial reign is at hand and only the righteous will be part of it.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You may not have direct control over all issues that affect or concern you personally, in the family, in the church, </a:t>
            </a:r>
            <a:r>
              <a:rPr lang="en-US" b="1">
                <a:latin typeface="Calibri" panose="020F0502020204030204" pitchFamily="34" charset="0"/>
              </a:rPr>
              <a:t>at work </a:t>
            </a:r>
            <a:r>
              <a:rPr lang="en-US" b="1" dirty="0">
                <a:latin typeface="Calibri" panose="020F0502020204030204" pitchFamily="34" charset="0"/>
              </a:rPr>
              <a:t>or in the nation. However, your prayer can change things.</a:t>
            </a:r>
          </a:p>
          <a:p>
            <a:pPr marL="0" indent="0" algn="ctr">
              <a:lnSpc>
                <a:spcPct val="110000"/>
              </a:lnSpc>
              <a:buNone/>
            </a:pPr>
            <a:r>
              <a:rPr lang="en-US" b="1" dirty="0">
                <a:latin typeface="Calibri" panose="020F0502020204030204" pitchFamily="34" charset="0"/>
              </a:rPr>
              <a:t>Choose one such issue and spend time to pray earnestly about it throughout this week. Be ready to give testimony soon!</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5679789-4445-2D05-D11F-F9A19994B2CB}"/>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9E5F0ADF-2F5E-B806-FC90-4D7705A91A3A}"/>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B96BC1AA-95D1-AF2B-CF8E-B3691EECC59A}"/>
              </a:ext>
            </a:extLst>
          </p:cNvPr>
          <p:cNvPicPr>
            <a:picLocks noChangeAspect="1"/>
          </p:cNvPicPr>
          <p:nvPr/>
        </p:nvPicPr>
        <p:blipFill>
          <a:blip r:embed="rId2"/>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F6EC0CE6-97DD-5CB5-F134-EF6850C47D76}"/>
              </a:ext>
            </a:extLst>
          </p:cNvPr>
          <p:cNvGrpSpPr/>
          <p:nvPr/>
        </p:nvGrpSpPr>
        <p:grpSpPr>
          <a:xfrm>
            <a:off x="643498" y="412867"/>
            <a:ext cx="11304084" cy="5845795"/>
            <a:chOff x="643498" y="412867"/>
            <a:chExt cx="11304084" cy="5845795"/>
          </a:xfrm>
        </p:grpSpPr>
        <p:pic>
          <p:nvPicPr>
            <p:cNvPr id="21" name="Picture 20">
              <a:extLst>
                <a:ext uri="{FF2B5EF4-FFF2-40B4-BE49-F238E27FC236}">
                  <a16:creationId xmlns:a16="http://schemas.microsoft.com/office/drawing/2014/main" id="{F1505C8F-57DE-1F3F-8A88-7BAD8BFBECC2}"/>
                </a:ext>
              </a:extLst>
            </p:cNvPr>
            <p:cNvPicPr>
              <a:picLocks noChangeAspect="1"/>
            </p:cNvPicPr>
            <p:nvPr/>
          </p:nvPicPr>
          <p:blipFill>
            <a:blip r:embed="rId3"/>
            <a:stretch>
              <a:fillRect/>
            </a:stretch>
          </p:blipFill>
          <p:spPr>
            <a:xfrm>
              <a:off x="5275135" y="412867"/>
              <a:ext cx="6672447" cy="4924068"/>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31245D52-4193-27B1-4FD9-212667A9AC21}"/>
                </a:ext>
              </a:extLst>
            </p:cNvPr>
            <p:cNvGrpSpPr/>
            <p:nvPr/>
          </p:nvGrpSpPr>
          <p:grpSpPr>
            <a:xfrm>
              <a:off x="643498" y="1091308"/>
              <a:ext cx="9467084" cy="5167354"/>
              <a:chOff x="643498" y="1091308"/>
              <a:chExt cx="9467084" cy="5167354"/>
            </a:xfrm>
          </p:grpSpPr>
          <p:grpSp>
            <p:nvGrpSpPr>
              <p:cNvPr id="13" name="Group 12">
                <a:extLst>
                  <a:ext uri="{FF2B5EF4-FFF2-40B4-BE49-F238E27FC236}">
                    <a16:creationId xmlns:a16="http://schemas.microsoft.com/office/drawing/2014/main" id="{C36B14BD-4BC1-F55A-6C3B-D3E3747C42AC}"/>
                  </a:ext>
                </a:extLst>
              </p:cNvPr>
              <p:cNvGrpSpPr/>
              <p:nvPr/>
            </p:nvGrpSpPr>
            <p:grpSpPr>
              <a:xfrm>
                <a:off x="643498" y="1091308"/>
                <a:ext cx="4841574" cy="4595123"/>
                <a:chOff x="643498" y="1091308"/>
                <a:chExt cx="4841574" cy="4595123"/>
              </a:xfrm>
            </p:grpSpPr>
            <p:sp>
              <p:nvSpPr>
                <p:cNvPr id="4" name="TextBox 3">
                  <a:extLst>
                    <a:ext uri="{FF2B5EF4-FFF2-40B4-BE49-F238E27FC236}">
                      <a16:creationId xmlns:a16="http://schemas.microsoft.com/office/drawing/2014/main" id="{9FA42573-8DEA-69E5-1DF0-50B2BE8A5CE8}"/>
                    </a:ext>
                  </a:extLst>
                </p:cNvPr>
                <p:cNvSpPr txBox="1"/>
                <p:nvPr/>
              </p:nvSpPr>
              <p:spPr>
                <a:xfrm>
                  <a:off x="1242015" y="5286321"/>
                  <a:ext cx="2746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Zoom Meeting ID: 795 674 627</a:t>
                  </a:r>
                  <a:endParaRPr kumimoji="0" lang="en-NL" sz="20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pic>
              <p:nvPicPr>
                <p:cNvPr id="8" name="Picture 7" descr="A white hourglass on a black background&#10;&#10;Description automatically generated">
                  <a:extLst>
                    <a:ext uri="{FF2B5EF4-FFF2-40B4-BE49-F238E27FC236}">
                      <a16:creationId xmlns:a16="http://schemas.microsoft.com/office/drawing/2014/main" id="{EE007DEE-9F3A-0F90-A142-A6BCF508726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3498" y="4719314"/>
                  <a:ext cx="686518" cy="686518"/>
                </a:xfrm>
                <a:prstGeom prst="rect">
                  <a:avLst/>
                </a:prstGeom>
              </p:spPr>
            </p:pic>
            <p:sp>
              <p:nvSpPr>
                <p:cNvPr id="9" name="TextBox 8">
                  <a:extLst>
                    <a:ext uri="{FF2B5EF4-FFF2-40B4-BE49-F238E27FC236}">
                      <a16:creationId xmlns:a16="http://schemas.microsoft.com/office/drawing/2014/main" id="{2090FD70-1DF1-4D01-2B0E-973D3742B423}"/>
                    </a:ext>
                  </a:extLst>
                </p:cNvPr>
                <p:cNvSpPr txBox="1"/>
                <p:nvPr/>
              </p:nvSpPr>
              <p:spPr>
                <a:xfrm>
                  <a:off x="1292813" y="4773809"/>
                  <a:ext cx="1533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rPr>
                    <a:t>19:30 – 20:30</a:t>
                  </a:r>
                  <a:endParaRPr kumimoji="0" lang="en-NL" sz="2400" b="0" i="0" u="none" strike="noStrike" kern="1200" cap="none" spc="0" normalizeH="0" baseline="0" noProof="0" dirty="0">
                    <a:ln>
                      <a:noFill/>
                    </a:ln>
                    <a:solidFill>
                      <a:prstClr val="black"/>
                    </a:solidFill>
                    <a:effectLst/>
                    <a:uLnTx/>
                    <a:uFillTx/>
                    <a:latin typeface="Bahnschrift Condensed" panose="020B0502040204020203" pitchFamily="34" charset="0"/>
                    <a:ea typeface="+mn-ea"/>
                    <a:cs typeface="+mn-cs"/>
                  </a:endParaRPr>
                </a:p>
              </p:txBody>
            </p:sp>
            <p:grpSp>
              <p:nvGrpSpPr>
                <p:cNvPr id="2" name="Graphic 2" descr="Daily calendar with solid fill">
                  <a:extLst>
                    <a:ext uri="{FF2B5EF4-FFF2-40B4-BE49-F238E27FC236}">
                      <a16:creationId xmlns:a16="http://schemas.microsoft.com/office/drawing/2014/main" id="{CF76B0FE-BD36-09A6-F175-C31F6BDCBFDE}"/>
                    </a:ext>
                  </a:extLst>
                </p:cNvPr>
                <p:cNvGrpSpPr/>
                <p:nvPr/>
              </p:nvGrpSpPr>
              <p:grpSpPr>
                <a:xfrm>
                  <a:off x="702189" y="4178746"/>
                  <a:ext cx="504568" cy="504568"/>
                  <a:chOff x="702189" y="4178746"/>
                  <a:chExt cx="504568" cy="504568"/>
                </a:xfrm>
                <a:solidFill>
                  <a:srgbClr val="000000"/>
                </a:solidFill>
              </p:grpSpPr>
              <p:sp>
                <p:nvSpPr>
                  <p:cNvPr id="5" name="Free-form: Shape 4">
                    <a:extLst>
                      <a:ext uri="{FF2B5EF4-FFF2-40B4-BE49-F238E27FC236}">
                        <a16:creationId xmlns:a16="http://schemas.microsoft.com/office/drawing/2014/main" id="{BA1E1F1A-28FA-8B35-84EC-A02943CB9CF2}"/>
                      </a:ext>
                    </a:extLst>
                  </p:cNvPr>
                  <p:cNvSpPr/>
                  <p:nvPr/>
                </p:nvSpPr>
                <p:spPr>
                  <a:xfrm>
                    <a:off x="791231"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CDA6953A-CE78-F792-4B3D-C6795985471D}"/>
                      </a:ext>
                    </a:extLst>
                  </p:cNvPr>
                  <p:cNvSpPr/>
                  <p:nvPr/>
                </p:nvSpPr>
                <p:spPr>
                  <a:xfrm>
                    <a:off x="702189" y="4356829"/>
                    <a:ext cx="504568" cy="326485"/>
                  </a:xfrm>
                  <a:custGeom>
                    <a:avLst/>
                    <a:gdLst>
                      <a:gd name="connsiteX0" fmla="*/ 44521 w 504568"/>
                      <a:gd name="connsiteY0" fmla="*/ 222604 h 326485"/>
                      <a:gd name="connsiteX1" fmla="*/ 163243 w 504568"/>
                      <a:gd name="connsiteY1" fmla="*/ 222604 h 326485"/>
                      <a:gd name="connsiteX2" fmla="*/ 163243 w 504568"/>
                      <a:gd name="connsiteY2" fmla="*/ 281965 h 326485"/>
                      <a:gd name="connsiteX3" fmla="*/ 44521 w 504568"/>
                      <a:gd name="connsiteY3" fmla="*/ 281965 h 326485"/>
                      <a:gd name="connsiteX4" fmla="*/ 44521 w 504568"/>
                      <a:gd name="connsiteY4" fmla="*/ 222604 h 326485"/>
                      <a:gd name="connsiteX5" fmla="*/ 44521 w 504568"/>
                      <a:gd name="connsiteY5" fmla="*/ 133562 h 326485"/>
                      <a:gd name="connsiteX6" fmla="*/ 163243 w 504568"/>
                      <a:gd name="connsiteY6" fmla="*/ 133562 h 326485"/>
                      <a:gd name="connsiteX7" fmla="*/ 163243 w 504568"/>
                      <a:gd name="connsiteY7" fmla="*/ 192923 h 326485"/>
                      <a:gd name="connsiteX8" fmla="*/ 44521 w 504568"/>
                      <a:gd name="connsiteY8" fmla="*/ 192923 h 326485"/>
                      <a:gd name="connsiteX9" fmla="*/ 44521 w 504568"/>
                      <a:gd name="connsiteY9" fmla="*/ 133562 h 326485"/>
                      <a:gd name="connsiteX10" fmla="*/ 44521 w 504568"/>
                      <a:gd name="connsiteY10" fmla="*/ 44521 h 326485"/>
                      <a:gd name="connsiteX11" fmla="*/ 163243 w 504568"/>
                      <a:gd name="connsiteY11" fmla="*/ 44521 h 326485"/>
                      <a:gd name="connsiteX12" fmla="*/ 163243 w 504568"/>
                      <a:gd name="connsiteY12" fmla="*/ 103882 h 326485"/>
                      <a:gd name="connsiteX13" fmla="*/ 44521 w 504568"/>
                      <a:gd name="connsiteY13" fmla="*/ 103882 h 326485"/>
                      <a:gd name="connsiteX14" fmla="*/ 44521 w 504568"/>
                      <a:gd name="connsiteY14" fmla="*/ 44521 h 326485"/>
                      <a:gd name="connsiteX15" fmla="*/ 311645 w 504568"/>
                      <a:gd name="connsiteY15" fmla="*/ 44521 h 326485"/>
                      <a:gd name="connsiteX16" fmla="*/ 311645 w 504568"/>
                      <a:gd name="connsiteY16" fmla="*/ 103882 h 326485"/>
                      <a:gd name="connsiteX17" fmla="*/ 192923 w 504568"/>
                      <a:gd name="connsiteY17" fmla="*/ 103882 h 326485"/>
                      <a:gd name="connsiteX18" fmla="*/ 192923 w 504568"/>
                      <a:gd name="connsiteY18" fmla="*/ 44521 h 326485"/>
                      <a:gd name="connsiteX19" fmla="*/ 311645 w 504568"/>
                      <a:gd name="connsiteY19" fmla="*/ 44521 h 326485"/>
                      <a:gd name="connsiteX20" fmla="*/ 460048 w 504568"/>
                      <a:gd name="connsiteY20" fmla="*/ 44521 h 326485"/>
                      <a:gd name="connsiteX21" fmla="*/ 460048 w 504568"/>
                      <a:gd name="connsiteY21" fmla="*/ 103882 h 326485"/>
                      <a:gd name="connsiteX22" fmla="*/ 341326 w 504568"/>
                      <a:gd name="connsiteY22" fmla="*/ 103882 h 326485"/>
                      <a:gd name="connsiteX23" fmla="*/ 341326 w 504568"/>
                      <a:gd name="connsiteY23" fmla="*/ 44521 h 326485"/>
                      <a:gd name="connsiteX24" fmla="*/ 460048 w 504568"/>
                      <a:gd name="connsiteY24" fmla="*/ 44521 h 326485"/>
                      <a:gd name="connsiteX25" fmla="*/ 460048 w 504568"/>
                      <a:gd name="connsiteY25" fmla="*/ 192923 h 326485"/>
                      <a:gd name="connsiteX26" fmla="*/ 341326 w 504568"/>
                      <a:gd name="connsiteY26" fmla="*/ 192923 h 326485"/>
                      <a:gd name="connsiteX27" fmla="*/ 341326 w 504568"/>
                      <a:gd name="connsiteY27" fmla="*/ 133562 h 326485"/>
                      <a:gd name="connsiteX28" fmla="*/ 460048 w 504568"/>
                      <a:gd name="connsiteY28" fmla="*/ 133562 h 326485"/>
                      <a:gd name="connsiteX29" fmla="*/ 460048 w 504568"/>
                      <a:gd name="connsiteY29" fmla="*/ 192923 h 326485"/>
                      <a:gd name="connsiteX30" fmla="*/ 460048 w 504568"/>
                      <a:gd name="connsiteY30" fmla="*/ 281965 h 326485"/>
                      <a:gd name="connsiteX31" fmla="*/ 341326 w 504568"/>
                      <a:gd name="connsiteY31" fmla="*/ 281965 h 326485"/>
                      <a:gd name="connsiteX32" fmla="*/ 341326 w 504568"/>
                      <a:gd name="connsiteY32" fmla="*/ 222604 h 326485"/>
                      <a:gd name="connsiteX33" fmla="*/ 460048 w 504568"/>
                      <a:gd name="connsiteY33" fmla="*/ 222604 h 326485"/>
                      <a:gd name="connsiteX34" fmla="*/ 460048 w 504568"/>
                      <a:gd name="connsiteY34" fmla="*/ 281965 h 326485"/>
                      <a:gd name="connsiteX35" fmla="*/ 192923 w 504568"/>
                      <a:gd name="connsiteY35" fmla="*/ 192923 h 326485"/>
                      <a:gd name="connsiteX36" fmla="*/ 192923 w 504568"/>
                      <a:gd name="connsiteY36" fmla="*/ 133562 h 326485"/>
                      <a:gd name="connsiteX37" fmla="*/ 311645 w 504568"/>
                      <a:gd name="connsiteY37" fmla="*/ 133562 h 326485"/>
                      <a:gd name="connsiteX38" fmla="*/ 311645 w 504568"/>
                      <a:gd name="connsiteY38" fmla="*/ 192923 h 326485"/>
                      <a:gd name="connsiteX39" fmla="*/ 192923 w 504568"/>
                      <a:gd name="connsiteY39" fmla="*/ 192923 h 326485"/>
                      <a:gd name="connsiteX40" fmla="*/ 192923 w 504568"/>
                      <a:gd name="connsiteY40" fmla="*/ 281965 h 326485"/>
                      <a:gd name="connsiteX41" fmla="*/ 192923 w 504568"/>
                      <a:gd name="connsiteY41" fmla="*/ 222604 h 326485"/>
                      <a:gd name="connsiteX42" fmla="*/ 311645 w 504568"/>
                      <a:gd name="connsiteY42" fmla="*/ 222604 h 326485"/>
                      <a:gd name="connsiteX43" fmla="*/ 311645 w 504568"/>
                      <a:gd name="connsiteY43" fmla="*/ 281965 h 326485"/>
                      <a:gd name="connsiteX44" fmla="*/ 192923 w 504568"/>
                      <a:gd name="connsiteY44" fmla="*/ 281965 h 326485"/>
                      <a:gd name="connsiteX45" fmla="*/ 0 w 504568"/>
                      <a:gd name="connsiteY45" fmla="*/ 326486 h 326485"/>
                      <a:gd name="connsiteX46" fmla="*/ 504569 w 504568"/>
                      <a:gd name="connsiteY46" fmla="*/ 326486 h 326485"/>
                      <a:gd name="connsiteX47" fmla="*/ 504569 w 504568"/>
                      <a:gd name="connsiteY47" fmla="*/ 0 h 326485"/>
                      <a:gd name="connsiteX48" fmla="*/ 0 w 504568"/>
                      <a:gd name="connsiteY48" fmla="*/ 0 h 326485"/>
                      <a:gd name="connsiteX49" fmla="*/ 0 w 504568"/>
                      <a:gd name="connsiteY49" fmla="*/ 326486 h 32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4568" h="326485">
                        <a:moveTo>
                          <a:pt x="44521" y="222604"/>
                        </a:moveTo>
                        <a:lnTo>
                          <a:pt x="163243" y="222604"/>
                        </a:lnTo>
                        <a:lnTo>
                          <a:pt x="163243" y="281965"/>
                        </a:lnTo>
                        <a:lnTo>
                          <a:pt x="44521" y="281965"/>
                        </a:lnTo>
                        <a:lnTo>
                          <a:pt x="44521" y="222604"/>
                        </a:lnTo>
                        <a:close/>
                        <a:moveTo>
                          <a:pt x="44521" y="133562"/>
                        </a:moveTo>
                        <a:lnTo>
                          <a:pt x="163243" y="133562"/>
                        </a:lnTo>
                        <a:lnTo>
                          <a:pt x="163243" y="192923"/>
                        </a:lnTo>
                        <a:lnTo>
                          <a:pt x="44521" y="192923"/>
                        </a:lnTo>
                        <a:lnTo>
                          <a:pt x="44521" y="133562"/>
                        </a:lnTo>
                        <a:close/>
                        <a:moveTo>
                          <a:pt x="44521" y="44521"/>
                        </a:moveTo>
                        <a:lnTo>
                          <a:pt x="163243" y="44521"/>
                        </a:lnTo>
                        <a:lnTo>
                          <a:pt x="163243" y="103882"/>
                        </a:lnTo>
                        <a:lnTo>
                          <a:pt x="44521" y="103882"/>
                        </a:lnTo>
                        <a:lnTo>
                          <a:pt x="44521" y="44521"/>
                        </a:lnTo>
                        <a:close/>
                        <a:moveTo>
                          <a:pt x="311645" y="44521"/>
                        </a:moveTo>
                        <a:lnTo>
                          <a:pt x="311645" y="103882"/>
                        </a:lnTo>
                        <a:lnTo>
                          <a:pt x="192923" y="103882"/>
                        </a:lnTo>
                        <a:lnTo>
                          <a:pt x="192923" y="44521"/>
                        </a:lnTo>
                        <a:lnTo>
                          <a:pt x="311645" y="44521"/>
                        </a:lnTo>
                        <a:close/>
                        <a:moveTo>
                          <a:pt x="460048" y="44521"/>
                        </a:moveTo>
                        <a:lnTo>
                          <a:pt x="460048" y="103882"/>
                        </a:lnTo>
                        <a:lnTo>
                          <a:pt x="341326" y="103882"/>
                        </a:lnTo>
                        <a:lnTo>
                          <a:pt x="341326" y="44521"/>
                        </a:lnTo>
                        <a:lnTo>
                          <a:pt x="460048" y="44521"/>
                        </a:lnTo>
                        <a:close/>
                        <a:moveTo>
                          <a:pt x="460048" y="192923"/>
                        </a:moveTo>
                        <a:lnTo>
                          <a:pt x="341326" y="192923"/>
                        </a:lnTo>
                        <a:lnTo>
                          <a:pt x="341326" y="133562"/>
                        </a:lnTo>
                        <a:lnTo>
                          <a:pt x="460048" y="133562"/>
                        </a:lnTo>
                        <a:lnTo>
                          <a:pt x="460048" y="192923"/>
                        </a:lnTo>
                        <a:close/>
                        <a:moveTo>
                          <a:pt x="460048" y="281965"/>
                        </a:moveTo>
                        <a:lnTo>
                          <a:pt x="341326" y="281965"/>
                        </a:lnTo>
                        <a:lnTo>
                          <a:pt x="341326" y="222604"/>
                        </a:lnTo>
                        <a:lnTo>
                          <a:pt x="460048" y="222604"/>
                        </a:lnTo>
                        <a:lnTo>
                          <a:pt x="460048" y="281965"/>
                        </a:lnTo>
                        <a:close/>
                        <a:moveTo>
                          <a:pt x="192923" y="192923"/>
                        </a:moveTo>
                        <a:lnTo>
                          <a:pt x="192923" y="133562"/>
                        </a:lnTo>
                        <a:lnTo>
                          <a:pt x="311645" y="133562"/>
                        </a:lnTo>
                        <a:lnTo>
                          <a:pt x="311645" y="192923"/>
                        </a:lnTo>
                        <a:lnTo>
                          <a:pt x="192923" y="192923"/>
                        </a:lnTo>
                        <a:close/>
                        <a:moveTo>
                          <a:pt x="192923" y="281965"/>
                        </a:moveTo>
                        <a:lnTo>
                          <a:pt x="192923" y="222604"/>
                        </a:lnTo>
                        <a:lnTo>
                          <a:pt x="311645" y="222604"/>
                        </a:lnTo>
                        <a:lnTo>
                          <a:pt x="311645" y="281965"/>
                        </a:lnTo>
                        <a:lnTo>
                          <a:pt x="192923" y="281965"/>
                        </a:lnTo>
                        <a:close/>
                        <a:moveTo>
                          <a:pt x="0" y="326486"/>
                        </a:moveTo>
                        <a:lnTo>
                          <a:pt x="504569" y="326486"/>
                        </a:lnTo>
                        <a:lnTo>
                          <a:pt x="504569" y="0"/>
                        </a:lnTo>
                        <a:lnTo>
                          <a:pt x="0" y="0"/>
                        </a:lnTo>
                        <a:lnTo>
                          <a:pt x="0" y="326486"/>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CA3EF9E5-1149-0635-BADD-7659BE8FF3F6}"/>
                      </a:ext>
                    </a:extLst>
                  </p:cNvPr>
                  <p:cNvSpPr/>
                  <p:nvPr/>
                </p:nvSpPr>
                <p:spPr>
                  <a:xfrm>
                    <a:off x="1073196" y="4178746"/>
                    <a:ext cx="44520" cy="89041"/>
                  </a:xfrm>
                  <a:custGeom>
                    <a:avLst/>
                    <a:gdLst>
                      <a:gd name="connsiteX0" fmla="*/ 22260 w 44520"/>
                      <a:gd name="connsiteY0" fmla="*/ 89042 h 89041"/>
                      <a:gd name="connsiteX1" fmla="*/ 44521 w 44520"/>
                      <a:gd name="connsiteY1" fmla="*/ 66781 h 89041"/>
                      <a:gd name="connsiteX2" fmla="*/ 44521 w 44520"/>
                      <a:gd name="connsiteY2" fmla="*/ 22260 h 89041"/>
                      <a:gd name="connsiteX3" fmla="*/ 22260 w 44520"/>
                      <a:gd name="connsiteY3" fmla="*/ 0 h 89041"/>
                      <a:gd name="connsiteX4" fmla="*/ 0 w 44520"/>
                      <a:gd name="connsiteY4" fmla="*/ 22260 h 89041"/>
                      <a:gd name="connsiteX5" fmla="*/ 0 w 44520"/>
                      <a:gd name="connsiteY5" fmla="*/ 66781 h 89041"/>
                      <a:gd name="connsiteX6" fmla="*/ 22260 w 44520"/>
                      <a:gd name="connsiteY6" fmla="*/ 89042 h 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0" h="89041">
                        <a:moveTo>
                          <a:pt x="22260" y="89042"/>
                        </a:moveTo>
                        <a:cubicBezTo>
                          <a:pt x="34875" y="89042"/>
                          <a:pt x="44521" y="79395"/>
                          <a:pt x="44521" y="66781"/>
                        </a:cubicBezTo>
                        <a:lnTo>
                          <a:pt x="44521" y="22260"/>
                        </a:lnTo>
                        <a:cubicBezTo>
                          <a:pt x="44521" y="9646"/>
                          <a:pt x="34875" y="0"/>
                          <a:pt x="22260" y="0"/>
                        </a:cubicBezTo>
                        <a:cubicBezTo>
                          <a:pt x="9646" y="0"/>
                          <a:pt x="0" y="9646"/>
                          <a:pt x="0" y="22260"/>
                        </a:cubicBezTo>
                        <a:lnTo>
                          <a:pt x="0" y="66781"/>
                        </a:lnTo>
                        <a:cubicBezTo>
                          <a:pt x="0" y="79395"/>
                          <a:pt x="9646" y="89042"/>
                          <a:pt x="22260" y="89042"/>
                        </a:cubicBez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9D04ED9F-9E21-9018-BF4B-53B696AFAFB4}"/>
                      </a:ext>
                    </a:extLst>
                  </p:cNvPr>
                  <p:cNvSpPr/>
                  <p:nvPr/>
                </p:nvSpPr>
                <p:spPr>
                  <a:xfrm>
                    <a:off x="702189" y="4223267"/>
                    <a:ext cx="504568" cy="103881"/>
                  </a:xfrm>
                  <a:custGeom>
                    <a:avLst/>
                    <a:gdLst>
                      <a:gd name="connsiteX0" fmla="*/ 445208 w 504568"/>
                      <a:gd name="connsiteY0" fmla="*/ 0 h 103881"/>
                      <a:gd name="connsiteX1" fmla="*/ 445208 w 504568"/>
                      <a:gd name="connsiteY1" fmla="*/ 22260 h 103881"/>
                      <a:gd name="connsiteX2" fmla="*/ 393267 w 504568"/>
                      <a:gd name="connsiteY2" fmla="*/ 74201 h 103881"/>
                      <a:gd name="connsiteX3" fmla="*/ 341326 w 504568"/>
                      <a:gd name="connsiteY3" fmla="*/ 22260 h 103881"/>
                      <a:gd name="connsiteX4" fmla="*/ 341326 w 504568"/>
                      <a:gd name="connsiteY4" fmla="*/ 0 h 103881"/>
                      <a:gd name="connsiteX5" fmla="*/ 163243 w 504568"/>
                      <a:gd name="connsiteY5" fmla="*/ 0 h 103881"/>
                      <a:gd name="connsiteX6" fmla="*/ 163243 w 504568"/>
                      <a:gd name="connsiteY6" fmla="*/ 22260 h 103881"/>
                      <a:gd name="connsiteX7" fmla="*/ 111302 w 504568"/>
                      <a:gd name="connsiteY7" fmla="*/ 74201 h 103881"/>
                      <a:gd name="connsiteX8" fmla="*/ 59361 w 504568"/>
                      <a:gd name="connsiteY8" fmla="*/ 22260 h 103881"/>
                      <a:gd name="connsiteX9" fmla="*/ 59361 w 504568"/>
                      <a:gd name="connsiteY9" fmla="*/ 0 h 103881"/>
                      <a:gd name="connsiteX10" fmla="*/ 0 w 504568"/>
                      <a:gd name="connsiteY10" fmla="*/ 0 h 103881"/>
                      <a:gd name="connsiteX11" fmla="*/ 0 w 504568"/>
                      <a:gd name="connsiteY11" fmla="*/ 103882 h 103881"/>
                      <a:gd name="connsiteX12" fmla="*/ 504569 w 504568"/>
                      <a:gd name="connsiteY12" fmla="*/ 103882 h 103881"/>
                      <a:gd name="connsiteX13" fmla="*/ 504569 w 504568"/>
                      <a:gd name="connsiteY13" fmla="*/ 0 h 103881"/>
                      <a:gd name="connsiteX14" fmla="*/ 445208 w 504568"/>
                      <a:gd name="connsiteY14" fmla="*/ 0 h 10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68" h="103881">
                        <a:moveTo>
                          <a:pt x="445208" y="0"/>
                        </a:moveTo>
                        <a:lnTo>
                          <a:pt x="445208" y="22260"/>
                        </a:lnTo>
                        <a:cubicBezTo>
                          <a:pt x="445208" y="51199"/>
                          <a:pt x="422205" y="74201"/>
                          <a:pt x="393267" y="74201"/>
                        </a:cubicBezTo>
                        <a:cubicBezTo>
                          <a:pt x="364328" y="74201"/>
                          <a:pt x="341326" y="51199"/>
                          <a:pt x="341326" y="22260"/>
                        </a:cubicBezTo>
                        <a:lnTo>
                          <a:pt x="341326" y="0"/>
                        </a:lnTo>
                        <a:lnTo>
                          <a:pt x="163243" y="0"/>
                        </a:lnTo>
                        <a:lnTo>
                          <a:pt x="163243" y="22260"/>
                        </a:lnTo>
                        <a:cubicBezTo>
                          <a:pt x="163243" y="51199"/>
                          <a:pt x="140240" y="74201"/>
                          <a:pt x="111302" y="74201"/>
                        </a:cubicBezTo>
                        <a:cubicBezTo>
                          <a:pt x="82363" y="74201"/>
                          <a:pt x="59361" y="51199"/>
                          <a:pt x="59361" y="22260"/>
                        </a:cubicBezTo>
                        <a:lnTo>
                          <a:pt x="59361" y="0"/>
                        </a:lnTo>
                        <a:lnTo>
                          <a:pt x="0" y="0"/>
                        </a:lnTo>
                        <a:lnTo>
                          <a:pt x="0" y="103882"/>
                        </a:lnTo>
                        <a:lnTo>
                          <a:pt x="504569" y="103882"/>
                        </a:lnTo>
                        <a:lnTo>
                          <a:pt x="504569" y="0"/>
                        </a:lnTo>
                        <a:lnTo>
                          <a:pt x="445208" y="0"/>
                        </a:lnTo>
                        <a:close/>
                      </a:path>
                    </a:pathLst>
                  </a:custGeom>
                  <a:solidFill>
                    <a:srgbClr val="000000"/>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1">
                  <a:extLst>
                    <a:ext uri="{FF2B5EF4-FFF2-40B4-BE49-F238E27FC236}">
                      <a16:creationId xmlns:a16="http://schemas.microsoft.com/office/drawing/2014/main" id="{76F03D71-D3A4-54FF-E8DC-C7CAF473AE44}"/>
                    </a:ext>
                  </a:extLst>
                </p:cNvPr>
                <p:cNvSpPr txBox="1"/>
                <p:nvPr/>
              </p:nvSpPr>
              <p:spPr>
                <a:xfrm>
                  <a:off x="1242015" y="4188428"/>
                  <a:ext cx="300104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Today: Sunday 16 Feb. 2025</a:t>
                  </a:r>
                  <a:endParaRPr kumimoji="0" lang="en-NL" sz="24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55B1D795-BBDB-8686-BB24-61FDA6EA9F8F}"/>
                    </a:ext>
                  </a:extLst>
                </p:cNvPr>
                <p:cNvSpPr txBox="1"/>
                <p:nvPr/>
              </p:nvSpPr>
              <p:spPr>
                <a:xfrm>
                  <a:off x="658298" y="1091308"/>
                  <a:ext cx="42062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CA8B05C3-9889-161A-6FD6-1B3553B944E9}"/>
                    </a:ext>
                  </a:extLst>
                </p:cNvPr>
                <p:cNvSpPr txBox="1"/>
                <p:nvPr/>
              </p:nvSpPr>
              <p:spPr>
                <a:xfrm>
                  <a:off x="859964" y="2765080"/>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0A9C59FE-5F6E-9852-49D5-6AD25A807996}"/>
                    </a:ext>
                  </a:extLst>
                </p:cNvPr>
                <p:cNvSpPr txBox="1"/>
                <p:nvPr/>
              </p:nvSpPr>
              <p:spPr>
                <a:xfrm>
                  <a:off x="782673" y="1879990"/>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7F3E7FC4-CC05-B429-3F25-E0B86B38979D}"/>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Tree>
    <p:extLst>
      <p:ext uri="{BB962C8B-B14F-4D97-AF65-F5344CB8AC3E}">
        <p14:creationId xmlns:p14="http://schemas.microsoft.com/office/powerpoint/2010/main" val="70374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5ECF0-B9F1-BC6F-9AEE-B23349C1E497}"/>
              </a:ext>
            </a:extLst>
          </p:cNvPr>
          <p:cNvSpPr>
            <a:spLocks noGrp="1"/>
          </p:cNvSpPr>
          <p:nvPr>
            <p:ph type="title"/>
          </p:nvPr>
        </p:nvSpPr>
        <p:spPr/>
        <p:txBody>
          <a:bodyPr/>
          <a:lstStyle/>
          <a:p>
            <a:endParaRPr lang="en-US"/>
          </a:p>
        </p:txBody>
      </p:sp>
      <p:pic>
        <p:nvPicPr>
          <p:cNvPr id="5" name="Content Placeholder 4" descr="A poster of a group of people&#10;&#10;AI-generated content may be incorrect.">
            <a:extLst>
              <a:ext uri="{FF2B5EF4-FFF2-40B4-BE49-F238E27FC236}">
                <a16:creationId xmlns:a16="http://schemas.microsoft.com/office/drawing/2014/main" id="{761D3781-AFA9-9BB6-5B1F-2B39CEB2250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729" r="1"/>
          <a:stretch/>
        </p:blipFill>
        <p:spPr>
          <a:xfrm>
            <a:off x="0" y="-104775"/>
            <a:ext cx="12192000" cy="6964948"/>
          </a:xfrm>
        </p:spPr>
      </p:pic>
    </p:spTree>
    <p:extLst>
      <p:ext uri="{BB962C8B-B14F-4D97-AF65-F5344CB8AC3E}">
        <p14:creationId xmlns:p14="http://schemas.microsoft.com/office/powerpoint/2010/main" val="3873059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992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Justice of God</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Though hand join in hand, the wicked shall not be unpunished: but the seed of the righteous shall be delivered”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Proverbs 11:21).</a:t>
            </a: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1" indent="-285750" algn="just" defTabSz="1289050" rtl="0" eaLnBrk="1" fontAlgn="auto" latinLnBrk="0" hangingPunct="1">
              <a:lnSpc>
                <a:spcPct val="90000"/>
              </a:lnSpc>
              <a:spcBef>
                <a:spcPct val="0"/>
              </a:spcBef>
              <a:spcAft>
                <a:spcPct val="20000"/>
              </a:spcAft>
              <a:buClrTx/>
              <a:buSzTx/>
              <a:buFontTx/>
              <a:buNone/>
              <a:tabLst/>
              <a:defRPr/>
            </a:pP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Psalm 73 to 78</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844573"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4800" b="1" dirty="0">
                <a:solidFill>
                  <a:prstClr val="black"/>
                </a:solidFill>
                <a:latin typeface="Lucida Sans" panose="020B0602030504020204" pitchFamily="34" charset="0"/>
              </a:rPr>
              <a:t>1 John 5:1-13</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62) 1 John 005">
            <a:hlinkClick r:id="" action="ppaction://media"/>
            <a:extLst>
              <a:ext uri="{FF2B5EF4-FFF2-40B4-BE49-F238E27FC236}">
                <a16:creationId xmlns:a16="http://schemas.microsoft.com/office/drawing/2014/main" id="{371FB09B-3E8E-5975-D71F-F1323FF7D5E8}"/>
              </a:ext>
            </a:extLst>
          </p:cNvPr>
          <p:cNvPicPr>
            <a:picLocks noChangeAspect="1"/>
          </p:cNvPicPr>
          <p:nvPr>
            <a:audioFile r:link="rId1"/>
            <p:extLst>
              <p:ext uri="{DAA4B4D4-6D71-4841-9C94-3DE7FCFB9230}">
                <p14:media xmlns:p14="http://schemas.microsoft.com/office/powerpoint/2010/main" r:embed="rId2">
                  <p14:trim end="78596"/>
                </p14:media>
              </p:ext>
            </p:extLst>
          </p:nvPr>
        </p:nvPicPr>
        <p:blipFill>
          <a:blip r:embed="rId7"/>
          <a:stretch>
            <a:fillRect/>
          </a:stretch>
        </p:blipFill>
        <p:spPr>
          <a:xfrm>
            <a:off x="5933247" y="3710242"/>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9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201:</a:t>
            </a:r>
            <a:r>
              <a:rPr lang="en-US" sz="7200" b="1" dirty="0">
                <a:solidFill>
                  <a:schemeClr val="bg1"/>
                </a:solidFill>
                <a:effectLst>
                  <a:outerShdw blurRad="38100" dist="38100" dir="2700000" algn="tl">
                    <a:srgbClr val="000000">
                      <a:alpha val="43137"/>
                    </a:srgbClr>
                  </a:outerShdw>
                </a:effectLst>
              </a:rPr>
              <a:t> LOVE LIFTED ME</a:t>
            </a:r>
          </a:p>
        </p:txBody>
      </p:sp>
    </p:spTree>
    <p:extLst>
      <p:ext uri="{BB962C8B-B14F-4D97-AF65-F5344CB8AC3E}">
        <p14:creationId xmlns:p14="http://schemas.microsoft.com/office/powerpoint/2010/main" val="24285054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LOVE LIFTED ME [GHS 201]</a:t>
            </a:r>
          </a:p>
        </p:txBody>
      </p:sp>
      <p:grpSp>
        <p:nvGrpSpPr>
          <p:cNvPr id="3" name="Group 2"/>
          <p:cNvGrpSpPr/>
          <p:nvPr/>
        </p:nvGrpSpPr>
        <p:grpSpPr>
          <a:xfrm>
            <a:off x="359487" y="1307675"/>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was sinking deep in sin,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 from the peaceful shore,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Very deeply stained within,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Sinking to rise no more;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the Master of the sea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Heard my despairing cry,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From the waters lifted me,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safe am I.</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Love lifted me! Love lifted 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nothing else could help, Love lifted 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Love lifted me! Love lifted 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nothing else could help, Love lifted me. </a:t>
            </a: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LOVE LIFTED ME [GHS 201]</a:t>
            </a:r>
          </a:p>
        </p:txBody>
      </p:sp>
      <p:grpSp>
        <p:nvGrpSpPr>
          <p:cNvPr id="3" name="Group 2"/>
          <p:cNvGrpSpPr/>
          <p:nvPr/>
        </p:nvGrpSpPr>
        <p:grpSpPr>
          <a:xfrm>
            <a:off x="359487" y="1307675"/>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my heart to Him I give,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 to Him I’ll cling,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His blessed presence live,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 His praises sing.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Love so mighty and so true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Merits my soul’s best songs;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Faithful, loving service, too,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Him belongs. </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50381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Love lifted me! Love lifted 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nothing else could help, Love lifted 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Love lifted me! Love lifted 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nothing else could help, Love lifted me. </a:t>
            </a: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849415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LOVE LIFTED ME [GHS 201]</a:t>
            </a:r>
          </a:p>
        </p:txBody>
      </p:sp>
      <p:grpSp>
        <p:nvGrpSpPr>
          <p:cNvPr id="3" name="Group 2"/>
          <p:cNvGrpSpPr/>
          <p:nvPr/>
        </p:nvGrpSpPr>
        <p:grpSpPr>
          <a:xfrm>
            <a:off x="359487" y="1307675"/>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Souls in danger, look above,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completely saves;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will lift you by His love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Out of the angry waves.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He’s the Master of the sea,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Billows His will obey;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your Saviour wants to be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saved today. </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4789733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Love lifted me! Love lifted 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nothing else could help, Love lifted 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Love lifted me! Love lifted 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nothing else could help, Love lifted me. </a:t>
            </a: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Oval 2">
            <a:extLst>
              <a:ext uri="{FF2B5EF4-FFF2-40B4-BE49-F238E27FC236}">
                <a16:creationId xmlns:a16="http://schemas.microsoft.com/office/drawing/2014/main" id="{8B3B6C6F-E45B-4B97-A127-D521432ACEB1}"/>
              </a:ext>
            </a:extLst>
          </p:cNvPr>
          <p:cNvSpPr/>
          <p:nvPr/>
        </p:nvSpPr>
        <p:spPr>
          <a:xfrm>
            <a:off x="8711682" y="5567265"/>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294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dirty="0">
                <a:solidFill>
                  <a:srgbClr val="FFFFFF"/>
                </a:solidFill>
                <a:latin typeface="+mn-lt"/>
              </a:rPr>
              <a:t>TODAY’S SERMON</a:t>
            </a:r>
            <a:endParaRPr lang="en-US" sz="4800" b="1" kern="1200" dirty="0">
              <a:solidFill>
                <a:srgbClr val="FFFFFF"/>
              </a:solidFill>
              <a:latin typeface="+mn-lt"/>
              <a:ea typeface="+mj-ea"/>
              <a:cs typeface="+mj-cs"/>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THE GATEWAY INTO GOD’S GRACIOUS SALVATION</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0</TotalTime>
  <Words>1604</Words>
  <Application>Microsoft Office PowerPoint</Application>
  <PresentationFormat>Widescreen</PresentationFormat>
  <Paragraphs>244</Paragraphs>
  <Slides>41</Slides>
  <Notes>5</Notes>
  <HiddenSlides>0</HiddenSlides>
  <MMClips>1</MMClips>
  <ScaleCrop>false</ScaleCrop>
  <HeadingPairs>
    <vt:vector size="6" baseType="variant">
      <vt:variant>
        <vt:lpstr>Fonts Used</vt:lpstr>
      </vt:variant>
      <vt:variant>
        <vt:i4>18</vt:i4>
      </vt:variant>
      <vt:variant>
        <vt:lpstr>Theme</vt:lpstr>
      </vt:variant>
      <vt:variant>
        <vt:i4>8</vt:i4>
      </vt:variant>
      <vt:variant>
        <vt:lpstr>Slide Titles</vt:lpstr>
      </vt:variant>
      <vt:variant>
        <vt:i4>41</vt:i4>
      </vt:variant>
    </vt:vector>
  </HeadingPairs>
  <TitlesOfParts>
    <vt:vector size="67" baseType="lpstr">
      <vt:lpstr>Aharoni</vt:lpstr>
      <vt:lpstr>Aptos</vt:lpstr>
      <vt:lpstr>Aptos Black</vt:lpstr>
      <vt:lpstr>Aptos Display</vt:lpstr>
      <vt:lpstr>Arial</vt:lpstr>
      <vt:lpstr>Arial Black</vt:lpstr>
      <vt:lpstr>Bahnschrift Condensed</vt:lpstr>
      <vt:lpstr>Bell MT</vt:lpstr>
      <vt:lpstr>Bradley Hand ITC</vt:lpstr>
      <vt:lpstr>Calibri</vt:lpstr>
      <vt:lpstr>Calibri (Body)</vt:lpstr>
      <vt:lpstr>Calibri Light</vt:lpstr>
      <vt:lpstr>Cambria</vt:lpstr>
      <vt:lpstr>Candara</vt:lpstr>
      <vt:lpstr>Eras Light ITC</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5_Office Theme</vt:lpstr>
      <vt:lpstr>4_Office Theme</vt:lpstr>
      <vt:lpstr>PowerPoint Presentation</vt:lpstr>
      <vt:lpstr>HYMN</vt:lpstr>
      <vt:lpstr>IF GOD BE FOR US [GHS 016]</vt:lpstr>
      <vt:lpstr>PowerPoint Presentation</vt:lpstr>
      <vt:lpstr>IF GOD BE FOR US [GHS 016]</vt:lpstr>
      <vt:lpstr>PowerPoint Presentation</vt:lpstr>
      <vt:lpstr>IF GOD BE FOR US [GHS 016]</vt:lpstr>
      <vt:lpstr>PowerPoint Presentation</vt:lpstr>
      <vt:lpstr>IF GOD BE FOR US [GHS 016]</vt:lpstr>
      <vt:lpstr>PowerPoint Presentation</vt:lpstr>
      <vt:lpstr>SEARCH THE SCRIPTURES</vt:lpstr>
      <vt:lpstr>REVIEW OF OUR ASSIGNMENT OF LAST STUDY</vt:lpstr>
      <vt:lpstr>LESSON 991: Plea for deliverance from the enemy </vt:lpstr>
      <vt:lpstr>INTRODUCTION</vt:lpstr>
      <vt:lpstr>Pls 69:1-29,71:14-24,72:1-20,Php4:6</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  LESSON 992: The Justice of God </vt:lpstr>
      <vt:lpstr>PowerPoint Presentation</vt:lpstr>
      <vt:lpstr>HYMN</vt:lpstr>
      <vt:lpstr>LOVE LIFTED ME [GHS 201]</vt:lpstr>
      <vt:lpstr>PowerPoint Presentation</vt:lpstr>
      <vt:lpstr>LOVE LIFTED ME [GHS 201]</vt:lpstr>
      <vt:lpstr>PowerPoint Presentation</vt:lpstr>
      <vt:lpstr>LOVE LIFTED ME [GHS 201]</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Terence Njinembo</cp:lastModifiedBy>
  <cp:revision>581</cp:revision>
  <dcterms:created xsi:type="dcterms:W3CDTF">2023-01-06T14:44:39Z</dcterms:created>
  <dcterms:modified xsi:type="dcterms:W3CDTF">2025-02-15T18:27:00Z</dcterms:modified>
</cp:coreProperties>
</file>