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56" r:id="rId7"/>
    <p:sldMasterId id="2147483768" r:id="rId8"/>
  </p:sldMasterIdLst>
  <p:notesMasterIdLst>
    <p:notesMasterId r:id="rId47"/>
  </p:notesMasterIdLst>
  <p:sldIdLst>
    <p:sldId id="3914" r:id="rId9"/>
    <p:sldId id="3947" r:id="rId10"/>
    <p:sldId id="3948" r:id="rId11"/>
    <p:sldId id="3949" r:id="rId12"/>
    <p:sldId id="293" r:id="rId13"/>
    <p:sldId id="256" r:id="rId14"/>
    <p:sldId id="3950" r:id="rId15"/>
    <p:sldId id="289" r:id="rId16"/>
    <p:sldId id="258" r:id="rId17"/>
    <p:sldId id="259" r:id="rId18"/>
    <p:sldId id="287" r:id="rId19"/>
    <p:sldId id="283" r:id="rId20"/>
    <p:sldId id="276" r:id="rId21"/>
    <p:sldId id="277" r:id="rId22"/>
    <p:sldId id="292" r:id="rId23"/>
    <p:sldId id="291" r:id="rId24"/>
    <p:sldId id="290" r:id="rId25"/>
    <p:sldId id="3951" r:id="rId26"/>
    <p:sldId id="288" r:id="rId27"/>
    <p:sldId id="3211" r:id="rId28"/>
    <p:sldId id="3200" r:id="rId29"/>
    <p:sldId id="3201" r:id="rId30"/>
    <p:sldId id="3162" r:id="rId31"/>
    <p:sldId id="3163" r:id="rId32"/>
    <p:sldId id="3952" r:id="rId33"/>
    <p:sldId id="3931" r:id="rId34"/>
    <p:sldId id="3380" r:id="rId35"/>
    <p:sldId id="3628" r:id="rId36"/>
    <p:sldId id="269" r:id="rId37"/>
    <p:sldId id="270" r:id="rId38"/>
    <p:sldId id="274" r:id="rId39"/>
    <p:sldId id="3943" r:id="rId40"/>
    <p:sldId id="3944" r:id="rId41"/>
    <p:sldId id="3945" r:id="rId42"/>
    <p:sldId id="3946" r:id="rId43"/>
    <p:sldId id="3627" r:id="rId44"/>
    <p:sldId id="3204" r:id="rId45"/>
    <p:sldId id="208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B4A3CF"/>
    <a:srgbClr val="BCABD5"/>
    <a:srgbClr val="F1EBF1"/>
    <a:srgbClr val="0000CC"/>
    <a:srgbClr val="0C037D"/>
    <a:srgbClr val="4472C4"/>
    <a:srgbClr val="1F497D"/>
    <a:srgbClr val="FFFFFF"/>
    <a:srgbClr val="EDED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16" autoAdjust="0"/>
    <p:restoredTop sz="96723" autoAdjust="0"/>
  </p:normalViewPr>
  <p:slideViewPr>
    <p:cSldViewPr snapToGrid="0">
      <p:cViewPr varScale="1">
        <p:scale>
          <a:sx n="112" d="100"/>
          <a:sy n="112" d="100"/>
        </p:scale>
        <p:origin x="300" y="9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_rels/data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Why did David pray for deliverance and revival?</a:t>
          </a:r>
        </a:p>
        <a:p>
          <a:pPr algn="ctr">
            <a:lnSpc>
              <a:spcPct val="100000"/>
            </a:lnSpc>
            <a:spcBef>
              <a:spcPct val="0"/>
            </a:spcBef>
            <a:spcAft>
              <a:spcPts val="600"/>
            </a:spcAft>
          </a:pPr>
          <a:r>
            <a:rPr lang="en-US" sz="3200" b="1" i="1" kern="1200" dirty="0"/>
            <a:t>Psa. 79:1,4,5; 80:4,5</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From Israel’s example, what are some attributes of God, and why is it important to continue to obey Him?</a:t>
          </a:r>
          <a:r>
            <a:rPr lang="en-US" sz="3200" b="0" i="1" dirty="0"/>
            <a:t> </a:t>
          </a:r>
          <a:r>
            <a:rPr lang="en-US" sz="3200" b="1" i="1" dirty="0"/>
            <a:t>Psalm 81:6-12</a:t>
          </a:r>
        </a:p>
        <a:p>
          <a:pPr algn="ctr">
            <a:lnSpc>
              <a:spcPct val="100000"/>
            </a:lnSpc>
            <a:spcBef>
              <a:spcPct val="0"/>
            </a:spcBef>
            <a:spcAft>
              <a:spcPts val="600"/>
            </a:spcAft>
          </a:pP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Why is it dangerous to believe the doctrine of “once saved, forever saved”</a:t>
          </a:r>
          <a:r>
            <a:rPr lang="en-GB" sz="3200" b="0" i="1" dirty="0"/>
            <a:t>?</a:t>
          </a:r>
        </a:p>
        <a:p>
          <a:pPr algn="ctr">
            <a:lnSpc>
              <a:spcPct val="100000"/>
            </a:lnSpc>
            <a:spcBef>
              <a:spcPct val="0"/>
            </a:spcBef>
            <a:spcAft>
              <a:spcPts val="600"/>
            </a:spcAft>
          </a:pPr>
          <a:r>
            <a:rPr lang="en-US" sz="3200" b="1" i="1" dirty="0"/>
            <a:t>Heb. 10:26-30; Exo. 32:33; John 15:6</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Describe the spiritual state of our nation that requires urgent divine intervention</a:t>
          </a:r>
          <a:r>
            <a:rPr lang="en-GB" sz="3200" b="0" i="1" dirty="0"/>
            <a:t>?</a:t>
          </a:r>
        </a:p>
        <a:p>
          <a:pPr algn="ctr">
            <a:lnSpc>
              <a:spcPct val="100000"/>
            </a:lnSpc>
            <a:spcBef>
              <a:spcPct val="0"/>
            </a:spcBef>
            <a:spcAft>
              <a:spcPts val="600"/>
            </a:spcAft>
          </a:pPr>
          <a:r>
            <a:rPr lang="en-GB" sz="3200" b="1" i="1" dirty="0"/>
            <a:t>Rom. 3:11,12,14,18; Gal. 5:19-21a</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are the elements of effective intercession for spiritual revival?</a:t>
          </a:r>
        </a:p>
        <a:p>
          <a:pPr algn="ctr">
            <a:lnSpc>
              <a:spcPct val="100000"/>
            </a:lnSpc>
            <a:spcBef>
              <a:spcPct val="0"/>
            </a:spcBef>
            <a:spcAft>
              <a:spcPts val="600"/>
            </a:spcAft>
          </a:pPr>
          <a:r>
            <a:rPr lang="en-US" sz="3200" b="1" i="1" kern="1200" dirty="0"/>
            <a:t>Psa. 80:3,7,19; 84:2; 85:6,7</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are the benefits of praying for the nation?</a:t>
          </a:r>
        </a:p>
        <a:p>
          <a:pPr algn="ctr">
            <a:lnSpc>
              <a:spcPct val="100000"/>
            </a:lnSpc>
            <a:spcBef>
              <a:spcPct val="0"/>
            </a:spcBef>
            <a:spcAft>
              <a:spcPts val="600"/>
            </a:spcAft>
          </a:pPr>
          <a:r>
            <a:rPr lang="en-US" sz="3200" b="1" i="1" kern="1200" dirty="0"/>
            <a:t>Psa. 85:11-13; 2 Chron. 7:14 </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3539"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Why did David pray for deliverance and revival?</a:t>
          </a:r>
        </a:p>
        <a:p>
          <a:pPr marL="0" lvl="0" indent="0" algn="ctr" defTabSz="1422400">
            <a:lnSpc>
              <a:spcPct val="100000"/>
            </a:lnSpc>
            <a:spcBef>
              <a:spcPct val="0"/>
            </a:spcBef>
            <a:spcAft>
              <a:spcPts val="600"/>
            </a:spcAft>
            <a:buNone/>
          </a:pPr>
          <a:r>
            <a:rPr lang="en-US" sz="3200" b="1" i="1" kern="1200" dirty="0"/>
            <a:t>Psa. 79:1,4,5; 80:4,5</a:t>
          </a:r>
          <a:endParaRPr lang="en-GB" altLang="en-US" sz="3200" b="1" i="1" kern="1200" dirty="0">
            <a:solidFill>
              <a:prstClr val="black">
                <a:hueOff val="0"/>
                <a:satOff val="0"/>
                <a:lumOff val="0"/>
                <a:alphaOff val="0"/>
              </a:prstClr>
            </a:solidFill>
            <a:latin typeface="Calibri"/>
            <a:ea typeface="+mn-ea"/>
            <a:cs typeface="+mn-cs"/>
          </a:endParaRP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From Israel’s example, what are some attributes of God, and why is it important to continue to obey Him?</a:t>
          </a:r>
          <a:r>
            <a:rPr lang="en-US" sz="3200" b="0" i="1" kern="1200" dirty="0"/>
            <a:t> </a:t>
          </a:r>
          <a:r>
            <a:rPr lang="en-US" sz="3200" b="1" i="1" kern="1200" dirty="0"/>
            <a:t>Psalm 81:6-12</a:t>
          </a:r>
        </a:p>
        <a:p>
          <a:pPr marL="0" lvl="0" indent="0" algn="ctr" defTabSz="1422400">
            <a:lnSpc>
              <a:spcPct val="100000"/>
            </a:lnSpc>
            <a:spcBef>
              <a:spcPct val="0"/>
            </a:spcBef>
            <a:spcAft>
              <a:spcPts val="600"/>
            </a:spcAft>
            <a:buNone/>
          </a:pPr>
          <a:endParaRPr lang="en-US" sz="3000" b="1" i="1" kern="1200" dirty="0">
            <a:solidFill>
              <a:schemeClr val="tx1"/>
            </a:solidFill>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Why is it dangerous to believe the doctrine of “once saved, forever saved”</a:t>
          </a:r>
          <a:r>
            <a:rPr lang="en-GB" sz="3200" b="0" i="1" kern="1200" dirty="0"/>
            <a:t>?</a:t>
          </a:r>
        </a:p>
        <a:p>
          <a:pPr marL="0" lvl="0" indent="0" algn="ctr" defTabSz="1422400">
            <a:lnSpc>
              <a:spcPct val="100000"/>
            </a:lnSpc>
            <a:spcBef>
              <a:spcPct val="0"/>
            </a:spcBef>
            <a:spcAft>
              <a:spcPts val="600"/>
            </a:spcAft>
            <a:buNone/>
          </a:pPr>
          <a:r>
            <a:rPr lang="en-US" sz="3200" b="1" i="1" kern="1200" dirty="0"/>
            <a:t>Heb. 10:26-30; Exo. 32:33; John 15:6</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Describe the spiritual state of our nation that requires urgent divine intervention</a:t>
          </a:r>
          <a:r>
            <a:rPr lang="en-GB" sz="3200" b="0" i="1" kern="1200" dirty="0"/>
            <a:t>?</a:t>
          </a:r>
        </a:p>
        <a:p>
          <a:pPr marL="0" lvl="0" indent="0" algn="ctr" defTabSz="1422400">
            <a:lnSpc>
              <a:spcPct val="100000"/>
            </a:lnSpc>
            <a:spcBef>
              <a:spcPct val="0"/>
            </a:spcBef>
            <a:spcAft>
              <a:spcPts val="600"/>
            </a:spcAft>
            <a:buNone/>
          </a:pPr>
          <a:r>
            <a:rPr lang="en-GB" sz="3200" b="1" i="1" kern="1200" dirty="0"/>
            <a:t>Rom. 3:11,12,14,18; Gal. 5:19-21a</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are the elements of effective intercession for spiritual revival?</a:t>
          </a:r>
        </a:p>
        <a:p>
          <a:pPr marL="0" lvl="0" indent="0" algn="ctr" defTabSz="1422400">
            <a:lnSpc>
              <a:spcPct val="100000"/>
            </a:lnSpc>
            <a:spcBef>
              <a:spcPct val="0"/>
            </a:spcBef>
            <a:spcAft>
              <a:spcPts val="600"/>
            </a:spcAft>
            <a:buNone/>
          </a:pPr>
          <a:r>
            <a:rPr lang="en-US" sz="3200" b="1" i="1" kern="1200" dirty="0"/>
            <a:t>Psa. 80:3,7,19; 84:2; 85:6,7</a:t>
          </a:r>
          <a:endParaRPr lang="en-GB" altLang="en-US" sz="3200" b="1" i="1" kern="1200" dirty="0">
            <a:solidFill>
              <a:prstClr val="black">
                <a:hueOff val="0"/>
                <a:satOff val="0"/>
                <a:lumOff val="0"/>
                <a:alphaOff val="0"/>
              </a:prstClr>
            </a:solidFill>
            <a:latin typeface="Calibri"/>
            <a:ea typeface="+mn-ea"/>
            <a:cs typeface="+mn-cs"/>
          </a:endParaRPr>
        </a:p>
      </dsp:txBody>
      <dsp:txXfrm>
        <a:off x="2367247" y="596011"/>
        <a:ext cx="6721050"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28876" y="1387"/>
          <a:ext cx="6342359"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56592" y="502717"/>
          <a:ext cx="6342359"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are the benefits of praying for the nation?</a:t>
          </a:r>
        </a:p>
        <a:p>
          <a:pPr marL="0" lvl="0" indent="0" algn="ctr" defTabSz="1422400">
            <a:lnSpc>
              <a:spcPct val="100000"/>
            </a:lnSpc>
            <a:spcBef>
              <a:spcPct val="0"/>
            </a:spcBef>
            <a:spcAft>
              <a:spcPts val="600"/>
            </a:spcAft>
            <a:buNone/>
          </a:pPr>
          <a:r>
            <a:rPr lang="en-US" sz="3200" b="1" i="1" kern="1200" dirty="0"/>
            <a:t>Psa. 85:11-13; 2 Chron. 7:14 </a:t>
          </a:r>
          <a:endParaRPr lang="en-GB" altLang="en-US" sz="3200" b="1" i="1" kern="1200" dirty="0">
            <a:solidFill>
              <a:prstClr val="black">
                <a:hueOff val="0"/>
                <a:satOff val="0"/>
                <a:lumOff val="0"/>
                <a:alphaOff val="0"/>
              </a:prstClr>
            </a:solidFill>
            <a:latin typeface="Calibri"/>
            <a:ea typeface="+mn-ea"/>
            <a:cs typeface="+mn-cs"/>
          </a:endParaRPr>
        </a:p>
      </dsp:txBody>
      <dsp:txXfrm>
        <a:off x="2649886" y="596011"/>
        <a:ext cx="6155771"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2/26/2025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26/02/2025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26/02/2025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26/02/2025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26/02/2025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26/02/2025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26/02/2025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26/02/2025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26/02/2025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26/02/2025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26/02/2025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26/02/2025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2/26/2025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02/26/2025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2/26/2025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2/26/2025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2/26/2025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2/26/2025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2/26/2025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2/26/2025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2/26/2025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2/26/2025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2/26/2025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02/26/2025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02/26/2025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02/26/2025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02/26/2025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02/26/2025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02/26/2025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02/26/2025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02/26/2025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02/26/2025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02/26/2025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02/26/2025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2/26/2025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2/26/2025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2/26/2025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2/26/2025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2/26/2025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2/26/2025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2/26/2025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2/26/2025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2/26/2025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2/26/2025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2/26/2025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2/26/2025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2/26/2025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2/26/2025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2/26/2025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2/26/2025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2/26/2025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2/26/2025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2/26/2025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2/26/2025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01FBD-055E-BAD8-34B7-90DD66AE1D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983F91C0-7708-0751-A740-A89A43B741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9DF61839-8268-7BB3-F514-538C382BAC5B}"/>
              </a:ext>
            </a:extLst>
          </p:cNvPr>
          <p:cNvSpPr>
            <a:spLocks noGrp="1"/>
          </p:cNvSpPr>
          <p:nvPr>
            <p:ph type="dt" sz="half" idx="10"/>
          </p:nvPr>
        </p:nvSpPr>
        <p:spPr/>
        <p:txBody>
          <a:bodyPr/>
          <a:lstStyle/>
          <a:p>
            <a:fld id="{D42AA53C-0CEE-458C-8C67-F9CDB65070F8}" type="datetimeFigureOut">
              <a:rPr lang="en-NL" smtClean="0"/>
              <a:t>02/26/2025</a:t>
            </a:fld>
            <a:endParaRPr lang="en-NL"/>
          </a:p>
        </p:txBody>
      </p:sp>
      <p:sp>
        <p:nvSpPr>
          <p:cNvPr id="5" name="Footer Placeholder 4">
            <a:extLst>
              <a:ext uri="{FF2B5EF4-FFF2-40B4-BE49-F238E27FC236}">
                <a16:creationId xmlns:a16="http://schemas.microsoft.com/office/drawing/2014/main" id="{E2F49237-7AE9-5E3F-0936-3CEFCC14FD0D}"/>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3AFF4CF-369C-068E-B2BC-72F2247A31B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7753562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CE5FB-341F-5AD5-5419-455847A99C23}"/>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5634E920-544C-4E14-8977-52B15E4F76C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73B38C9-5F83-909A-EDE1-E734326985FF}"/>
              </a:ext>
            </a:extLst>
          </p:cNvPr>
          <p:cNvSpPr>
            <a:spLocks noGrp="1"/>
          </p:cNvSpPr>
          <p:nvPr>
            <p:ph type="dt" sz="half" idx="10"/>
          </p:nvPr>
        </p:nvSpPr>
        <p:spPr/>
        <p:txBody>
          <a:bodyPr/>
          <a:lstStyle/>
          <a:p>
            <a:fld id="{D42AA53C-0CEE-458C-8C67-F9CDB65070F8}" type="datetimeFigureOut">
              <a:rPr lang="en-NL" smtClean="0"/>
              <a:t>02/26/2025</a:t>
            </a:fld>
            <a:endParaRPr lang="en-NL"/>
          </a:p>
        </p:txBody>
      </p:sp>
      <p:sp>
        <p:nvSpPr>
          <p:cNvPr id="5" name="Footer Placeholder 4">
            <a:extLst>
              <a:ext uri="{FF2B5EF4-FFF2-40B4-BE49-F238E27FC236}">
                <a16:creationId xmlns:a16="http://schemas.microsoft.com/office/drawing/2014/main" id="{8DE72828-191A-7692-E2D7-CF05C0D61D9F}"/>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9F22446-829E-ABC7-60C7-46855447D6E9}"/>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9051575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6C3FB-4FE0-C1F6-A6A3-8144BAC3CB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1F766290-8881-5E2A-A101-194FAFB8C2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2AA6A83-9DF1-3A1A-A315-DB53D3260F20}"/>
              </a:ext>
            </a:extLst>
          </p:cNvPr>
          <p:cNvSpPr>
            <a:spLocks noGrp="1"/>
          </p:cNvSpPr>
          <p:nvPr>
            <p:ph type="dt" sz="half" idx="10"/>
          </p:nvPr>
        </p:nvSpPr>
        <p:spPr/>
        <p:txBody>
          <a:bodyPr/>
          <a:lstStyle/>
          <a:p>
            <a:fld id="{D42AA53C-0CEE-458C-8C67-F9CDB65070F8}" type="datetimeFigureOut">
              <a:rPr lang="en-NL" smtClean="0"/>
              <a:t>02/26/2025</a:t>
            </a:fld>
            <a:endParaRPr lang="en-NL"/>
          </a:p>
        </p:txBody>
      </p:sp>
      <p:sp>
        <p:nvSpPr>
          <p:cNvPr id="5" name="Footer Placeholder 4">
            <a:extLst>
              <a:ext uri="{FF2B5EF4-FFF2-40B4-BE49-F238E27FC236}">
                <a16:creationId xmlns:a16="http://schemas.microsoft.com/office/drawing/2014/main" id="{77419B94-3A32-A26B-8A36-11AB385C70F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FAC36664-D092-0804-38D3-C4A74365FDA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81552248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F054-2B43-D038-A3CF-8B99E6543C89}"/>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4CEAF57C-50D1-D3E9-8567-E6364839B97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6BC6D1CA-3C14-E63B-CA0B-2B008CA0EEA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BAB6E151-B8A2-22F0-63F8-30F5C8E2711C}"/>
              </a:ext>
            </a:extLst>
          </p:cNvPr>
          <p:cNvSpPr>
            <a:spLocks noGrp="1"/>
          </p:cNvSpPr>
          <p:nvPr>
            <p:ph type="dt" sz="half" idx="10"/>
          </p:nvPr>
        </p:nvSpPr>
        <p:spPr/>
        <p:txBody>
          <a:bodyPr/>
          <a:lstStyle/>
          <a:p>
            <a:fld id="{D42AA53C-0CEE-458C-8C67-F9CDB65070F8}" type="datetimeFigureOut">
              <a:rPr lang="en-NL" smtClean="0"/>
              <a:t>02/26/2025</a:t>
            </a:fld>
            <a:endParaRPr lang="en-NL"/>
          </a:p>
        </p:txBody>
      </p:sp>
      <p:sp>
        <p:nvSpPr>
          <p:cNvPr id="6" name="Footer Placeholder 5">
            <a:extLst>
              <a:ext uri="{FF2B5EF4-FFF2-40B4-BE49-F238E27FC236}">
                <a16:creationId xmlns:a16="http://schemas.microsoft.com/office/drawing/2014/main" id="{4F1D567C-D362-0BF6-EAA4-2EAD5CD460A0}"/>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8E2464DD-6EF9-1A19-53F8-938E314C163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1032547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B2189-DCA6-B8EF-279A-495226CB904E}"/>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1242D7BD-2E8D-65E7-280E-E9240EDB51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ABF84BC-EE69-F0F6-546F-95B9EBD1C67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9F6E91EC-2618-CE61-0622-E25ED7D76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18660A5-8998-37D5-8506-95CA04E6CAD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9A9E748C-8F83-6D37-07AA-2DFE9E22B356}"/>
              </a:ext>
            </a:extLst>
          </p:cNvPr>
          <p:cNvSpPr>
            <a:spLocks noGrp="1"/>
          </p:cNvSpPr>
          <p:nvPr>
            <p:ph type="dt" sz="half" idx="10"/>
          </p:nvPr>
        </p:nvSpPr>
        <p:spPr/>
        <p:txBody>
          <a:bodyPr/>
          <a:lstStyle/>
          <a:p>
            <a:fld id="{D42AA53C-0CEE-458C-8C67-F9CDB65070F8}" type="datetimeFigureOut">
              <a:rPr lang="en-NL" smtClean="0"/>
              <a:t>02/26/2025</a:t>
            </a:fld>
            <a:endParaRPr lang="en-NL"/>
          </a:p>
        </p:txBody>
      </p:sp>
      <p:sp>
        <p:nvSpPr>
          <p:cNvPr id="8" name="Footer Placeholder 7">
            <a:extLst>
              <a:ext uri="{FF2B5EF4-FFF2-40B4-BE49-F238E27FC236}">
                <a16:creationId xmlns:a16="http://schemas.microsoft.com/office/drawing/2014/main" id="{DB3311DC-6DB9-6EA0-AF98-56F504EF3E04}"/>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C0BDADA5-9981-D413-507F-90BD774BFF47}"/>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8686381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5D77-2D22-FDF4-1DB5-4639BB11C9A6}"/>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A4DDD96D-4948-4130-8173-DD93152EF33C}"/>
              </a:ext>
            </a:extLst>
          </p:cNvPr>
          <p:cNvSpPr>
            <a:spLocks noGrp="1"/>
          </p:cNvSpPr>
          <p:nvPr>
            <p:ph type="dt" sz="half" idx="10"/>
          </p:nvPr>
        </p:nvSpPr>
        <p:spPr/>
        <p:txBody>
          <a:bodyPr/>
          <a:lstStyle/>
          <a:p>
            <a:fld id="{D42AA53C-0CEE-458C-8C67-F9CDB65070F8}" type="datetimeFigureOut">
              <a:rPr lang="en-NL" smtClean="0"/>
              <a:t>02/26/2025</a:t>
            </a:fld>
            <a:endParaRPr lang="en-NL"/>
          </a:p>
        </p:txBody>
      </p:sp>
      <p:sp>
        <p:nvSpPr>
          <p:cNvPr id="4" name="Footer Placeholder 3">
            <a:extLst>
              <a:ext uri="{FF2B5EF4-FFF2-40B4-BE49-F238E27FC236}">
                <a16:creationId xmlns:a16="http://schemas.microsoft.com/office/drawing/2014/main" id="{C786A11E-D578-6A22-ABE4-E412E15688C9}"/>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D773F6D9-DE02-8714-5829-B4B73D79277F}"/>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90427545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944180-DB9A-0A48-ACD0-4F466F4D40CD}"/>
              </a:ext>
            </a:extLst>
          </p:cNvPr>
          <p:cNvSpPr>
            <a:spLocks noGrp="1"/>
          </p:cNvSpPr>
          <p:nvPr>
            <p:ph type="dt" sz="half" idx="10"/>
          </p:nvPr>
        </p:nvSpPr>
        <p:spPr/>
        <p:txBody>
          <a:bodyPr/>
          <a:lstStyle/>
          <a:p>
            <a:fld id="{D42AA53C-0CEE-458C-8C67-F9CDB65070F8}" type="datetimeFigureOut">
              <a:rPr lang="en-NL" smtClean="0"/>
              <a:t>02/26/2025</a:t>
            </a:fld>
            <a:endParaRPr lang="en-NL"/>
          </a:p>
        </p:txBody>
      </p:sp>
      <p:sp>
        <p:nvSpPr>
          <p:cNvPr id="3" name="Footer Placeholder 2">
            <a:extLst>
              <a:ext uri="{FF2B5EF4-FFF2-40B4-BE49-F238E27FC236}">
                <a16:creationId xmlns:a16="http://schemas.microsoft.com/office/drawing/2014/main" id="{5A3C7EBE-F046-6496-5A02-738F99E2276C}"/>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2F4A4F44-3C6C-65C3-575A-171AAC4D26C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311471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63D93-D7C7-0690-10C6-EFDC070787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3820F57C-A87D-7481-0A7B-F7B9D76FDD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289D1D77-F661-A8F4-A0BA-FAEC98DA6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BDF3E06-4FE9-EA54-315A-93FC46FB4F01}"/>
              </a:ext>
            </a:extLst>
          </p:cNvPr>
          <p:cNvSpPr>
            <a:spLocks noGrp="1"/>
          </p:cNvSpPr>
          <p:nvPr>
            <p:ph type="dt" sz="half" idx="10"/>
          </p:nvPr>
        </p:nvSpPr>
        <p:spPr/>
        <p:txBody>
          <a:bodyPr/>
          <a:lstStyle/>
          <a:p>
            <a:fld id="{D42AA53C-0CEE-458C-8C67-F9CDB65070F8}" type="datetimeFigureOut">
              <a:rPr lang="en-NL" smtClean="0"/>
              <a:t>02/26/2025</a:t>
            </a:fld>
            <a:endParaRPr lang="en-NL"/>
          </a:p>
        </p:txBody>
      </p:sp>
      <p:sp>
        <p:nvSpPr>
          <p:cNvPr id="6" name="Footer Placeholder 5">
            <a:extLst>
              <a:ext uri="{FF2B5EF4-FFF2-40B4-BE49-F238E27FC236}">
                <a16:creationId xmlns:a16="http://schemas.microsoft.com/office/drawing/2014/main" id="{7C83C716-6DB2-E30B-5A9C-A22021E6DFE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A1881DE-5C33-E9C3-7E7C-4FC700CF233C}"/>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47781156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B2D6E-5B61-2C6C-8F31-E1949651177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68CE0036-92EC-3768-E21F-3BA12A68E2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731754A0-62FD-B9C3-1B8B-56DEE72B70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8D4325-59CF-8665-06FE-2F008350CB88}"/>
              </a:ext>
            </a:extLst>
          </p:cNvPr>
          <p:cNvSpPr>
            <a:spLocks noGrp="1"/>
          </p:cNvSpPr>
          <p:nvPr>
            <p:ph type="dt" sz="half" idx="10"/>
          </p:nvPr>
        </p:nvSpPr>
        <p:spPr/>
        <p:txBody>
          <a:bodyPr/>
          <a:lstStyle/>
          <a:p>
            <a:fld id="{D42AA53C-0CEE-458C-8C67-F9CDB65070F8}" type="datetimeFigureOut">
              <a:rPr lang="en-NL" smtClean="0"/>
              <a:t>02/26/2025</a:t>
            </a:fld>
            <a:endParaRPr lang="en-NL"/>
          </a:p>
        </p:txBody>
      </p:sp>
      <p:sp>
        <p:nvSpPr>
          <p:cNvPr id="6" name="Footer Placeholder 5">
            <a:extLst>
              <a:ext uri="{FF2B5EF4-FFF2-40B4-BE49-F238E27FC236}">
                <a16:creationId xmlns:a16="http://schemas.microsoft.com/office/drawing/2014/main" id="{7F1FAA65-3CFA-429E-01C5-BAB3F908863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CC0C4E08-62DD-7839-CB7D-93B3EF71E231}"/>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61755586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04DF5-4936-56D0-6447-FA22AE6F6A2F}"/>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BEC8B0B6-83A6-BB01-D999-5187F54B02E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32B41768-0FD2-9284-1394-2F391BDD51B2}"/>
              </a:ext>
            </a:extLst>
          </p:cNvPr>
          <p:cNvSpPr>
            <a:spLocks noGrp="1"/>
          </p:cNvSpPr>
          <p:nvPr>
            <p:ph type="dt" sz="half" idx="10"/>
          </p:nvPr>
        </p:nvSpPr>
        <p:spPr/>
        <p:txBody>
          <a:bodyPr/>
          <a:lstStyle/>
          <a:p>
            <a:fld id="{D42AA53C-0CEE-458C-8C67-F9CDB65070F8}" type="datetimeFigureOut">
              <a:rPr lang="en-NL" smtClean="0"/>
              <a:t>02/26/2025</a:t>
            </a:fld>
            <a:endParaRPr lang="en-NL"/>
          </a:p>
        </p:txBody>
      </p:sp>
      <p:sp>
        <p:nvSpPr>
          <p:cNvPr id="5" name="Footer Placeholder 4">
            <a:extLst>
              <a:ext uri="{FF2B5EF4-FFF2-40B4-BE49-F238E27FC236}">
                <a16:creationId xmlns:a16="http://schemas.microsoft.com/office/drawing/2014/main" id="{57F9D965-4EBE-1CF9-2065-92496CE64BD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F01F1CB-B699-DAED-E055-6EDE72BA37E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70377274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B03AB1-B811-8804-AE93-E91FBD5C3D1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47C9E000-504E-E585-B9B8-5309E5DBB29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0D294AB-FBE8-FEDD-1759-EACB1426D0A7}"/>
              </a:ext>
            </a:extLst>
          </p:cNvPr>
          <p:cNvSpPr>
            <a:spLocks noGrp="1"/>
          </p:cNvSpPr>
          <p:nvPr>
            <p:ph type="dt" sz="half" idx="10"/>
          </p:nvPr>
        </p:nvSpPr>
        <p:spPr/>
        <p:txBody>
          <a:bodyPr/>
          <a:lstStyle/>
          <a:p>
            <a:fld id="{D42AA53C-0CEE-458C-8C67-F9CDB65070F8}" type="datetimeFigureOut">
              <a:rPr lang="en-NL" smtClean="0"/>
              <a:t>02/26/2025</a:t>
            </a:fld>
            <a:endParaRPr lang="en-NL"/>
          </a:p>
        </p:txBody>
      </p:sp>
      <p:sp>
        <p:nvSpPr>
          <p:cNvPr id="5" name="Footer Placeholder 4">
            <a:extLst>
              <a:ext uri="{FF2B5EF4-FFF2-40B4-BE49-F238E27FC236}">
                <a16:creationId xmlns:a16="http://schemas.microsoft.com/office/drawing/2014/main" id="{0BF6F155-EE81-8F03-0768-1B77D8338781}"/>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57358DD-9209-9F8A-646C-5403E397217E}"/>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5040616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26/02/2025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424065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26/02/2025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0539434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26/02/2025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48423797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26/02/2025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19745270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26/02/2025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51102926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26/02/2025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360996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26/02/2025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4869513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26/02/2025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49112405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26/02/2025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4472600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26/02/2025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45031041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26/02/2025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52398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26/02/2025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2/26/2025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02/26/2025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2/26/2025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2/26/2025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2/26/2025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DD961C-3288-6441-7418-5CEA514F3B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B4231257-6E26-13D4-2D25-EB79C75B19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D08F6D5-A8F8-38E8-ADBB-0F45D0365A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2AA53C-0CEE-458C-8C67-F9CDB65070F8}" type="datetimeFigureOut">
              <a:rPr lang="en-NL" smtClean="0"/>
              <a:t>02/26/2025</a:t>
            </a:fld>
            <a:endParaRPr lang="en-NL"/>
          </a:p>
        </p:txBody>
      </p:sp>
      <p:sp>
        <p:nvSpPr>
          <p:cNvPr id="5" name="Footer Placeholder 4">
            <a:extLst>
              <a:ext uri="{FF2B5EF4-FFF2-40B4-BE49-F238E27FC236}">
                <a16:creationId xmlns:a16="http://schemas.microsoft.com/office/drawing/2014/main" id="{33A0D405-1FC5-9E7E-584D-D0FD4627C6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L"/>
          </a:p>
        </p:txBody>
      </p:sp>
      <p:sp>
        <p:nvSpPr>
          <p:cNvPr id="6" name="Slide Number Placeholder 5">
            <a:extLst>
              <a:ext uri="{FF2B5EF4-FFF2-40B4-BE49-F238E27FC236}">
                <a16:creationId xmlns:a16="http://schemas.microsoft.com/office/drawing/2014/main" id="{E9868B38-7215-308B-C90D-0E8A09A13F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12840B-EB83-4BA0-8F36-C0AA8694A392}" type="slidenum">
              <a:rPr lang="en-NL" smtClean="0"/>
              <a:t>‹#›</a:t>
            </a:fld>
            <a:endParaRPr lang="en-NL"/>
          </a:p>
        </p:txBody>
      </p:sp>
    </p:spTree>
    <p:extLst>
      <p:ext uri="{BB962C8B-B14F-4D97-AF65-F5344CB8AC3E}">
        <p14:creationId xmlns:p14="http://schemas.microsoft.com/office/powerpoint/2010/main" val="291974583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26/02/2025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55983869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8.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9.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9.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0.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3.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7.xml"/><Relationship Id="rId5" Type="http://schemas.openxmlformats.org/officeDocument/2006/relationships/hyperlink" Target="https://openclipart.org/detail/24868/time%20icon" TargetMode="Externa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5.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34.png"/><Relationship Id="rId4" Type="http://schemas.openxmlformats.org/officeDocument/2006/relationships/notesSlide" Target="../notesSlides/notesSlide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02-03-2025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169:</a:t>
            </a:r>
            <a:r>
              <a:rPr lang="en-US" sz="7200" b="1" dirty="0">
                <a:solidFill>
                  <a:schemeClr val="bg1"/>
                </a:solidFill>
                <a:effectLst>
                  <a:outerShdw blurRad="38100" dist="38100" dir="2700000" algn="tl">
                    <a:srgbClr val="000000">
                      <a:alpha val="43137"/>
                    </a:srgbClr>
                  </a:outerShdw>
                </a:effectLst>
              </a:rPr>
              <a:t> WHAT A FRIEND WE HAVE IN JESUS</a:t>
            </a:r>
          </a:p>
        </p:txBody>
      </p:sp>
    </p:spTree>
    <p:extLst>
      <p:ext uri="{BB962C8B-B14F-4D97-AF65-F5344CB8AC3E}">
        <p14:creationId xmlns:p14="http://schemas.microsoft.com/office/powerpoint/2010/main" val="79213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WHAT A FRIEND WE HAVE IN JESUS [GHS 169]</a:t>
            </a:r>
          </a:p>
        </p:txBody>
      </p:sp>
      <p:grpSp>
        <p:nvGrpSpPr>
          <p:cNvPr id="3" name="Group 2"/>
          <p:cNvGrpSpPr/>
          <p:nvPr/>
        </p:nvGrpSpPr>
        <p:grpSpPr>
          <a:xfrm>
            <a:off x="243372" y="1656012"/>
            <a:ext cx="11948629" cy="5016758"/>
            <a:chOff x="257130" y="1719391"/>
            <a:chExt cx="10547818" cy="5016758"/>
          </a:xfrm>
        </p:grpSpPr>
        <p:sp>
          <p:nvSpPr>
            <p:cNvPr id="14339" name="TextBox 1"/>
            <p:cNvSpPr txBox="1">
              <a:spLocks noChangeArrowheads="1"/>
            </p:cNvSpPr>
            <p:nvPr/>
          </p:nvSpPr>
          <p:spPr bwMode="auto">
            <a:xfrm>
              <a:off x="907147" y="1719391"/>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a friend we have in Jesus,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our sins and griefs to bear!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a privilege to carry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Everything to God in prayer!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Oh, what peace we often forfeit,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Oh, what needless pain we bear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because we do not carry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Ev’rything</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God in prayer!</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243860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WHAT A FRIEND WE HAVE IN JESUS [GHS 169]</a:t>
            </a:r>
          </a:p>
        </p:txBody>
      </p:sp>
      <p:grpSp>
        <p:nvGrpSpPr>
          <p:cNvPr id="3" name="Group 2"/>
          <p:cNvGrpSpPr/>
          <p:nvPr/>
        </p:nvGrpSpPr>
        <p:grpSpPr>
          <a:xfrm>
            <a:off x="243372" y="1656012"/>
            <a:ext cx="11948629" cy="5016758"/>
            <a:chOff x="257130" y="1719391"/>
            <a:chExt cx="10547818" cy="5016758"/>
          </a:xfrm>
        </p:grpSpPr>
        <p:sp>
          <p:nvSpPr>
            <p:cNvPr id="14339" name="TextBox 1"/>
            <p:cNvSpPr txBox="1">
              <a:spLocks noChangeArrowheads="1"/>
            </p:cNvSpPr>
            <p:nvPr/>
          </p:nvSpPr>
          <p:spPr bwMode="auto">
            <a:xfrm>
              <a:off x="907147" y="1719391"/>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we trials and temptations?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there trouble anywhere?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should never be discouraged,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it to the Lord in prayer.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Can we find a friend so faithful,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will all our sorrows share?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knows our every weakness;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it to the Lord in prayer.</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51944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WHAT A FRIEND WE HAVE IN JESUS [GHS 169]</a:t>
            </a:r>
          </a:p>
        </p:txBody>
      </p:sp>
      <p:grpSp>
        <p:nvGrpSpPr>
          <p:cNvPr id="3" name="Group 2"/>
          <p:cNvGrpSpPr/>
          <p:nvPr/>
        </p:nvGrpSpPr>
        <p:grpSpPr>
          <a:xfrm>
            <a:off x="243372" y="1656012"/>
            <a:ext cx="11948629" cy="5016758"/>
            <a:chOff x="257130" y="1719391"/>
            <a:chExt cx="10547818" cy="5016758"/>
          </a:xfrm>
        </p:grpSpPr>
        <p:sp>
          <p:nvSpPr>
            <p:cNvPr id="14339" name="TextBox 1"/>
            <p:cNvSpPr txBox="1">
              <a:spLocks noChangeArrowheads="1"/>
            </p:cNvSpPr>
            <p:nvPr/>
          </p:nvSpPr>
          <p:spPr bwMode="auto">
            <a:xfrm>
              <a:off x="907147" y="1719391"/>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we weak and heavy-laden,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Cumbered with a load of care?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Precious Savior, still our refuge,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it to the Lord in prayer.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thy friends despise, forsake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it to the Lord in prayer!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His arms He’ll take and shield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 wilt find a solace there.</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10415659" y="566596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5650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02-03-2025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GB" b="1" dirty="0">
                <a:solidFill>
                  <a:schemeClr val="bg1">
                    <a:lumMod val="65000"/>
                  </a:schemeClr>
                </a:solidFill>
                <a:latin typeface="Calibri" panose="020F0502020204030204" pitchFamily="34" charset="0"/>
              </a:rPr>
              <a:t>Read Psalm 73 two or three times meditatively. Write down at least three lessons you learn from the experience of the Psalmist.</a:t>
            </a:r>
            <a:endParaRPr lang="en-US" b="1" dirty="0">
              <a:latin typeface="Calibri" panose="020F0502020204030204" pitchFamily="34" charset="0"/>
            </a:endParaRPr>
          </a:p>
          <a:p>
            <a:pPr marL="0" indent="0" algn="ctr">
              <a:lnSpc>
                <a:spcPct val="110000"/>
              </a:lnSpc>
              <a:buNone/>
            </a:pPr>
            <a:r>
              <a:rPr lang="en-US" b="1" dirty="0">
                <a:latin typeface="Calibri" panose="020F0502020204030204" pitchFamily="34" charset="0"/>
              </a:rPr>
              <a:t>Share the lessons learnt from the assignment.</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Justice of God</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2981250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CC8EBE-13CC-29DD-0964-89EF0AE38EEF}"/>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4CF9D138-D970-ED82-E0B0-8868D7D3A059}"/>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B6976441-9A88-61CF-5569-12F0CD9F13D6}"/>
              </a:ext>
            </a:extLst>
          </p:cNvPr>
          <p:cNvSpPr>
            <a:spLocks noGrp="1"/>
          </p:cNvSpPr>
          <p:nvPr>
            <p:ph type="title"/>
          </p:nvPr>
        </p:nvSpPr>
        <p:spPr>
          <a:xfrm>
            <a:off x="777240" y="731519"/>
            <a:ext cx="2845191" cy="3237579"/>
          </a:xfrm>
        </p:spPr>
        <p:txBody>
          <a:bodyPr>
            <a:normAutofit/>
          </a:bodyPr>
          <a:lstStyle/>
          <a:p>
            <a:pPr algn="ctr"/>
            <a:r>
              <a:rPr lang="en-GB" altLang="en-US" sz="2800" b="1" dirty="0">
                <a:solidFill>
                  <a:srgbClr val="FFFFFF"/>
                </a:solidFill>
                <a:latin typeface="Cambria" panose="02040503050406030204" pitchFamily="18" charset="0"/>
              </a:rPr>
              <a:t>REVIEW OF OUR ASSIGNMENT OF </a:t>
            </a: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LAST STUDY</a:t>
            </a:r>
            <a:endParaRPr lang="en-GB" sz="2800" dirty="0">
              <a:solidFill>
                <a:srgbClr val="FFFFFF"/>
              </a:solidFill>
            </a:endParaRPr>
          </a:p>
        </p:txBody>
      </p:sp>
      <p:sp>
        <p:nvSpPr>
          <p:cNvPr id="11" name="Rectangle 10">
            <a:extLst>
              <a:ext uri="{FF2B5EF4-FFF2-40B4-BE49-F238E27FC236}">
                <a16:creationId xmlns:a16="http://schemas.microsoft.com/office/drawing/2014/main" id="{F5C4648E-5439-4C9E-6068-3BFDF75A38F1}"/>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0E90BE94-51A5-729C-FCFF-27006D78025A}"/>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6DEB0319-2F33-756C-31F5-D197AB94285C}"/>
              </a:ext>
            </a:extLst>
          </p:cNvPr>
          <p:cNvSpPr>
            <a:spLocks noGrp="1"/>
          </p:cNvSpPr>
          <p:nvPr>
            <p:ph idx="1"/>
          </p:nvPr>
        </p:nvSpPr>
        <p:spPr>
          <a:xfrm>
            <a:off x="4379709" y="686862"/>
            <a:ext cx="7037591" cy="5475129"/>
          </a:xfrm>
        </p:spPr>
        <p:txBody>
          <a:bodyPr anchor="ctr">
            <a:normAutofit/>
          </a:bodyPr>
          <a:lstStyle/>
          <a:p>
            <a:pPr marL="0" indent="0" algn="ctr">
              <a:lnSpc>
                <a:spcPct val="100000"/>
              </a:lnSpc>
              <a:buNone/>
            </a:pPr>
            <a:r>
              <a:rPr lang="en-US" b="1" dirty="0">
                <a:latin typeface="Calibri"/>
                <a:ea typeface="Calibri"/>
                <a:cs typeface="Calibri"/>
              </a:rPr>
              <a:t>We should not be discouraged because of the evil in the world. God’s justice is sure and fair. Wickedness has an end; God’s judgment will be severe on evildoers. But His mercy and compassion are for those who fear Him. They will experience His deliverance, care and comfort on earth and inherit the Kingdom of God. We should find our consolation in God’s sanctuary by pondering on His word. Moreover, knowing the terror of God, we should persuade men!</a:t>
            </a:r>
            <a:endParaRPr lang="en-GB" b="1" dirty="0">
              <a:latin typeface="Calibri"/>
              <a:ea typeface="Calibri"/>
              <a:cs typeface="Calibri"/>
            </a:endParaRPr>
          </a:p>
        </p:txBody>
      </p:sp>
      <p:pic>
        <p:nvPicPr>
          <p:cNvPr id="4" name="Picture 3" descr="Logo&#10;&#10;Description automatically generated">
            <a:extLst>
              <a:ext uri="{FF2B5EF4-FFF2-40B4-BE49-F238E27FC236}">
                <a16:creationId xmlns:a16="http://schemas.microsoft.com/office/drawing/2014/main" id="{E5EBA950-E787-08A5-0F7C-2827AB821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E326C756-B2C3-1FF9-8AFD-D2D65274DB6C}"/>
              </a:ext>
            </a:extLst>
          </p:cNvPr>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justice of God</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377924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993</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Prayer for National Deliverance and Revival</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“Wilt thou not revive us again: that thy people may rejoice in thee? Shew us thy mercy, O LORD, and grant us thy salvation” </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(Psalm 85:6,7).</a:t>
            </a: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Psalms 79 – 85</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731520"/>
            <a:ext cx="7534048" cy="5230882"/>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After Israel’s deliverance from Egyptian bondage and inheritance of the Promised Land, they repeatedly disobeyed God and served other gods. Their actions provoked God and attracted His wrath. As a result, they suffered oppression from enemy nations, and at other times were led into captivity. These fueled the Psalmist’s lamentation for mercy, deliverance and revival of the nation. God is good, gracious and merciful; but He is also holy, just and a jealous God. He is consistent in His dealings with man from generation to generation.</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201"/>
            <a:ext cx="7517510"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kumimoji="0" lang="en-GB" i="0" u="none" strike="noStrike" kern="1200" cap="none" spc="0" normalizeH="0" baseline="0" noProof="0" dirty="0">
                <a:ln>
                  <a:noFill/>
                </a:ln>
                <a:effectLst/>
                <a:uLnTx/>
                <a:uFillTx/>
                <a:latin typeface="Calibri" panose="020F0502020204030204" pitchFamily="34" charset="0"/>
                <a:ea typeface="+mn-ea"/>
                <a:cs typeface="+mn-cs"/>
              </a:rPr>
              <a:t>When Israel did not heed divine instruction, they were exposed and ravaged by the enemy. Our eternal security is only found in abiding in Christ continually.</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Intercession is necessary for revival. Like David, the evils in our society call for an urgent need to pray for deliverance from evil works and the revival of righteousness.</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Our prayers must be passionate, persistent with specific promises of God in Scripture.</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Great possibilities abound when we persevere in prayer for our nation. We should expect divine intervention.</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Psa. 79:1-4,8,10; 80:12,13; 81:16; 82:1-8;  84:11; 85:1-3,8-13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6636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3A20E-55F8-7BD1-0AAA-C02279BFB5BC}"/>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21F318B-B257-63D3-75D3-F270879737D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5FA161E2-A26C-8FAE-B92D-EFFC4DBA9D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FB3D44E-1CBC-8C3D-DCDB-60826B41770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0701F28A-8337-659A-86DF-6E7443BD31D1}"/>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DC81E0E0-142C-FCF2-C8EA-E324FED87DD0}"/>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C761509-EA1F-F67D-F8B8-41AE4ED668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6CDC95F-BE22-4A9C-0989-E0C60F107A5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618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 God is good, gracious and merciful, but He is also holy and just. Rejecting divine instruction provokes divine jealously. Our eternal security is only found in abiding in Christ continually. The state of our nation should drive us to pray passionately and persistently for the salvation of sinners, restoration of true worship, prosperity and peace in the land.</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Spend 5mins each day this week to intercede for your neighborhood and the nation.</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26E536E-EEA4-45AB-91AF-52331D645FC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91586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963B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33" name="Rectangle 103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D5679789-4445-2D05-D11F-F9A19994B2CB}"/>
              </a:ext>
            </a:extLst>
          </p:cNvPr>
          <p:cNvSpPr txBox="1"/>
          <p:nvPr/>
        </p:nvSpPr>
        <p:spPr>
          <a:xfrm>
            <a:off x="6618100" y="3737765"/>
            <a:ext cx="152909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rPr>
              <a:t>2024</a:t>
            </a:r>
            <a:endParaRPr kumimoji="0" lang="en-NL"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endParaRPr>
          </a:p>
        </p:txBody>
      </p:sp>
      <p:cxnSp>
        <p:nvCxnSpPr>
          <p:cNvPr id="17" name="Straight Connector 16">
            <a:extLst>
              <a:ext uri="{FF2B5EF4-FFF2-40B4-BE49-F238E27FC236}">
                <a16:creationId xmlns:a16="http://schemas.microsoft.com/office/drawing/2014/main" id="{9E5F0ADF-2F5E-B806-FC90-4D7705A91A3A}"/>
              </a:ext>
            </a:extLst>
          </p:cNvPr>
          <p:cNvCxnSpPr/>
          <p:nvPr/>
        </p:nvCxnSpPr>
        <p:spPr>
          <a:xfrm>
            <a:off x="5314950" y="3872230"/>
            <a:ext cx="2524125"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B96BC1AA-95D1-AF2B-CF8E-B3691EECC59A}"/>
              </a:ext>
            </a:extLst>
          </p:cNvPr>
          <p:cNvPicPr>
            <a:picLocks noChangeAspect="1"/>
          </p:cNvPicPr>
          <p:nvPr/>
        </p:nvPicPr>
        <p:blipFill>
          <a:blip r:embed="rId2"/>
          <a:srcRect t="16648"/>
          <a:stretch/>
        </p:blipFill>
        <p:spPr>
          <a:xfrm>
            <a:off x="10210785" y="5336935"/>
            <a:ext cx="1137935" cy="948492"/>
          </a:xfrm>
          <a:prstGeom prst="rect">
            <a:avLst/>
          </a:prstGeom>
        </p:spPr>
      </p:pic>
      <p:grpSp>
        <p:nvGrpSpPr>
          <p:cNvPr id="15" name="Group 14">
            <a:extLst>
              <a:ext uri="{FF2B5EF4-FFF2-40B4-BE49-F238E27FC236}">
                <a16:creationId xmlns:a16="http://schemas.microsoft.com/office/drawing/2014/main" id="{F6EC0CE6-97DD-5CB5-F134-EF6850C47D76}"/>
              </a:ext>
            </a:extLst>
          </p:cNvPr>
          <p:cNvGrpSpPr/>
          <p:nvPr/>
        </p:nvGrpSpPr>
        <p:grpSpPr>
          <a:xfrm>
            <a:off x="643498" y="412867"/>
            <a:ext cx="11304084" cy="5845795"/>
            <a:chOff x="643498" y="412867"/>
            <a:chExt cx="11304084" cy="5845795"/>
          </a:xfrm>
        </p:grpSpPr>
        <p:pic>
          <p:nvPicPr>
            <p:cNvPr id="21" name="Picture 20">
              <a:extLst>
                <a:ext uri="{FF2B5EF4-FFF2-40B4-BE49-F238E27FC236}">
                  <a16:creationId xmlns:a16="http://schemas.microsoft.com/office/drawing/2014/main" id="{F1505C8F-57DE-1F3F-8A88-7BAD8BFBECC2}"/>
                </a:ext>
              </a:extLst>
            </p:cNvPr>
            <p:cNvPicPr>
              <a:picLocks noChangeAspect="1"/>
            </p:cNvPicPr>
            <p:nvPr/>
          </p:nvPicPr>
          <p:blipFill>
            <a:blip r:embed="rId3"/>
            <a:stretch>
              <a:fillRect/>
            </a:stretch>
          </p:blipFill>
          <p:spPr>
            <a:xfrm>
              <a:off x="5275135" y="412867"/>
              <a:ext cx="6672447" cy="4924068"/>
            </a:xfrm>
            <a:prstGeom prst="rect">
              <a:avLst/>
            </a:prstGeom>
            <a:effectLst>
              <a:outerShdw blurRad="76200" dist="12700" dir="2700000" sy="-23000" kx="-800400" algn="bl" rotWithShape="0">
                <a:prstClr val="black">
                  <a:alpha val="20000"/>
                </a:prstClr>
              </a:outerShdw>
            </a:effectLst>
          </p:spPr>
        </p:pic>
        <p:grpSp>
          <p:nvGrpSpPr>
            <p:cNvPr id="14" name="Group 13">
              <a:extLst>
                <a:ext uri="{FF2B5EF4-FFF2-40B4-BE49-F238E27FC236}">
                  <a16:creationId xmlns:a16="http://schemas.microsoft.com/office/drawing/2014/main" id="{31245D52-4193-27B1-4FD9-212667A9AC21}"/>
                </a:ext>
              </a:extLst>
            </p:cNvPr>
            <p:cNvGrpSpPr/>
            <p:nvPr/>
          </p:nvGrpSpPr>
          <p:grpSpPr>
            <a:xfrm>
              <a:off x="643498" y="1091308"/>
              <a:ext cx="9467084" cy="5167354"/>
              <a:chOff x="643498" y="1091308"/>
              <a:chExt cx="9467084" cy="5167354"/>
            </a:xfrm>
          </p:grpSpPr>
          <p:grpSp>
            <p:nvGrpSpPr>
              <p:cNvPr id="13" name="Group 12">
                <a:extLst>
                  <a:ext uri="{FF2B5EF4-FFF2-40B4-BE49-F238E27FC236}">
                    <a16:creationId xmlns:a16="http://schemas.microsoft.com/office/drawing/2014/main" id="{C36B14BD-4BC1-F55A-6C3B-D3E3747C42AC}"/>
                  </a:ext>
                </a:extLst>
              </p:cNvPr>
              <p:cNvGrpSpPr/>
              <p:nvPr/>
            </p:nvGrpSpPr>
            <p:grpSpPr>
              <a:xfrm>
                <a:off x="643498" y="1091308"/>
                <a:ext cx="4841574" cy="4595123"/>
                <a:chOff x="643498" y="1091308"/>
                <a:chExt cx="4841574" cy="4595123"/>
              </a:xfrm>
            </p:grpSpPr>
            <p:sp>
              <p:nvSpPr>
                <p:cNvPr id="4" name="TextBox 3">
                  <a:extLst>
                    <a:ext uri="{FF2B5EF4-FFF2-40B4-BE49-F238E27FC236}">
                      <a16:creationId xmlns:a16="http://schemas.microsoft.com/office/drawing/2014/main" id="{9FA42573-8DEA-69E5-1DF0-50B2BE8A5CE8}"/>
                    </a:ext>
                  </a:extLst>
                </p:cNvPr>
                <p:cNvSpPr txBox="1"/>
                <p:nvPr/>
              </p:nvSpPr>
              <p:spPr>
                <a:xfrm>
                  <a:off x="1242015" y="5286321"/>
                  <a:ext cx="27460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Zoom Meeting ID: 795 674 627</a:t>
                  </a:r>
                  <a:endParaRPr kumimoji="0" lang="en-NL"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pic>
              <p:nvPicPr>
                <p:cNvPr id="8" name="Picture 7" descr="A white hourglass on a black background&#10;&#10;Description automatically generated">
                  <a:extLst>
                    <a:ext uri="{FF2B5EF4-FFF2-40B4-BE49-F238E27FC236}">
                      <a16:creationId xmlns:a16="http://schemas.microsoft.com/office/drawing/2014/main" id="{EE007DEE-9F3A-0F90-A142-A6BCF508726A}"/>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43498" y="4719314"/>
                  <a:ext cx="686518" cy="686518"/>
                </a:xfrm>
                <a:prstGeom prst="rect">
                  <a:avLst/>
                </a:prstGeom>
              </p:spPr>
            </p:pic>
            <p:sp>
              <p:nvSpPr>
                <p:cNvPr id="9" name="TextBox 8">
                  <a:extLst>
                    <a:ext uri="{FF2B5EF4-FFF2-40B4-BE49-F238E27FC236}">
                      <a16:creationId xmlns:a16="http://schemas.microsoft.com/office/drawing/2014/main" id="{2090FD70-1DF1-4D01-2B0E-973D3742B423}"/>
                    </a:ext>
                  </a:extLst>
                </p:cNvPr>
                <p:cNvSpPr txBox="1"/>
                <p:nvPr/>
              </p:nvSpPr>
              <p:spPr>
                <a:xfrm>
                  <a:off x="1292813" y="4773809"/>
                  <a:ext cx="15335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19:30 – 20:30</a:t>
                  </a:r>
                  <a:endParaRPr kumimoji="0" lang="en-NL"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grpSp>
              <p:nvGrpSpPr>
                <p:cNvPr id="2" name="Graphic 2" descr="Daily calendar with solid fill">
                  <a:extLst>
                    <a:ext uri="{FF2B5EF4-FFF2-40B4-BE49-F238E27FC236}">
                      <a16:creationId xmlns:a16="http://schemas.microsoft.com/office/drawing/2014/main" id="{CF76B0FE-BD36-09A6-F175-C31F6BDCBFDE}"/>
                    </a:ext>
                  </a:extLst>
                </p:cNvPr>
                <p:cNvGrpSpPr/>
                <p:nvPr/>
              </p:nvGrpSpPr>
              <p:grpSpPr>
                <a:xfrm>
                  <a:off x="702189" y="4178746"/>
                  <a:ext cx="504568" cy="504568"/>
                  <a:chOff x="702189" y="4178746"/>
                  <a:chExt cx="504568" cy="504568"/>
                </a:xfrm>
                <a:solidFill>
                  <a:srgbClr val="000000"/>
                </a:solidFill>
              </p:grpSpPr>
              <p:sp>
                <p:nvSpPr>
                  <p:cNvPr id="5" name="Free-form: Shape 4">
                    <a:extLst>
                      <a:ext uri="{FF2B5EF4-FFF2-40B4-BE49-F238E27FC236}">
                        <a16:creationId xmlns:a16="http://schemas.microsoft.com/office/drawing/2014/main" id="{BA1E1F1A-28FA-8B35-84EC-A02943CB9CF2}"/>
                      </a:ext>
                    </a:extLst>
                  </p:cNvPr>
                  <p:cNvSpPr/>
                  <p:nvPr/>
                </p:nvSpPr>
                <p:spPr>
                  <a:xfrm>
                    <a:off x="791231"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Free-form: Shape 5">
                    <a:extLst>
                      <a:ext uri="{FF2B5EF4-FFF2-40B4-BE49-F238E27FC236}">
                        <a16:creationId xmlns:a16="http://schemas.microsoft.com/office/drawing/2014/main" id="{CDA6953A-CE78-F792-4B3D-C6795985471D}"/>
                      </a:ext>
                    </a:extLst>
                  </p:cNvPr>
                  <p:cNvSpPr/>
                  <p:nvPr/>
                </p:nvSpPr>
                <p:spPr>
                  <a:xfrm>
                    <a:off x="702189" y="4356829"/>
                    <a:ext cx="504568" cy="326485"/>
                  </a:xfrm>
                  <a:custGeom>
                    <a:avLst/>
                    <a:gdLst>
                      <a:gd name="connsiteX0" fmla="*/ 44521 w 504568"/>
                      <a:gd name="connsiteY0" fmla="*/ 222604 h 326485"/>
                      <a:gd name="connsiteX1" fmla="*/ 163243 w 504568"/>
                      <a:gd name="connsiteY1" fmla="*/ 222604 h 326485"/>
                      <a:gd name="connsiteX2" fmla="*/ 163243 w 504568"/>
                      <a:gd name="connsiteY2" fmla="*/ 281965 h 326485"/>
                      <a:gd name="connsiteX3" fmla="*/ 44521 w 504568"/>
                      <a:gd name="connsiteY3" fmla="*/ 281965 h 326485"/>
                      <a:gd name="connsiteX4" fmla="*/ 44521 w 504568"/>
                      <a:gd name="connsiteY4" fmla="*/ 222604 h 326485"/>
                      <a:gd name="connsiteX5" fmla="*/ 44521 w 504568"/>
                      <a:gd name="connsiteY5" fmla="*/ 133562 h 326485"/>
                      <a:gd name="connsiteX6" fmla="*/ 163243 w 504568"/>
                      <a:gd name="connsiteY6" fmla="*/ 133562 h 326485"/>
                      <a:gd name="connsiteX7" fmla="*/ 163243 w 504568"/>
                      <a:gd name="connsiteY7" fmla="*/ 192923 h 326485"/>
                      <a:gd name="connsiteX8" fmla="*/ 44521 w 504568"/>
                      <a:gd name="connsiteY8" fmla="*/ 192923 h 326485"/>
                      <a:gd name="connsiteX9" fmla="*/ 44521 w 504568"/>
                      <a:gd name="connsiteY9" fmla="*/ 133562 h 326485"/>
                      <a:gd name="connsiteX10" fmla="*/ 44521 w 504568"/>
                      <a:gd name="connsiteY10" fmla="*/ 44521 h 326485"/>
                      <a:gd name="connsiteX11" fmla="*/ 163243 w 504568"/>
                      <a:gd name="connsiteY11" fmla="*/ 44521 h 326485"/>
                      <a:gd name="connsiteX12" fmla="*/ 163243 w 504568"/>
                      <a:gd name="connsiteY12" fmla="*/ 103882 h 326485"/>
                      <a:gd name="connsiteX13" fmla="*/ 44521 w 504568"/>
                      <a:gd name="connsiteY13" fmla="*/ 103882 h 326485"/>
                      <a:gd name="connsiteX14" fmla="*/ 44521 w 504568"/>
                      <a:gd name="connsiteY14" fmla="*/ 44521 h 326485"/>
                      <a:gd name="connsiteX15" fmla="*/ 311645 w 504568"/>
                      <a:gd name="connsiteY15" fmla="*/ 44521 h 326485"/>
                      <a:gd name="connsiteX16" fmla="*/ 311645 w 504568"/>
                      <a:gd name="connsiteY16" fmla="*/ 103882 h 326485"/>
                      <a:gd name="connsiteX17" fmla="*/ 192923 w 504568"/>
                      <a:gd name="connsiteY17" fmla="*/ 103882 h 326485"/>
                      <a:gd name="connsiteX18" fmla="*/ 192923 w 504568"/>
                      <a:gd name="connsiteY18" fmla="*/ 44521 h 326485"/>
                      <a:gd name="connsiteX19" fmla="*/ 311645 w 504568"/>
                      <a:gd name="connsiteY19" fmla="*/ 44521 h 326485"/>
                      <a:gd name="connsiteX20" fmla="*/ 460048 w 504568"/>
                      <a:gd name="connsiteY20" fmla="*/ 44521 h 326485"/>
                      <a:gd name="connsiteX21" fmla="*/ 460048 w 504568"/>
                      <a:gd name="connsiteY21" fmla="*/ 103882 h 326485"/>
                      <a:gd name="connsiteX22" fmla="*/ 341326 w 504568"/>
                      <a:gd name="connsiteY22" fmla="*/ 103882 h 326485"/>
                      <a:gd name="connsiteX23" fmla="*/ 341326 w 504568"/>
                      <a:gd name="connsiteY23" fmla="*/ 44521 h 326485"/>
                      <a:gd name="connsiteX24" fmla="*/ 460048 w 504568"/>
                      <a:gd name="connsiteY24" fmla="*/ 44521 h 326485"/>
                      <a:gd name="connsiteX25" fmla="*/ 460048 w 504568"/>
                      <a:gd name="connsiteY25" fmla="*/ 192923 h 326485"/>
                      <a:gd name="connsiteX26" fmla="*/ 341326 w 504568"/>
                      <a:gd name="connsiteY26" fmla="*/ 192923 h 326485"/>
                      <a:gd name="connsiteX27" fmla="*/ 341326 w 504568"/>
                      <a:gd name="connsiteY27" fmla="*/ 133562 h 326485"/>
                      <a:gd name="connsiteX28" fmla="*/ 460048 w 504568"/>
                      <a:gd name="connsiteY28" fmla="*/ 133562 h 326485"/>
                      <a:gd name="connsiteX29" fmla="*/ 460048 w 504568"/>
                      <a:gd name="connsiteY29" fmla="*/ 192923 h 326485"/>
                      <a:gd name="connsiteX30" fmla="*/ 460048 w 504568"/>
                      <a:gd name="connsiteY30" fmla="*/ 281965 h 326485"/>
                      <a:gd name="connsiteX31" fmla="*/ 341326 w 504568"/>
                      <a:gd name="connsiteY31" fmla="*/ 281965 h 326485"/>
                      <a:gd name="connsiteX32" fmla="*/ 341326 w 504568"/>
                      <a:gd name="connsiteY32" fmla="*/ 222604 h 326485"/>
                      <a:gd name="connsiteX33" fmla="*/ 460048 w 504568"/>
                      <a:gd name="connsiteY33" fmla="*/ 222604 h 326485"/>
                      <a:gd name="connsiteX34" fmla="*/ 460048 w 504568"/>
                      <a:gd name="connsiteY34" fmla="*/ 281965 h 326485"/>
                      <a:gd name="connsiteX35" fmla="*/ 192923 w 504568"/>
                      <a:gd name="connsiteY35" fmla="*/ 192923 h 326485"/>
                      <a:gd name="connsiteX36" fmla="*/ 192923 w 504568"/>
                      <a:gd name="connsiteY36" fmla="*/ 133562 h 326485"/>
                      <a:gd name="connsiteX37" fmla="*/ 311645 w 504568"/>
                      <a:gd name="connsiteY37" fmla="*/ 133562 h 326485"/>
                      <a:gd name="connsiteX38" fmla="*/ 311645 w 504568"/>
                      <a:gd name="connsiteY38" fmla="*/ 192923 h 326485"/>
                      <a:gd name="connsiteX39" fmla="*/ 192923 w 504568"/>
                      <a:gd name="connsiteY39" fmla="*/ 192923 h 326485"/>
                      <a:gd name="connsiteX40" fmla="*/ 192923 w 504568"/>
                      <a:gd name="connsiteY40" fmla="*/ 281965 h 326485"/>
                      <a:gd name="connsiteX41" fmla="*/ 192923 w 504568"/>
                      <a:gd name="connsiteY41" fmla="*/ 222604 h 326485"/>
                      <a:gd name="connsiteX42" fmla="*/ 311645 w 504568"/>
                      <a:gd name="connsiteY42" fmla="*/ 222604 h 326485"/>
                      <a:gd name="connsiteX43" fmla="*/ 311645 w 504568"/>
                      <a:gd name="connsiteY43" fmla="*/ 281965 h 326485"/>
                      <a:gd name="connsiteX44" fmla="*/ 192923 w 504568"/>
                      <a:gd name="connsiteY44" fmla="*/ 281965 h 326485"/>
                      <a:gd name="connsiteX45" fmla="*/ 0 w 504568"/>
                      <a:gd name="connsiteY45" fmla="*/ 326486 h 326485"/>
                      <a:gd name="connsiteX46" fmla="*/ 504569 w 504568"/>
                      <a:gd name="connsiteY46" fmla="*/ 326486 h 326485"/>
                      <a:gd name="connsiteX47" fmla="*/ 504569 w 504568"/>
                      <a:gd name="connsiteY47" fmla="*/ 0 h 326485"/>
                      <a:gd name="connsiteX48" fmla="*/ 0 w 504568"/>
                      <a:gd name="connsiteY48" fmla="*/ 0 h 326485"/>
                      <a:gd name="connsiteX49" fmla="*/ 0 w 504568"/>
                      <a:gd name="connsiteY49" fmla="*/ 326486 h 326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04568" h="326485">
                        <a:moveTo>
                          <a:pt x="44521" y="222604"/>
                        </a:moveTo>
                        <a:lnTo>
                          <a:pt x="163243" y="222604"/>
                        </a:lnTo>
                        <a:lnTo>
                          <a:pt x="163243" y="281965"/>
                        </a:lnTo>
                        <a:lnTo>
                          <a:pt x="44521" y="281965"/>
                        </a:lnTo>
                        <a:lnTo>
                          <a:pt x="44521" y="222604"/>
                        </a:lnTo>
                        <a:close/>
                        <a:moveTo>
                          <a:pt x="44521" y="133562"/>
                        </a:moveTo>
                        <a:lnTo>
                          <a:pt x="163243" y="133562"/>
                        </a:lnTo>
                        <a:lnTo>
                          <a:pt x="163243" y="192923"/>
                        </a:lnTo>
                        <a:lnTo>
                          <a:pt x="44521" y="192923"/>
                        </a:lnTo>
                        <a:lnTo>
                          <a:pt x="44521" y="133562"/>
                        </a:lnTo>
                        <a:close/>
                        <a:moveTo>
                          <a:pt x="44521" y="44521"/>
                        </a:moveTo>
                        <a:lnTo>
                          <a:pt x="163243" y="44521"/>
                        </a:lnTo>
                        <a:lnTo>
                          <a:pt x="163243" y="103882"/>
                        </a:lnTo>
                        <a:lnTo>
                          <a:pt x="44521" y="103882"/>
                        </a:lnTo>
                        <a:lnTo>
                          <a:pt x="44521" y="44521"/>
                        </a:lnTo>
                        <a:close/>
                        <a:moveTo>
                          <a:pt x="311645" y="44521"/>
                        </a:moveTo>
                        <a:lnTo>
                          <a:pt x="311645" y="103882"/>
                        </a:lnTo>
                        <a:lnTo>
                          <a:pt x="192923" y="103882"/>
                        </a:lnTo>
                        <a:lnTo>
                          <a:pt x="192923" y="44521"/>
                        </a:lnTo>
                        <a:lnTo>
                          <a:pt x="311645" y="44521"/>
                        </a:lnTo>
                        <a:close/>
                        <a:moveTo>
                          <a:pt x="460048" y="44521"/>
                        </a:moveTo>
                        <a:lnTo>
                          <a:pt x="460048" y="103882"/>
                        </a:lnTo>
                        <a:lnTo>
                          <a:pt x="341326" y="103882"/>
                        </a:lnTo>
                        <a:lnTo>
                          <a:pt x="341326" y="44521"/>
                        </a:lnTo>
                        <a:lnTo>
                          <a:pt x="460048" y="44521"/>
                        </a:lnTo>
                        <a:close/>
                        <a:moveTo>
                          <a:pt x="460048" y="192923"/>
                        </a:moveTo>
                        <a:lnTo>
                          <a:pt x="341326" y="192923"/>
                        </a:lnTo>
                        <a:lnTo>
                          <a:pt x="341326" y="133562"/>
                        </a:lnTo>
                        <a:lnTo>
                          <a:pt x="460048" y="133562"/>
                        </a:lnTo>
                        <a:lnTo>
                          <a:pt x="460048" y="192923"/>
                        </a:lnTo>
                        <a:close/>
                        <a:moveTo>
                          <a:pt x="460048" y="281965"/>
                        </a:moveTo>
                        <a:lnTo>
                          <a:pt x="341326" y="281965"/>
                        </a:lnTo>
                        <a:lnTo>
                          <a:pt x="341326" y="222604"/>
                        </a:lnTo>
                        <a:lnTo>
                          <a:pt x="460048" y="222604"/>
                        </a:lnTo>
                        <a:lnTo>
                          <a:pt x="460048" y="281965"/>
                        </a:lnTo>
                        <a:close/>
                        <a:moveTo>
                          <a:pt x="192923" y="192923"/>
                        </a:moveTo>
                        <a:lnTo>
                          <a:pt x="192923" y="133562"/>
                        </a:lnTo>
                        <a:lnTo>
                          <a:pt x="311645" y="133562"/>
                        </a:lnTo>
                        <a:lnTo>
                          <a:pt x="311645" y="192923"/>
                        </a:lnTo>
                        <a:lnTo>
                          <a:pt x="192923" y="192923"/>
                        </a:lnTo>
                        <a:close/>
                        <a:moveTo>
                          <a:pt x="192923" y="281965"/>
                        </a:moveTo>
                        <a:lnTo>
                          <a:pt x="192923" y="222604"/>
                        </a:lnTo>
                        <a:lnTo>
                          <a:pt x="311645" y="222604"/>
                        </a:lnTo>
                        <a:lnTo>
                          <a:pt x="311645" y="281965"/>
                        </a:lnTo>
                        <a:lnTo>
                          <a:pt x="192923" y="281965"/>
                        </a:lnTo>
                        <a:close/>
                        <a:moveTo>
                          <a:pt x="0" y="326486"/>
                        </a:moveTo>
                        <a:lnTo>
                          <a:pt x="504569" y="326486"/>
                        </a:lnTo>
                        <a:lnTo>
                          <a:pt x="504569" y="0"/>
                        </a:lnTo>
                        <a:lnTo>
                          <a:pt x="0" y="0"/>
                        </a:lnTo>
                        <a:lnTo>
                          <a:pt x="0" y="326486"/>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Free-form: Shape 6">
                    <a:extLst>
                      <a:ext uri="{FF2B5EF4-FFF2-40B4-BE49-F238E27FC236}">
                        <a16:creationId xmlns:a16="http://schemas.microsoft.com/office/drawing/2014/main" id="{CA3EF9E5-1149-0635-BADD-7659BE8FF3F6}"/>
                      </a:ext>
                    </a:extLst>
                  </p:cNvPr>
                  <p:cNvSpPr/>
                  <p:nvPr/>
                </p:nvSpPr>
                <p:spPr>
                  <a:xfrm>
                    <a:off x="1073196"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Free-form: Shape 10">
                    <a:extLst>
                      <a:ext uri="{FF2B5EF4-FFF2-40B4-BE49-F238E27FC236}">
                        <a16:creationId xmlns:a16="http://schemas.microsoft.com/office/drawing/2014/main" id="{9D04ED9F-9E21-9018-BF4B-53B696AFAFB4}"/>
                      </a:ext>
                    </a:extLst>
                  </p:cNvPr>
                  <p:cNvSpPr/>
                  <p:nvPr/>
                </p:nvSpPr>
                <p:spPr>
                  <a:xfrm>
                    <a:off x="702189" y="4223267"/>
                    <a:ext cx="504568" cy="103881"/>
                  </a:xfrm>
                  <a:custGeom>
                    <a:avLst/>
                    <a:gdLst>
                      <a:gd name="connsiteX0" fmla="*/ 445208 w 504568"/>
                      <a:gd name="connsiteY0" fmla="*/ 0 h 103881"/>
                      <a:gd name="connsiteX1" fmla="*/ 445208 w 504568"/>
                      <a:gd name="connsiteY1" fmla="*/ 22260 h 103881"/>
                      <a:gd name="connsiteX2" fmla="*/ 393267 w 504568"/>
                      <a:gd name="connsiteY2" fmla="*/ 74201 h 103881"/>
                      <a:gd name="connsiteX3" fmla="*/ 341326 w 504568"/>
                      <a:gd name="connsiteY3" fmla="*/ 22260 h 103881"/>
                      <a:gd name="connsiteX4" fmla="*/ 341326 w 504568"/>
                      <a:gd name="connsiteY4" fmla="*/ 0 h 103881"/>
                      <a:gd name="connsiteX5" fmla="*/ 163243 w 504568"/>
                      <a:gd name="connsiteY5" fmla="*/ 0 h 103881"/>
                      <a:gd name="connsiteX6" fmla="*/ 163243 w 504568"/>
                      <a:gd name="connsiteY6" fmla="*/ 22260 h 103881"/>
                      <a:gd name="connsiteX7" fmla="*/ 111302 w 504568"/>
                      <a:gd name="connsiteY7" fmla="*/ 74201 h 103881"/>
                      <a:gd name="connsiteX8" fmla="*/ 59361 w 504568"/>
                      <a:gd name="connsiteY8" fmla="*/ 22260 h 103881"/>
                      <a:gd name="connsiteX9" fmla="*/ 59361 w 504568"/>
                      <a:gd name="connsiteY9" fmla="*/ 0 h 103881"/>
                      <a:gd name="connsiteX10" fmla="*/ 0 w 504568"/>
                      <a:gd name="connsiteY10" fmla="*/ 0 h 103881"/>
                      <a:gd name="connsiteX11" fmla="*/ 0 w 504568"/>
                      <a:gd name="connsiteY11" fmla="*/ 103882 h 103881"/>
                      <a:gd name="connsiteX12" fmla="*/ 504569 w 504568"/>
                      <a:gd name="connsiteY12" fmla="*/ 103882 h 103881"/>
                      <a:gd name="connsiteX13" fmla="*/ 504569 w 504568"/>
                      <a:gd name="connsiteY13" fmla="*/ 0 h 103881"/>
                      <a:gd name="connsiteX14" fmla="*/ 445208 w 504568"/>
                      <a:gd name="connsiteY14" fmla="*/ 0 h 10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4568" h="103881">
                        <a:moveTo>
                          <a:pt x="445208" y="0"/>
                        </a:moveTo>
                        <a:lnTo>
                          <a:pt x="445208" y="22260"/>
                        </a:lnTo>
                        <a:cubicBezTo>
                          <a:pt x="445208" y="51199"/>
                          <a:pt x="422205" y="74201"/>
                          <a:pt x="393267" y="74201"/>
                        </a:cubicBezTo>
                        <a:cubicBezTo>
                          <a:pt x="364328" y="74201"/>
                          <a:pt x="341326" y="51199"/>
                          <a:pt x="341326" y="22260"/>
                        </a:cubicBezTo>
                        <a:lnTo>
                          <a:pt x="341326" y="0"/>
                        </a:lnTo>
                        <a:lnTo>
                          <a:pt x="163243" y="0"/>
                        </a:lnTo>
                        <a:lnTo>
                          <a:pt x="163243" y="22260"/>
                        </a:lnTo>
                        <a:cubicBezTo>
                          <a:pt x="163243" y="51199"/>
                          <a:pt x="140240" y="74201"/>
                          <a:pt x="111302" y="74201"/>
                        </a:cubicBezTo>
                        <a:cubicBezTo>
                          <a:pt x="82363" y="74201"/>
                          <a:pt x="59361" y="51199"/>
                          <a:pt x="59361" y="22260"/>
                        </a:cubicBezTo>
                        <a:lnTo>
                          <a:pt x="59361" y="0"/>
                        </a:lnTo>
                        <a:lnTo>
                          <a:pt x="0" y="0"/>
                        </a:lnTo>
                        <a:lnTo>
                          <a:pt x="0" y="103882"/>
                        </a:lnTo>
                        <a:lnTo>
                          <a:pt x="504569" y="103882"/>
                        </a:lnTo>
                        <a:lnTo>
                          <a:pt x="504569" y="0"/>
                        </a:lnTo>
                        <a:lnTo>
                          <a:pt x="445208" y="0"/>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2" name="TextBox 11">
                  <a:extLst>
                    <a:ext uri="{FF2B5EF4-FFF2-40B4-BE49-F238E27FC236}">
                      <a16:creationId xmlns:a16="http://schemas.microsoft.com/office/drawing/2014/main" id="{76F03D71-D3A4-54FF-E8DC-C7CAF473AE44}"/>
                    </a:ext>
                  </a:extLst>
                </p:cNvPr>
                <p:cNvSpPr txBox="1"/>
                <p:nvPr/>
              </p:nvSpPr>
              <p:spPr>
                <a:xfrm>
                  <a:off x="1242015" y="4188428"/>
                  <a:ext cx="300104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rPr>
                    <a:t>Today: Sunday 02 Mar. 2025</a:t>
                  </a:r>
                  <a:endParaRPr kumimoji="0" lang="en-NL"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endParaRPr>
                </a:p>
              </p:txBody>
            </p:sp>
            <p:sp>
              <p:nvSpPr>
                <p:cNvPr id="19" name="TextBox 18">
                  <a:extLst>
                    <a:ext uri="{FF2B5EF4-FFF2-40B4-BE49-F238E27FC236}">
                      <a16:creationId xmlns:a16="http://schemas.microsoft.com/office/drawing/2014/main" id="{55B1D795-BBDB-8686-BB24-61FDA6EA9F8F}"/>
                    </a:ext>
                  </a:extLst>
                </p:cNvPr>
                <p:cNvSpPr txBox="1"/>
                <p:nvPr/>
              </p:nvSpPr>
              <p:spPr>
                <a:xfrm>
                  <a:off x="658298" y="1091308"/>
                  <a:ext cx="420623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BELIEVER’S</a:t>
                  </a:r>
                </a:p>
              </p:txBody>
            </p:sp>
            <p:sp>
              <p:nvSpPr>
                <p:cNvPr id="23" name="TextBox 22">
                  <a:extLst>
                    <a:ext uri="{FF2B5EF4-FFF2-40B4-BE49-F238E27FC236}">
                      <a16:creationId xmlns:a16="http://schemas.microsoft.com/office/drawing/2014/main" id="{CA8B05C3-9889-161A-6FD6-1B3553B944E9}"/>
                    </a:ext>
                  </a:extLst>
                </p:cNvPr>
                <p:cNvSpPr txBox="1"/>
                <p:nvPr/>
              </p:nvSpPr>
              <p:spPr>
                <a:xfrm>
                  <a:off x="859964" y="2765080"/>
                  <a:ext cx="4206239"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Programme</a:t>
                  </a:r>
                  <a:endParaRPr kumimoji="0" lang="en-NL"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
              <p:nvSpPr>
                <p:cNvPr id="25" name="TextBox 24">
                  <a:extLst>
                    <a:ext uri="{FF2B5EF4-FFF2-40B4-BE49-F238E27FC236}">
                      <a16:creationId xmlns:a16="http://schemas.microsoft.com/office/drawing/2014/main" id="{0A9C59FE-5F6E-9852-49D5-6AD25A807996}"/>
                    </a:ext>
                  </a:extLst>
                </p:cNvPr>
                <p:cNvSpPr txBox="1"/>
                <p:nvPr/>
              </p:nvSpPr>
              <p:spPr>
                <a:xfrm>
                  <a:off x="782673" y="1879990"/>
                  <a:ext cx="4702399"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ADLaM Display" panose="02010000000000000000" pitchFamily="2" charset="0"/>
                      <a:cs typeface="Aharoni" panose="02010803020104030203" pitchFamily="2" charset="-79"/>
                    </a:rPr>
                    <a:t>Development </a:t>
                  </a:r>
                  <a:endParaRPr kumimoji="0" lang="en-NL"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mn-ea"/>
                    <a:cs typeface="+mn-cs"/>
                  </a:endParaRPr>
                </a:p>
              </p:txBody>
            </p:sp>
          </p:grpSp>
          <p:sp>
            <p:nvSpPr>
              <p:cNvPr id="27" name="TextBox 26">
                <a:extLst>
                  <a:ext uri="{FF2B5EF4-FFF2-40B4-BE49-F238E27FC236}">
                    <a16:creationId xmlns:a16="http://schemas.microsoft.com/office/drawing/2014/main" id="{7F3E7FC4-CC05-B429-3F25-E0B86B38979D}"/>
                  </a:ext>
                </a:extLst>
              </p:cNvPr>
              <p:cNvSpPr txBox="1"/>
              <p:nvPr/>
            </p:nvSpPr>
            <p:spPr>
              <a:xfrm>
                <a:off x="703527" y="5950885"/>
                <a:ext cx="9407055" cy="307777"/>
              </a:xfrm>
              <a:prstGeom prst="rect">
                <a:avLst/>
              </a:prstGeom>
              <a:solidFill>
                <a:schemeClr val="tx1"/>
              </a:solidFill>
              <a:ln>
                <a:solidFill>
                  <a:schemeClr val="bg2">
                    <a:lumMod val="9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"Know ye not that they which run in a race run all, but one </a:t>
                </a:r>
                <a:r>
                  <a:rPr kumimoji="0" lang="en-GB" sz="1400" b="0" i="0" u="none" strike="noStrike" kern="1200" cap="none" spc="0" normalizeH="0" baseline="0" noProof="0" dirty="0" err="1">
                    <a:ln>
                      <a:noFill/>
                    </a:ln>
                    <a:solidFill>
                      <a:prstClr val="white"/>
                    </a:solidFill>
                    <a:effectLst/>
                    <a:uLnTx/>
                    <a:uFillTx/>
                    <a:latin typeface="Eras Light ITC" panose="020B0402030504020804" pitchFamily="34" charset="0"/>
                    <a:ea typeface="+mn-ea"/>
                    <a:cs typeface="+mn-cs"/>
                  </a:rPr>
                  <a:t>receiveth</a:t>
                </a: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 the prize? So run, that ye may obtain." (1 Cor 9:24)</a:t>
                </a:r>
                <a:endParaRPr kumimoji="0" lang="en-NL"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endParaRPr>
              </a:p>
            </p:txBody>
          </p:sp>
        </p:grpSp>
      </p:grpSp>
    </p:spTree>
    <p:extLst>
      <p:ext uri="{BB962C8B-B14F-4D97-AF65-F5344CB8AC3E}">
        <p14:creationId xmlns:p14="http://schemas.microsoft.com/office/powerpoint/2010/main" val="703748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994</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War in heaven and</a:t>
            </a:r>
            <a:br>
              <a:rPr kumimoji="0" lang="en-GB"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wrath on earth</a:t>
            </a:r>
            <a:br>
              <a:rPr kumimoji="0" lang="en-GB" altLang="en-US" sz="4800" b="1" i="0" u="none" strike="noStrike" kern="1200" cap="none" spc="0" normalizeH="0" baseline="0" noProof="0" dirty="0">
                <a:ln>
                  <a:noFill/>
                </a:ln>
                <a:solidFill>
                  <a:srgbClr val="FFFFFF"/>
                </a:solidFill>
                <a:effectLst/>
                <a:uLnTx/>
                <a:uFillTx/>
                <a:latin typeface="+mj-l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34000" y="1578634"/>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“Therefore rejoice, ye heavens, and ye that dwell in them. Woe to the </a:t>
            </a:r>
            <a:r>
              <a:rPr kumimoji="0" lang="en-GB" sz="2800" b="0"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inhabiters</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of the earth and of the sea! for the devil is come down unto you, having great wrath, because he </a:t>
            </a:r>
            <a:r>
              <a:rPr kumimoji="0" lang="en-GB" sz="2800" b="0"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knoweth</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that he hath but a short time”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(Revelation 12:12).</a:t>
            </a:r>
            <a:endParaRPr kumimoji="0" lang="en-GB" sz="2800" b="1"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Revelation 12:1-17</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844573" y="2931604"/>
            <a:ext cx="6786949" cy="99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US" sz="4800" b="1" dirty="0">
                <a:solidFill>
                  <a:prstClr val="black"/>
                </a:solidFill>
                <a:latin typeface="Lucida Sans" panose="020B0602030504020204" pitchFamily="34" charset="0"/>
              </a:rPr>
              <a:t>Acts 8:36-39</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44) Acts 008">
            <a:hlinkClick r:id="" action="ppaction://media"/>
            <a:extLst>
              <a:ext uri="{FF2B5EF4-FFF2-40B4-BE49-F238E27FC236}">
                <a16:creationId xmlns:a16="http://schemas.microsoft.com/office/drawing/2014/main" id="{2E78D70D-9F12-97C0-FEF1-8DF41EA33C1A}"/>
              </a:ext>
            </a:extLst>
          </p:cNvPr>
          <p:cNvPicPr>
            <a:picLocks noChangeAspect="1"/>
          </p:cNvPicPr>
          <p:nvPr>
            <a:audioFile r:link="rId1"/>
            <p:extLst>
              <p:ext uri="{DAA4B4D4-6D71-4841-9C94-3DE7FCFB9230}">
                <p14:media xmlns:p14="http://schemas.microsoft.com/office/powerpoint/2010/main" r:embed="rId2">
                  <p14:trim st="253072" end="10387"/>
                </p14:media>
              </p:ext>
            </p:extLst>
          </p:nvPr>
        </p:nvPicPr>
        <p:blipFill>
          <a:blip r:embed="rId7"/>
          <a:stretch>
            <a:fillRect/>
          </a:stretch>
        </p:blipFill>
        <p:spPr>
          <a:xfrm>
            <a:off x="5791200" y="3696768"/>
            <a:ext cx="609600" cy="609600"/>
          </a:xfrm>
          <a:prstGeom prst="rect">
            <a:avLst/>
          </a:prstGeom>
        </p:spPr>
      </p:pic>
    </p:spTree>
    <p:extLst>
      <p:ext uri="{BB962C8B-B14F-4D97-AF65-F5344CB8AC3E}">
        <p14:creationId xmlns:p14="http://schemas.microsoft.com/office/powerpoint/2010/main" val="126609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12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361507" y="2882037"/>
            <a:ext cx="10696353"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32:</a:t>
            </a:r>
            <a:r>
              <a:rPr lang="en-US" sz="7200" b="1" dirty="0">
                <a:solidFill>
                  <a:schemeClr val="bg1"/>
                </a:solidFill>
                <a:effectLst>
                  <a:outerShdw blurRad="38100" dist="38100" dir="2700000" algn="tl">
                    <a:srgbClr val="000000">
                      <a:alpha val="43137"/>
                    </a:srgbClr>
                  </a:outerShdw>
                </a:effectLst>
              </a:rPr>
              <a:t> HEAVEN CAME DOWN</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HEAVEN CAME DOWN [GHS 32]</a:t>
            </a:r>
          </a:p>
        </p:txBody>
      </p:sp>
      <p:grpSp>
        <p:nvGrpSpPr>
          <p:cNvPr id="3" name="Group 2"/>
          <p:cNvGrpSpPr/>
          <p:nvPr/>
        </p:nvGrpSpPr>
        <p:grpSpPr>
          <a:xfrm>
            <a:off x="243372" y="1124387"/>
            <a:ext cx="11948629" cy="5532284"/>
            <a:chOff x="257130" y="1655596"/>
            <a:chExt cx="10547818" cy="5532284"/>
          </a:xfrm>
        </p:grpSpPr>
        <p:sp>
          <p:nvSpPr>
            <p:cNvPr id="14339" name="TextBox 1"/>
            <p:cNvSpPr txBox="1">
              <a:spLocks noChangeArrowheads="1"/>
            </p:cNvSpPr>
            <p:nvPr/>
          </p:nvSpPr>
          <p:spPr bwMode="auto">
            <a:xfrm>
              <a:off x="907147" y="1655596"/>
              <a:ext cx="9897801" cy="553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what a wonderful, wonderful day,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Day I will never forget;</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After I'd wandered in darkness away,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my </a:t>
              </a:r>
              <a:r>
                <a:rPr kumimoji="0" lang="en-US"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 met.</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what a tender, compassionate friend,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met the need of my heart;</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Shadows dispelling, with joy I am telling,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made all the darkness depart! </a:t>
              </a: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446567" y="1127134"/>
            <a:ext cx="11787963"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Heaven came down and glory filled my soul,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at the cross the </a:t>
            </a:r>
            <a:r>
              <a:rPr kumimoji="0" lang="en-US" altLang="en-US" sz="42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a:t>
            </a: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made me whole;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sins were washed away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my night was turned to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Heaven came down and glory filled my soul! </a:t>
            </a:r>
          </a:p>
        </p:txBody>
      </p:sp>
    </p:spTree>
    <p:extLst>
      <p:ext uri="{BB962C8B-B14F-4D97-AF65-F5344CB8AC3E}">
        <p14:creationId xmlns:p14="http://schemas.microsoft.com/office/powerpoint/2010/main" val="35979150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HEAVEN CAME DOWN [GHS 32]</a:t>
            </a:r>
          </a:p>
        </p:txBody>
      </p:sp>
      <p:grpSp>
        <p:nvGrpSpPr>
          <p:cNvPr id="3" name="Group 2"/>
          <p:cNvGrpSpPr/>
          <p:nvPr/>
        </p:nvGrpSpPr>
        <p:grpSpPr>
          <a:xfrm>
            <a:off x="243372" y="1124387"/>
            <a:ext cx="11948629" cy="5532284"/>
            <a:chOff x="257130" y="1655596"/>
            <a:chExt cx="10547818" cy="5532284"/>
          </a:xfrm>
        </p:grpSpPr>
        <p:sp>
          <p:nvSpPr>
            <p:cNvPr id="14339" name="TextBox 1"/>
            <p:cNvSpPr txBox="1">
              <a:spLocks noChangeArrowheads="1"/>
            </p:cNvSpPr>
            <p:nvPr/>
          </p:nvSpPr>
          <p:spPr bwMode="auto">
            <a:xfrm>
              <a:off x="907147" y="1655596"/>
              <a:ext cx="9897801" cy="553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Born of the Spirit with life from above</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Into God's family divine,</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Justified fully thru Calvary's love,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what a standing is mine!</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transaction so quickly was made,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as a sinner I came,</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Took of the offer of grace He did proffer -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saved me, O praise His dear name!</a:t>
              </a: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6258660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446567" y="1127134"/>
            <a:ext cx="11787963"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Heaven came down and glory filled my soul,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at the cross the </a:t>
            </a:r>
            <a:r>
              <a:rPr kumimoji="0" lang="en-US" altLang="en-US" sz="42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a:t>
            </a: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made me whole;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sins were washed away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my night was turned to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Heaven came down and glory filled my soul! </a:t>
            </a:r>
          </a:p>
        </p:txBody>
      </p:sp>
    </p:spTree>
    <p:extLst>
      <p:ext uri="{BB962C8B-B14F-4D97-AF65-F5344CB8AC3E}">
        <p14:creationId xmlns:p14="http://schemas.microsoft.com/office/powerpoint/2010/main" val="9125914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HEAVEN CAME DOWN [GHS 32]</a:t>
            </a:r>
          </a:p>
        </p:txBody>
      </p:sp>
      <p:grpSp>
        <p:nvGrpSpPr>
          <p:cNvPr id="3" name="Group 2"/>
          <p:cNvGrpSpPr/>
          <p:nvPr/>
        </p:nvGrpSpPr>
        <p:grpSpPr>
          <a:xfrm>
            <a:off x="243372" y="1124387"/>
            <a:ext cx="11948629" cy="5532284"/>
            <a:chOff x="257130" y="1655596"/>
            <a:chExt cx="10547818" cy="5532284"/>
          </a:xfrm>
        </p:grpSpPr>
        <p:sp>
          <p:nvSpPr>
            <p:cNvPr id="14339" name="TextBox 1"/>
            <p:cNvSpPr txBox="1">
              <a:spLocks noChangeArrowheads="1"/>
            </p:cNvSpPr>
            <p:nvPr/>
          </p:nvSpPr>
          <p:spPr bwMode="auto">
            <a:xfrm>
              <a:off x="907147" y="1655596"/>
              <a:ext cx="9897801" cy="553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I've a hope that will surely endure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After the passing of time;</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have a future in heaven for sure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in those mansions sublime.</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it's because of that wonderful day,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at the cross I believed;</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Riches eternal and blessings supernal,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From His precious hand I received.</a:t>
              </a: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538443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446567" y="1127134"/>
            <a:ext cx="11787963"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Heaven came down and glory filled my soul,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at the cross the </a:t>
            </a:r>
            <a:r>
              <a:rPr kumimoji="0" lang="en-US" altLang="en-US" sz="42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a:t>
            </a: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made me whole;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sins were washed away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my night was turned to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Heaven came down and glory filled my soul! </a:t>
            </a:r>
          </a:p>
        </p:txBody>
      </p:sp>
      <p:sp>
        <p:nvSpPr>
          <p:cNvPr id="3" name="Oval 2">
            <a:extLst>
              <a:ext uri="{FF2B5EF4-FFF2-40B4-BE49-F238E27FC236}">
                <a16:creationId xmlns:a16="http://schemas.microsoft.com/office/drawing/2014/main" id="{8B3B6C6F-E45B-4B97-A127-D521432ACEB1}"/>
              </a:ext>
            </a:extLst>
          </p:cNvPr>
          <p:cNvSpPr/>
          <p:nvPr/>
        </p:nvSpPr>
        <p:spPr>
          <a:xfrm>
            <a:off x="8987116" y="5885229"/>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38302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dirty="0">
                <a:solidFill>
                  <a:srgbClr val="FFFFFF"/>
                </a:solidFill>
                <a:latin typeface="+mn-lt"/>
              </a:rPr>
              <a:t>TODAY’S SERMON</a:t>
            </a:r>
            <a:endParaRPr lang="en-US" sz="4800" b="1" kern="1200" dirty="0">
              <a:solidFill>
                <a:srgbClr val="FFFFFF"/>
              </a:solidFill>
              <a:latin typeface="+mn-lt"/>
              <a:ea typeface="+mj-ea"/>
              <a:cs typeface="+mj-cs"/>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597729" cy="3283260"/>
          </a:xfrm>
        </p:spPr>
        <p:txBody>
          <a:bodyPr vert="horz" lIns="91440" tIns="45720" rIns="91440" bIns="45720" rtlCol="0" anchor="ctr">
            <a:normAutofit/>
          </a:bodyPr>
          <a:lstStyle/>
          <a:p>
            <a:pPr marL="0" indent="0" algn="ctr">
              <a:buNone/>
            </a:pPr>
            <a:r>
              <a:rPr lang="en-GB" sz="6600" b="1" cap="all" dirty="0"/>
              <a:t>WATER BAPTISM AND THE LORD’S SUPPER</a:t>
            </a:r>
            <a:endParaRPr lang="en-GB" sz="30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6917</TotalTime>
  <Words>1626</Words>
  <Application>Microsoft Office PowerPoint</Application>
  <PresentationFormat>Widescreen</PresentationFormat>
  <Paragraphs>222</Paragraphs>
  <Slides>38</Slides>
  <Notes>4</Notes>
  <HiddenSlides>0</HiddenSlides>
  <MMClips>1</MMClips>
  <ScaleCrop>false</ScaleCrop>
  <HeadingPairs>
    <vt:vector size="6" baseType="variant">
      <vt:variant>
        <vt:lpstr>Fonts Used</vt:lpstr>
      </vt:variant>
      <vt:variant>
        <vt:i4>18</vt:i4>
      </vt:variant>
      <vt:variant>
        <vt:lpstr>Theme</vt:lpstr>
      </vt:variant>
      <vt:variant>
        <vt:i4>8</vt:i4>
      </vt:variant>
      <vt:variant>
        <vt:lpstr>Slide Titles</vt:lpstr>
      </vt:variant>
      <vt:variant>
        <vt:i4>38</vt:i4>
      </vt:variant>
    </vt:vector>
  </HeadingPairs>
  <TitlesOfParts>
    <vt:vector size="64" baseType="lpstr">
      <vt:lpstr>Aharoni</vt:lpstr>
      <vt:lpstr>Aptos</vt:lpstr>
      <vt:lpstr>Aptos Black</vt:lpstr>
      <vt:lpstr>Aptos Display</vt:lpstr>
      <vt:lpstr>Arial</vt:lpstr>
      <vt:lpstr>Arial Black</vt:lpstr>
      <vt:lpstr>Bahnschrift Condensed</vt:lpstr>
      <vt:lpstr>Bell MT</vt:lpstr>
      <vt:lpstr>Bradley Hand ITC</vt:lpstr>
      <vt:lpstr>Calibri</vt:lpstr>
      <vt:lpstr>Calibri (Body)</vt:lpstr>
      <vt:lpstr>Calibri Light</vt:lpstr>
      <vt:lpstr>Cambria</vt:lpstr>
      <vt:lpstr>Candara</vt:lpstr>
      <vt:lpstr>Eras Light ITC</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5_Office Theme</vt:lpstr>
      <vt:lpstr>4_Office Theme</vt:lpstr>
      <vt:lpstr>PowerPoint Presentation</vt:lpstr>
      <vt:lpstr>HYMN</vt:lpstr>
      <vt:lpstr>WHAT A FRIEND WE HAVE IN JESUS [GHS 169]</vt:lpstr>
      <vt:lpstr>WHAT A FRIEND WE HAVE IN JESUS [GHS 169]</vt:lpstr>
      <vt:lpstr>WHAT A FRIEND WE HAVE IN JESUS [GHS 169]</vt:lpstr>
      <vt:lpstr>SEARCH THE SCRIPTURES</vt:lpstr>
      <vt:lpstr>REVIEW OF THE ASSIGNMENT FROM LAST STUDY</vt:lpstr>
      <vt:lpstr>REVIEW OF OUR ASSIGNMENT OF LAST STUDY</vt:lpstr>
      <vt:lpstr>LESSON 993: Prayer for National Deliverance and Revival</vt:lpstr>
      <vt:lpstr>INTRODUCTION</vt:lpstr>
      <vt:lpstr>Psa. 79:1-4,8,10; 80:12,13; 81:16; 82:1-8;  84:11; 85:1-3,8-13</vt:lpstr>
      <vt:lpstr>QUESTION 1</vt:lpstr>
      <vt:lpstr>QUESTION 2</vt:lpstr>
      <vt:lpstr>QUESTION 3</vt:lpstr>
      <vt:lpstr>QUESTION 4</vt:lpstr>
      <vt:lpstr>QUESTION 5</vt:lpstr>
      <vt:lpstr>QUESTION 6</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  LESSON 994: War in heaven and wrath on earth </vt:lpstr>
      <vt:lpstr>PowerPoint Presentation</vt:lpstr>
      <vt:lpstr>HYMN</vt:lpstr>
      <vt:lpstr>HEAVEN CAME DOWN [GHS 32]</vt:lpstr>
      <vt:lpstr>PowerPoint Presentation</vt:lpstr>
      <vt:lpstr>HEAVEN CAME DOWN [GHS 32]</vt:lpstr>
      <vt:lpstr>PowerPoint Presentation</vt:lpstr>
      <vt:lpstr>HEAVEN CAME DOWN [GHS 32]</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588</cp:revision>
  <dcterms:created xsi:type="dcterms:W3CDTF">2023-01-06T14:44:39Z</dcterms:created>
  <dcterms:modified xsi:type="dcterms:W3CDTF">2025-02-26T14:36:10Z</dcterms:modified>
</cp:coreProperties>
</file>