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3" r:id="rId3"/>
    <p:sldId id="258" r:id="rId4"/>
    <p:sldId id="259" r:id="rId5"/>
    <p:sldId id="287" r:id="rId6"/>
    <p:sldId id="283" r:id="rId7"/>
    <p:sldId id="276" r:id="rId8"/>
    <p:sldId id="277" r:id="rId9"/>
    <p:sldId id="292" r:id="rId10"/>
    <p:sldId id="290"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AE8EA0-E908-4A6F-B4B9-4617EAC980AE}" v="10" dt="2025-01-25T10:24:52.9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118" autoAdjust="0"/>
  </p:normalViewPr>
  <p:slideViewPr>
    <p:cSldViewPr snapToGrid="0">
      <p:cViewPr varScale="1">
        <p:scale>
          <a:sx n="80" d="100"/>
          <a:sy n="80" d="100"/>
        </p:scale>
        <p:origin x="75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is the woman in our text not a symbol of the Church of Christ?</a:t>
          </a:r>
        </a:p>
        <a:p>
          <a:pPr algn="ctr">
            <a:lnSpc>
              <a:spcPct val="100000"/>
            </a:lnSpc>
            <a:spcBef>
              <a:spcPct val="0"/>
            </a:spcBef>
            <a:spcAft>
              <a:spcPts val="600"/>
            </a:spcAft>
          </a:pPr>
          <a:r>
            <a:rPr lang="en-GB" sz="3200" b="1" i="1" kern="1200" dirty="0"/>
            <a:t>2Corinthians 11:2; Revelation 19:7; Isaiah 54:5-6</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Who is the Man-Child in our text, and why?</a:t>
          </a:r>
        </a:p>
        <a:p>
          <a:pPr algn="ctr">
            <a:lnSpc>
              <a:spcPct val="100000"/>
            </a:lnSpc>
            <a:spcBef>
              <a:spcPct val="0"/>
            </a:spcBef>
            <a:spcAft>
              <a:spcPts val="600"/>
            </a:spcAft>
          </a:pPr>
          <a:r>
            <a:rPr lang="en-US" sz="3200" b="0" i="1" dirty="0"/>
            <a:t> </a:t>
          </a:r>
          <a:r>
            <a:rPr lang="en-GB" sz="3200" b="1" i="1" dirty="0"/>
            <a:t>Revelation 12:5; Acts 1:9-11; Isaiah 66:7</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should believers do to defeat the accuser of the brethren?</a:t>
          </a:r>
        </a:p>
        <a:p>
          <a:pPr algn="ctr">
            <a:lnSpc>
              <a:spcPct val="100000"/>
            </a:lnSpc>
            <a:spcBef>
              <a:spcPct val="0"/>
            </a:spcBef>
            <a:spcAft>
              <a:spcPts val="600"/>
            </a:spcAft>
          </a:pPr>
          <a:r>
            <a:rPr lang="en-GB" sz="3200" b="1" i="1" dirty="0"/>
            <a:t>Revelation 12:10-11; 1 John 2:1; Philippians 2:9-11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should be the attitude of a believer as he engages in spiritual warfare? </a:t>
          </a:r>
        </a:p>
        <a:p>
          <a:pPr algn="ctr">
            <a:lnSpc>
              <a:spcPct val="100000"/>
            </a:lnSpc>
            <a:spcBef>
              <a:spcPct val="0"/>
            </a:spcBef>
            <a:spcAft>
              <a:spcPts val="600"/>
            </a:spcAft>
          </a:pPr>
          <a:r>
            <a:rPr lang="en-GB" sz="3200" b="1" i="1" dirty="0"/>
            <a:t>Ephesians 6:10-12; Matthew 7:21; 1 John 3:8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922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must sinners do to escape wrath and fury during the great tribulation?</a:t>
          </a:r>
          <a:endParaRPr lang="en-US" sz="3200" b="0" i="1" kern="1200" dirty="0"/>
        </a:p>
        <a:p>
          <a:pPr algn="ctr">
            <a:lnSpc>
              <a:spcPct val="100000"/>
            </a:lnSpc>
            <a:spcBef>
              <a:spcPct val="0"/>
            </a:spcBef>
            <a:spcAft>
              <a:spcPts val="600"/>
            </a:spcAft>
          </a:pPr>
          <a:r>
            <a:rPr lang="en-US" sz="3200" b="1" i="1" kern="1200" dirty="0"/>
            <a:t>Isaiah 55:6,7; Acts 17:30,31; Hebrews 3:15 </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53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is the woman in our text not a symbol of the Church of Christ?</a:t>
          </a:r>
        </a:p>
        <a:p>
          <a:pPr marL="0" lvl="0" indent="0" algn="ctr" defTabSz="1422400">
            <a:lnSpc>
              <a:spcPct val="100000"/>
            </a:lnSpc>
            <a:spcBef>
              <a:spcPct val="0"/>
            </a:spcBef>
            <a:spcAft>
              <a:spcPts val="600"/>
            </a:spcAft>
            <a:buNone/>
          </a:pPr>
          <a:r>
            <a:rPr lang="en-GB" sz="3200" b="1" i="1" kern="1200" dirty="0"/>
            <a:t>2Corinthians 11:2; Revelation 19:7; Isaiah 54:5-6</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Who is the Man-Child in our text, and why?</a:t>
          </a:r>
        </a:p>
        <a:p>
          <a:pPr marL="0" lvl="0" indent="0" algn="ctr" defTabSz="1422400">
            <a:lnSpc>
              <a:spcPct val="100000"/>
            </a:lnSpc>
            <a:spcBef>
              <a:spcPct val="0"/>
            </a:spcBef>
            <a:spcAft>
              <a:spcPts val="600"/>
            </a:spcAft>
            <a:buNone/>
          </a:pPr>
          <a:r>
            <a:rPr lang="en-US" sz="3200" b="0" i="1" kern="1200" dirty="0"/>
            <a:t> </a:t>
          </a:r>
          <a:r>
            <a:rPr lang="en-GB" sz="3200" b="1" i="1" kern="1200" dirty="0"/>
            <a:t>Revelation 12:5; Acts 1:9-11; Isaiah 66:7</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should believers do to defeat the accuser of the brethren?</a:t>
          </a:r>
        </a:p>
        <a:p>
          <a:pPr marL="0" lvl="0" indent="0" algn="ctr" defTabSz="1422400">
            <a:lnSpc>
              <a:spcPct val="100000"/>
            </a:lnSpc>
            <a:spcBef>
              <a:spcPct val="0"/>
            </a:spcBef>
            <a:spcAft>
              <a:spcPts val="600"/>
            </a:spcAft>
            <a:buNone/>
          </a:pPr>
          <a:r>
            <a:rPr lang="en-GB" sz="3200" b="1" i="1" kern="1200" dirty="0"/>
            <a:t>Revelation 12:10-11; 1 John 2:1; Philippians 2:9-11</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656354" y="1387"/>
          <a:ext cx="708740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184070" y="502717"/>
          <a:ext cx="708740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should be the attitude of a believer as he engages in spiritual warfare? </a:t>
          </a:r>
        </a:p>
        <a:p>
          <a:pPr marL="0" lvl="0" indent="0" algn="ctr" defTabSz="1422400">
            <a:lnSpc>
              <a:spcPct val="100000"/>
            </a:lnSpc>
            <a:spcBef>
              <a:spcPct val="0"/>
            </a:spcBef>
            <a:spcAft>
              <a:spcPts val="600"/>
            </a:spcAft>
            <a:buNone/>
          </a:pPr>
          <a:r>
            <a:rPr lang="en-GB" sz="3200" b="1" i="1" kern="1200" dirty="0"/>
            <a:t>Ephesians 6:10-12; Matthew 7:21; 1 John 3:8</a:t>
          </a:r>
          <a:endParaRPr lang="en-GB" altLang="en-US" sz="3200" b="1" i="1" kern="1200" dirty="0">
            <a:latin typeface="Calibri (Body)" charset="0"/>
            <a:cs typeface="Calibri (Body)" charset="0"/>
          </a:endParaRPr>
        </a:p>
      </dsp:txBody>
      <dsp:txXfrm>
        <a:off x="2277364" y="596011"/>
        <a:ext cx="690081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8876" y="1387"/>
          <a:ext cx="6342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6592" y="502717"/>
          <a:ext cx="6342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must sinners do to escape wrath and fury during the great tribulation?</a:t>
          </a:r>
          <a:endParaRPr lang="en-US" sz="3200" b="0" i="1" kern="1200" dirty="0"/>
        </a:p>
        <a:p>
          <a:pPr marL="0" lvl="0" indent="0" algn="ctr" defTabSz="1422400">
            <a:lnSpc>
              <a:spcPct val="100000"/>
            </a:lnSpc>
            <a:spcBef>
              <a:spcPct val="0"/>
            </a:spcBef>
            <a:spcAft>
              <a:spcPts val="600"/>
            </a:spcAft>
            <a:buNone/>
          </a:pPr>
          <a:r>
            <a:rPr lang="en-US" sz="3200" b="1" i="1" kern="1200" dirty="0"/>
            <a:t>Isaiah 55:6,7; Acts 17:30,31; Hebrews 3:15 </a:t>
          </a:r>
          <a:endParaRPr lang="en-GB" altLang="en-US" sz="3200" b="1" i="1" kern="1200" dirty="0">
            <a:solidFill>
              <a:prstClr val="black">
                <a:hueOff val="0"/>
                <a:satOff val="0"/>
                <a:lumOff val="0"/>
                <a:alphaOff val="0"/>
              </a:prstClr>
            </a:solidFill>
            <a:latin typeface="Calibri"/>
            <a:ea typeface="+mn-ea"/>
            <a:cs typeface="+mn-cs"/>
          </a:endParaRPr>
        </a:p>
      </dsp:txBody>
      <dsp:txXfrm>
        <a:off x="2649886" y="596011"/>
        <a:ext cx="6155771"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3/2/2025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884491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3244082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02/03/2025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02/03/2025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02/03/2025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02/03/2025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02/03/2025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16-03-2025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9709" y="686862"/>
            <a:ext cx="7037591" cy="5475129"/>
          </a:xfrm>
        </p:spPr>
        <p:txBody>
          <a:bodyPr anchor="ctr">
            <a:normAutofit/>
          </a:body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mn-cs"/>
              </a:rPr>
              <a:t>Throughout the week, we were encouraged to spend 5 minutes each day interceding for our neighbourhood and the nation.</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Who would like to share their experience, or any insights received while praying for our community and nation? Did you notice any changes, personal burdens, or revelations during your intercession?</a:t>
            </a:r>
            <a:endParaRPr kumimoji="0" lang="en-US"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Prayer for National Deliverance and Revival</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81250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War in Heaven and Wrath on Earth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a:t>
            </a:r>
            <a:r>
              <a:rPr lang="en-GB" sz="2800" i="1" dirty="0"/>
              <a:t>Therefore rejoice, ye heavens, and ye that dwell in them. Woe to the inhabitants of the earth and of the sea! for the devil is come down unto you, having great wrath, because he </a:t>
            </a:r>
            <a:r>
              <a:rPr lang="en-GB" sz="2800" i="1" dirty="0" err="1"/>
              <a:t>knoweth</a:t>
            </a:r>
            <a:r>
              <a:rPr lang="en-GB" sz="2800" i="1" dirty="0"/>
              <a:t> that he hath but a short time.</a:t>
            </a:r>
            <a:r>
              <a:rPr lang="en-US" sz="2800" i="1" dirty="0"/>
              <a:t>” </a:t>
            </a:r>
            <a:r>
              <a:rPr lang="en-GB" sz="2800" i="1" dirty="0"/>
              <a:t> </a:t>
            </a:r>
            <a:r>
              <a:rPr lang="en-GB" sz="2800" b="1" i="1" dirty="0"/>
              <a:t>(Revelation 12:12).</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Revelation 12:1-17</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448055"/>
            <a:ext cx="7534048" cy="5951024"/>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The narrative in our text reveals five main characters in symbolic form. The </a:t>
            </a:r>
            <a:r>
              <a:rPr lang="en-GB" b="1" i="1" dirty="0">
                <a:latin typeface="Calibri" panose="020F0502020204030204" pitchFamily="34" charset="0"/>
              </a:rPr>
              <a:t>Woman Clothed with the Sun </a:t>
            </a:r>
            <a:r>
              <a:rPr lang="en-GB" dirty="0">
                <a:latin typeface="Calibri" panose="020F0502020204030204" pitchFamily="34" charset="0"/>
              </a:rPr>
              <a:t>represents </a:t>
            </a:r>
            <a:r>
              <a:rPr lang="en-GB" b="1" i="1" dirty="0">
                <a:latin typeface="Calibri" panose="020F0502020204030204" pitchFamily="34" charset="0"/>
              </a:rPr>
              <a:t>Israel</a:t>
            </a:r>
            <a:r>
              <a:rPr lang="en-GB" dirty="0">
                <a:latin typeface="Calibri" panose="020F0502020204030204" pitchFamily="34" charset="0"/>
              </a:rPr>
              <a:t>, God’s chosen nation; while the </a:t>
            </a:r>
            <a:r>
              <a:rPr lang="en-GB" b="1" i="1" dirty="0">
                <a:latin typeface="Calibri" panose="020F0502020204030204" pitchFamily="34" charset="0"/>
              </a:rPr>
              <a:t>Man-Child </a:t>
            </a:r>
            <a:r>
              <a:rPr lang="en-GB" dirty="0">
                <a:latin typeface="Calibri" panose="020F0502020204030204" pitchFamily="34" charset="0"/>
              </a:rPr>
              <a:t>symbolises </a:t>
            </a:r>
            <a:r>
              <a:rPr lang="en-GB" b="1" i="1" dirty="0">
                <a:latin typeface="Calibri" panose="020F0502020204030204" pitchFamily="34" charset="0"/>
              </a:rPr>
              <a:t>Christ</a:t>
            </a:r>
            <a:r>
              <a:rPr lang="en-GB" dirty="0">
                <a:latin typeface="Calibri" panose="020F0502020204030204" pitchFamily="34" charset="0"/>
              </a:rPr>
              <a:t>, the ruler of all nations. The </a:t>
            </a:r>
            <a:r>
              <a:rPr lang="en-GB" b="1" i="1" dirty="0">
                <a:latin typeface="Calibri" panose="020F0502020204030204" pitchFamily="34" charset="0"/>
              </a:rPr>
              <a:t>Great Red Dragon</a:t>
            </a:r>
            <a:r>
              <a:rPr lang="en-GB" dirty="0">
                <a:latin typeface="Calibri" panose="020F0502020204030204" pitchFamily="34" charset="0"/>
              </a:rPr>
              <a:t> represents </a:t>
            </a:r>
            <a:r>
              <a:rPr lang="en-GB" b="1" i="1" dirty="0">
                <a:latin typeface="Calibri" panose="020F0502020204030204" pitchFamily="34" charset="0"/>
              </a:rPr>
              <a:t>Satan</a:t>
            </a:r>
            <a:r>
              <a:rPr lang="en-GB" dirty="0">
                <a:latin typeface="Calibri" panose="020F0502020204030204" pitchFamily="34" charset="0"/>
              </a:rPr>
              <a:t>, the enemy of God’s people, and </a:t>
            </a:r>
            <a:r>
              <a:rPr lang="en-GB" b="1" i="1" dirty="0">
                <a:latin typeface="Calibri" panose="020F0502020204030204" pitchFamily="34" charset="0"/>
              </a:rPr>
              <a:t>Michael</a:t>
            </a:r>
            <a:r>
              <a:rPr lang="en-GB" dirty="0">
                <a:latin typeface="Calibri" panose="020F0502020204030204" pitchFamily="34" charset="0"/>
              </a:rPr>
              <a:t> the </a:t>
            </a:r>
            <a:r>
              <a:rPr lang="en-GB" b="1" i="1" dirty="0">
                <a:latin typeface="Calibri" panose="020F0502020204030204" pitchFamily="34" charset="0"/>
              </a:rPr>
              <a:t>Archangel</a:t>
            </a:r>
            <a:r>
              <a:rPr lang="en-GB" dirty="0">
                <a:latin typeface="Calibri" panose="020F0502020204030204" pitchFamily="34" charset="0"/>
              </a:rPr>
              <a:t> leads God’s army to defeat him. The </a:t>
            </a:r>
            <a:r>
              <a:rPr lang="en-GB" b="1" i="1" dirty="0">
                <a:latin typeface="Calibri" panose="020F0502020204030204" pitchFamily="34" charset="0"/>
              </a:rPr>
              <a:t>Remnant of the Woman’s Seed </a:t>
            </a:r>
            <a:r>
              <a:rPr lang="en-GB" dirty="0">
                <a:latin typeface="Calibri" panose="020F0502020204030204" pitchFamily="34" charset="0"/>
              </a:rPr>
              <a:t>refers to </a:t>
            </a:r>
            <a:r>
              <a:rPr lang="en-GB" b="1" i="1" dirty="0">
                <a:latin typeface="Calibri" panose="020F0502020204030204" pitchFamily="34" charset="0"/>
              </a:rPr>
              <a:t>faithful believers in Christ</a:t>
            </a:r>
            <a:r>
              <a:rPr lang="en-GB" dirty="0">
                <a:latin typeface="Calibri" panose="020F0502020204030204" pitchFamily="34" charset="0"/>
              </a:rPr>
              <a:t>. This passage highlights the </a:t>
            </a:r>
            <a:r>
              <a:rPr lang="en-GB" b="1" i="1" dirty="0">
                <a:latin typeface="Calibri" panose="020F0502020204030204" pitchFamily="34" charset="0"/>
              </a:rPr>
              <a:t>War in Heaven</a:t>
            </a:r>
            <a:r>
              <a:rPr lang="en-GB" dirty="0">
                <a:latin typeface="Calibri" panose="020F0502020204030204" pitchFamily="34" charset="0"/>
              </a:rPr>
              <a:t>, where Satan is cast out, the </a:t>
            </a:r>
            <a:r>
              <a:rPr lang="en-GB" b="1" i="1" dirty="0">
                <a:latin typeface="Calibri" panose="020F0502020204030204" pitchFamily="34" charset="0"/>
              </a:rPr>
              <a:t>Wrath on Earth</a:t>
            </a:r>
            <a:r>
              <a:rPr lang="en-GB" dirty="0">
                <a:latin typeface="Calibri" panose="020F0502020204030204" pitchFamily="34" charset="0"/>
              </a:rPr>
              <a:t>, as he unleashes his fury, and the </a:t>
            </a:r>
            <a:r>
              <a:rPr lang="en-GB" b="1" i="1" dirty="0">
                <a:latin typeface="Calibri" panose="020F0502020204030204" pitchFamily="34" charset="0"/>
              </a:rPr>
              <a:t>Victory through Christ</a:t>
            </a:r>
            <a:r>
              <a:rPr lang="en-GB" dirty="0">
                <a:latin typeface="Calibri" panose="020F0502020204030204" pitchFamily="34" charset="0"/>
              </a:rPr>
              <a:t>, as believers overcome by His blood and their testimony (Revelation 12:11)..</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kumimoji="0" lang="en-GB" sz="2700" i="0" u="none" strike="noStrike" kern="1200" cap="none" spc="0" normalizeH="0" baseline="0" noProof="0" dirty="0">
                <a:ln>
                  <a:noFill/>
                </a:ln>
                <a:effectLst/>
                <a:uLnTx/>
                <a:uFillTx/>
                <a:latin typeface="Calibri" panose="020F0502020204030204" pitchFamily="34" charset="0"/>
                <a:ea typeface="+mn-ea"/>
                <a:cs typeface="+mn-cs"/>
              </a:rPr>
              <a:t>The description of Israel as clothed with the sun,  and crowned with the stars shows that she will shine forth in the future with glory, great brilliance and beauty.</a:t>
            </a:r>
          </a:p>
          <a:p>
            <a:pPr marL="514350" indent="-514350" algn="just" eaLnBrk="0" fontAlgn="base" hangingPunct="0">
              <a:lnSpc>
                <a:spcPct val="100000"/>
              </a:lnSpc>
              <a:spcBef>
                <a:spcPct val="0"/>
              </a:spcBef>
              <a:spcAft>
                <a:spcPts val="600"/>
              </a:spcAft>
              <a:buFont typeface="+mj-lt"/>
              <a:buAutoNum type="arabicPeriod"/>
              <a:defRPr/>
            </a:pPr>
            <a:r>
              <a:rPr lang="en-GB" sz="2700" dirty="0">
                <a:latin typeface="Calibri" panose="020F0502020204030204" pitchFamily="34" charset="0"/>
              </a:rPr>
              <a:t>As Satan could not stop the incarnation of Christ,  so he will not be able to stop His exaltation and coronation.</a:t>
            </a:r>
          </a:p>
          <a:p>
            <a:pPr marL="514350" indent="-514350" algn="just" eaLnBrk="0" fontAlgn="base" hangingPunct="0">
              <a:lnSpc>
                <a:spcPct val="100000"/>
              </a:lnSpc>
              <a:spcBef>
                <a:spcPct val="0"/>
              </a:spcBef>
              <a:spcAft>
                <a:spcPts val="600"/>
              </a:spcAft>
              <a:buFont typeface="+mj-lt"/>
              <a:buAutoNum type="arabicPeriod"/>
              <a:defRPr/>
            </a:pPr>
            <a:r>
              <a:rPr lang="en-GB" sz="2700" dirty="0">
                <a:latin typeface="Calibri" panose="020F0502020204030204" pitchFamily="34" charset="0"/>
              </a:rPr>
              <a:t>Satan accuses believers before God, but victory is secured through Christ’s blood and steadfast faith.</a:t>
            </a:r>
          </a:p>
          <a:p>
            <a:pPr marL="514350" indent="-514350" algn="just" eaLnBrk="0" fontAlgn="base" hangingPunct="0">
              <a:lnSpc>
                <a:spcPct val="100000"/>
              </a:lnSpc>
              <a:spcBef>
                <a:spcPct val="0"/>
              </a:spcBef>
              <a:spcAft>
                <a:spcPts val="600"/>
              </a:spcAft>
              <a:buFont typeface="+mj-lt"/>
              <a:buAutoNum type="arabicPeriod"/>
              <a:defRPr/>
            </a:pPr>
            <a:r>
              <a:rPr lang="en-GB" sz="2700" dirty="0">
                <a:latin typeface="Calibri" panose="020F0502020204030204" pitchFamily="34" charset="0"/>
              </a:rPr>
              <a:t>Just as God provided refuge for the woman in the wilderness, believers must depend on Him for divine preservation.</a:t>
            </a:r>
          </a:p>
          <a:p>
            <a:pPr marL="514350" indent="-514350" algn="just" eaLnBrk="0" fontAlgn="base" hangingPunct="0">
              <a:lnSpc>
                <a:spcPct val="100000"/>
              </a:lnSpc>
              <a:spcBef>
                <a:spcPct val="0"/>
              </a:spcBef>
              <a:spcAft>
                <a:spcPts val="600"/>
              </a:spcAft>
              <a:buFont typeface="+mj-lt"/>
              <a:buAutoNum type="arabicPeriod"/>
              <a:defRPr/>
            </a:pPr>
            <a:r>
              <a:rPr lang="en-GB" sz="2700" dirty="0">
                <a:latin typeface="Calibri" panose="020F0502020204030204" pitchFamily="34" charset="0"/>
              </a:rPr>
              <a:t>Sinners must repent and live a holy life to escape God’s wrath.</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12:1-6,15-16; Daniel 12:1; Ephesians 6:10-12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39058194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918165144"/>
              </p:ext>
            </p:extLst>
          </p:nvPr>
        </p:nvGraphicFramePr>
        <p:xfrm>
          <a:off x="644056" y="26540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16594243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7246852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A20E-55F8-7BD1-0AAA-C02279BFB5B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21F318B-B257-63D3-75D3-F270879737D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FA161E2-A26C-8FAE-B92D-EFFC4DBA9D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FB3D44E-1CBC-8C3D-DCDB-60826B41770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01F28A-8337-659A-86DF-6E7443BD31D1}"/>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C81E0E0-142C-FCF2-C8EA-E324FED87DD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C761509-EA1F-F67D-F8B8-41AE4ED6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6CDC95F-BE22-4A9C-0989-E0C60F107A58}"/>
              </a:ext>
            </a:extLst>
          </p:cNvPr>
          <p:cNvGraphicFramePr>
            <a:graphicFrameLocks noGrp="1"/>
          </p:cNvGraphicFramePr>
          <p:nvPr>
            <p:ph idx="1"/>
            <p:extLst>
              <p:ext uri="{D42A27DB-BD31-4B8C-83A1-F6EECF244321}">
                <p14:modId xmlns:p14="http://schemas.microsoft.com/office/powerpoint/2010/main" val="292518949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618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The war in heaven marks a decisive battle, but Christ’s victory is certain. Satan’s wrath on earth is his last attempt to deceive and destroy, yet believers must stand firm in the faith, rely on Christ’s blood and Word, and remain faithful as they await His reign. For unbelievers, this is a call to repentance before it’s too late. Though the devil’s wrath is fierce, God’s mercy is still available to those who turn to Him. Are you ready for Christ’s return, or will you face the great tribulation?</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GB" b="1" dirty="0">
                <a:latin typeface="Calibri" panose="020F0502020204030204" pitchFamily="34" charset="0"/>
              </a:rPr>
              <a:t>Revelation 12:5 gives a panoramic or wide-ranging view on key events about Jesus Christ from His incarnation to the coronation, separated by a long period of time. Search the Scriptures to itemize the key events about Jesus Christ that are not mentioned in this text with supporting biblical references.</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445b120-b126-47e8-97fd-52695d22da3c}" enabled="1" method="Privileged" siteId="{3f478d65-1b9b-4caa-a123-7430e9bf86b3}" contentBits="0" removed="0"/>
</clbl:labelList>
</file>

<file path=docProps/app.xml><?xml version="1.0" encoding="utf-8"?>
<Properties xmlns="http://schemas.openxmlformats.org/officeDocument/2006/extended-properties" xmlns:vt="http://schemas.openxmlformats.org/officeDocument/2006/docPropsVTypes">
  <TotalTime>7854</TotalTime>
  <Words>667</Words>
  <Application>Microsoft Office PowerPoint</Application>
  <PresentationFormat>Widescreen</PresentationFormat>
  <Paragraphs>42</Paragraphs>
  <Slides>12</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LESSON 994: War in Heaven and Wrath on Earth</vt:lpstr>
      <vt:lpstr>INTRODUCTION</vt:lpstr>
      <vt:lpstr>Revelation 12:1-6,15-16; Daniel 12:1; Ephesians 6:10-12</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Augustine Ayantunde</cp:lastModifiedBy>
  <cp:revision>70</cp:revision>
  <dcterms:modified xsi:type="dcterms:W3CDTF">2025-03-02T18:51:49Z</dcterms:modified>
</cp:coreProperties>
</file>