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56" r:id="rId7"/>
    <p:sldMasterId id="2147483768" r:id="rId8"/>
  </p:sldMasterIdLst>
  <p:notesMasterIdLst>
    <p:notesMasterId r:id="rId55"/>
  </p:notesMasterIdLst>
  <p:sldIdLst>
    <p:sldId id="3914" r:id="rId9"/>
    <p:sldId id="3958" r:id="rId10"/>
    <p:sldId id="3959" r:id="rId11"/>
    <p:sldId id="3960" r:id="rId12"/>
    <p:sldId id="299" r:id="rId13"/>
    <p:sldId id="300" r:id="rId14"/>
    <p:sldId id="301" r:id="rId15"/>
    <p:sldId id="298" r:id="rId16"/>
    <p:sldId id="256" r:id="rId17"/>
    <p:sldId id="3953" r:id="rId18"/>
    <p:sldId id="258" r:id="rId19"/>
    <p:sldId id="259" r:id="rId20"/>
    <p:sldId id="287" r:id="rId21"/>
    <p:sldId id="283" r:id="rId22"/>
    <p:sldId id="276" r:id="rId23"/>
    <p:sldId id="277" r:id="rId24"/>
    <p:sldId id="292" r:id="rId25"/>
    <p:sldId id="290" r:id="rId26"/>
    <p:sldId id="3954" r:id="rId27"/>
    <p:sldId id="288" r:id="rId28"/>
    <p:sldId id="3211" r:id="rId29"/>
    <p:sldId id="3200" r:id="rId30"/>
    <p:sldId id="3201" r:id="rId31"/>
    <p:sldId id="3162" r:id="rId32"/>
    <p:sldId id="3163" r:id="rId33"/>
    <p:sldId id="3965" r:id="rId34"/>
    <p:sldId id="3955" r:id="rId35"/>
    <p:sldId id="3956" r:id="rId36"/>
    <p:sldId id="3957" r:id="rId37"/>
    <p:sldId id="3380" r:id="rId38"/>
    <p:sldId id="3931" r:id="rId39"/>
    <p:sldId id="3628" r:id="rId40"/>
    <p:sldId id="269" r:id="rId41"/>
    <p:sldId id="270" r:id="rId42"/>
    <p:sldId id="274" r:id="rId43"/>
    <p:sldId id="3961" r:id="rId44"/>
    <p:sldId id="3962" r:id="rId45"/>
    <p:sldId id="3963" r:id="rId46"/>
    <p:sldId id="302" r:id="rId47"/>
    <p:sldId id="303" r:id="rId48"/>
    <p:sldId id="304" r:id="rId49"/>
    <p:sldId id="305" r:id="rId50"/>
    <p:sldId id="3964" r:id="rId51"/>
    <p:sldId id="3627" r:id="rId52"/>
    <p:sldId id="3204" r:id="rId53"/>
    <p:sldId id="2089"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B4A3CF"/>
    <a:srgbClr val="BCABD5"/>
    <a:srgbClr val="F1EBF1"/>
    <a:srgbClr val="0000CC"/>
    <a:srgbClr val="0C037D"/>
    <a:srgbClr val="4472C4"/>
    <a:srgbClr val="1F497D"/>
    <a:srgbClr val="FFFFFF"/>
    <a:srgbClr val="EDED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316" autoAdjust="0"/>
    <p:restoredTop sz="96723" autoAdjust="0"/>
  </p:normalViewPr>
  <p:slideViewPr>
    <p:cSldViewPr snapToGrid="0">
      <p:cViewPr varScale="1">
        <p:scale>
          <a:sx n="154" d="100"/>
          <a:sy n="154" d="100"/>
        </p:scale>
        <p:origin x="174" y="16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notesMaster" Target="notesMasters/notesMaster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theme" Target="theme/theme1.xml"/><Relationship Id="rId5" Type="http://schemas.openxmlformats.org/officeDocument/2006/relationships/slideMaster" Target="slideMasters/slideMaster5.xml"/><Relationship Id="rId19" Type="http://schemas.openxmlformats.org/officeDocument/2006/relationships/slide" Target="slides/slide1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43.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tableStyles" Target="tableStyles.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viewProps" Target="viewProps.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microsoft.com/office/2018/10/relationships/authors" Target="authors.xml"/></Relationships>
</file>

<file path=ppt/diagrams/_rels/data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t>Why is the woman in our text not a symbol of the Church of Christ?</a:t>
          </a:r>
        </a:p>
        <a:p>
          <a:pPr algn="ctr">
            <a:lnSpc>
              <a:spcPct val="100000"/>
            </a:lnSpc>
            <a:spcBef>
              <a:spcPct val="0"/>
            </a:spcBef>
            <a:spcAft>
              <a:spcPts val="600"/>
            </a:spcAft>
          </a:pPr>
          <a:r>
            <a:rPr lang="en-GB" sz="3200" b="1" i="1" kern="1200" dirty="0"/>
            <a:t>2Corinthians 11:2; Revelation 19:7; Isaiah 54:5-6</a:t>
          </a:r>
          <a:endParaRPr lang="en-GB" altLang="en-US"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6340"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i="1" dirty="0"/>
            <a:t>Who is the Man-Child in our text, and why?</a:t>
          </a:r>
        </a:p>
        <a:p>
          <a:pPr algn="ctr">
            <a:lnSpc>
              <a:spcPct val="100000"/>
            </a:lnSpc>
            <a:spcBef>
              <a:spcPct val="0"/>
            </a:spcBef>
            <a:spcAft>
              <a:spcPts val="600"/>
            </a:spcAft>
          </a:pPr>
          <a:r>
            <a:rPr lang="en-US" sz="3200" b="0" i="1" dirty="0"/>
            <a:t> </a:t>
          </a:r>
          <a:r>
            <a:rPr lang="en-GB" sz="3200" b="1" i="1" dirty="0"/>
            <a:t>Revelation 12:5; Acts 1:9-11; Isaiah 66:7</a:t>
          </a:r>
          <a:endParaRPr lang="en-US" sz="3000" b="1" i="1" dirty="0">
            <a:solidFill>
              <a:schemeClr val="tx1"/>
            </a:solidFill>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What should believers do to defeat the accuser of the brethren?</a:t>
          </a:r>
        </a:p>
        <a:p>
          <a:pPr algn="ctr">
            <a:lnSpc>
              <a:spcPct val="100000"/>
            </a:lnSpc>
            <a:spcBef>
              <a:spcPct val="0"/>
            </a:spcBef>
            <a:spcAft>
              <a:spcPts val="600"/>
            </a:spcAft>
          </a:pPr>
          <a:r>
            <a:rPr lang="en-GB" sz="3200" b="1" i="1" dirty="0"/>
            <a:t>Revelation 12:10-11; 1 John 2:1; Philippians 2:9-11</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What should be the attitude of a believer as he engages in spiritual warfare? </a:t>
          </a:r>
        </a:p>
        <a:p>
          <a:pPr algn="ctr">
            <a:lnSpc>
              <a:spcPct val="100000"/>
            </a:lnSpc>
            <a:spcBef>
              <a:spcPct val="0"/>
            </a:spcBef>
            <a:spcAft>
              <a:spcPts val="600"/>
            </a:spcAft>
          </a:pPr>
          <a:r>
            <a:rPr lang="en-GB" sz="3200" b="1" i="1" dirty="0"/>
            <a:t>Ephesians 6:10-12; Matthew 7:21; 1 John 3:8</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922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t>What must sinners do to escape wrath and fury during the great tribulation?</a:t>
          </a:r>
          <a:endParaRPr lang="en-US" sz="3200" b="0" i="1" kern="1200" dirty="0"/>
        </a:p>
        <a:p>
          <a:pPr algn="ctr">
            <a:lnSpc>
              <a:spcPct val="100000"/>
            </a:lnSpc>
            <a:spcBef>
              <a:spcPct val="0"/>
            </a:spcBef>
            <a:spcAft>
              <a:spcPts val="600"/>
            </a:spcAft>
          </a:pPr>
          <a:r>
            <a:rPr lang="en-US" sz="3200" b="1" i="1" kern="1200" dirty="0"/>
            <a:t>Isaiah 55:6,7; Acts 17:30,31; Hebrews 3:15 </a:t>
          </a:r>
          <a:endParaRPr lang="en-GB" altLang="en-US"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3539"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962360" y="1387"/>
          <a:ext cx="6475391"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90076" y="502717"/>
          <a:ext cx="6475391"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Why is the woman in our text not a symbol of the Church of Christ?</a:t>
          </a:r>
        </a:p>
        <a:p>
          <a:pPr marL="0" lvl="0" indent="0" algn="ctr" defTabSz="1422400">
            <a:lnSpc>
              <a:spcPct val="100000"/>
            </a:lnSpc>
            <a:spcBef>
              <a:spcPct val="0"/>
            </a:spcBef>
            <a:spcAft>
              <a:spcPts val="600"/>
            </a:spcAft>
            <a:buNone/>
          </a:pPr>
          <a:r>
            <a:rPr lang="en-GB" sz="3200" b="1" i="1" kern="1200" dirty="0"/>
            <a:t>2Corinthians 11:2; Revelation 19:7; Isaiah 54:5-6</a:t>
          </a:r>
          <a:endParaRPr lang="en-GB" altLang="en-US" sz="3200" b="1" i="1" kern="1200" dirty="0">
            <a:solidFill>
              <a:prstClr val="black">
                <a:hueOff val="0"/>
                <a:satOff val="0"/>
                <a:lumOff val="0"/>
                <a:alphaOff val="0"/>
              </a:prstClr>
            </a:solidFill>
            <a:latin typeface="Calibri"/>
            <a:ea typeface="+mn-ea"/>
            <a:cs typeface="+mn-cs"/>
          </a:endParaRPr>
        </a:p>
      </dsp:txBody>
      <dsp:txXfrm>
        <a:off x="2583370" y="596011"/>
        <a:ext cx="6288803"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i="1" kern="1200" dirty="0"/>
            <a:t>Who is the Man-Child in our text, and why?</a:t>
          </a:r>
        </a:p>
        <a:p>
          <a:pPr marL="0" lvl="0" indent="0" algn="ctr" defTabSz="1422400">
            <a:lnSpc>
              <a:spcPct val="100000"/>
            </a:lnSpc>
            <a:spcBef>
              <a:spcPct val="0"/>
            </a:spcBef>
            <a:spcAft>
              <a:spcPts val="600"/>
            </a:spcAft>
            <a:buNone/>
          </a:pPr>
          <a:r>
            <a:rPr lang="en-US" sz="3200" b="0" i="1" kern="1200" dirty="0"/>
            <a:t> </a:t>
          </a:r>
          <a:r>
            <a:rPr lang="en-GB" sz="3200" b="1" i="1" kern="1200" dirty="0"/>
            <a:t>Revelation 12:5; Acts 1:9-11; Isaiah 66:7</a:t>
          </a:r>
          <a:endParaRPr lang="en-US" sz="3000" b="1" i="1" kern="1200" dirty="0">
            <a:solidFill>
              <a:schemeClr val="tx1"/>
            </a:solidFill>
          </a:endParaRPr>
        </a:p>
      </dsp:txBody>
      <dsp:txXfrm>
        <a:off x="2495967" y="745322"/>
        <a:ext cx="6626353" cy="28546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What should believers do to defeat the accuser of the brethren?</a:t>
          </a:r>
        </a:p>
        <a:p>
          <a:pPr marL="0" lvl="0" indent="0" algn="ctr" defTabSz="1422400">
            <a:lnSpc>
              <a:spcPct val="100000"/>
            </a:lnSpc>
            <a:spcBef>
              <a:spcPct val="0"/>
            </a:spcBef>
            <a:spcAft>
              <a:spcPts val="600"/>
            </a:spcAft>
            <a:buNone/>
          </a:pPr>
          <a:r>
            <a:rPr lang="en-GB" sz="3200" b="1" i="1" kern="1200" dirty="0"/>
            <a:t>Revelation 12:10-11; 1 John 2:1; Philippians 2:9-11</a:t>
          </a:r>
          <a:endParaRPr lang="en-GB" altLang="en-US" sz="3200" b="1" i="1" kern="1200" dirty="0">
            <a:latin typeface="Calibri (Body)" charset="0"/>
            <a:cs typeface="Calibri (Body)" charset="0"/>
          </a:endParaRPr>
        </a:p>
      </dsp:txBody>
      <dsp:txXfrm>
        <a:off x="2383870" y="596011"/>
        <a:ext cx="6687804"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656354" y="1387"/>
          <a:ext cx="708740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184070" y="502717"/>
          <a:ext cx="708740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What should be the attitude of a believer as he engages in spiritual warfare? </a:t>
          </a:r>
        </a:p>
        <a:p>
          <a:pPr marL="0" lvl="0" indent="0" algn="ctr" defTabSz="1422400">
            <a:lnSpc>
              <a:spcPct val="100000"/>
            </a:lnSpc>
            <a:spcBef>
              <a:spcPct val="0"/>
            </a:spcBef>
            <a:spcAft>
              <a:spcPts val="600"/>
            </a:spcAft>
            <a:buNone/>
          </a:pPr>
          <a:r>
            <a:rPr lang="en-GB" sz="3200" b="1" i="1" kern="1200" dirty="0"/>
            <a:t>Ephesians 6:10-12; Matthew 7:21; 1 John 3:8</a:t>
          </a:r>
          <a:endParaRPr lang="en-GB" altLang="en-US" sz="3200" b="1" i="1" kern="1200" dirty="0">
            <a:latin typeface="Calibri (Body)" charset="0"/>
            <a:cs typeface="Calibri (Body)" charset="0"/>
          </a:endParaRPr>
        </a:p>
      </dsp:txBody>
      <dsp:txXfrm>
        <a:off x="2277364" y="596011"/>
        <a:ext cx="6900816"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028876" y="1387"/>
          <a:ext cx="6342359"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556592" y="502717"/>
          <a:ext cx="6342359"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What must sinners do to escape wrath and fury during the great tribulation?</a:t>
          </a:r>
          <a:endParaRPr lang="en-US" sz="3200" b="0" i="1" kern="1200" dirty="0"/>
        </a:p>
        <a:p>
          <a:pPr marL="0" lvl="0" indent="0" algn="ctr" defTabSz="1422400">
            <a:lnSpc>
              <a:spcPct val="100000"/>
            </a:lnSpc>
            <a:spcBef>
              <a:spcPct val="0"/>
            </a:spcBef>
            <a:spcAft>
              <a:spcPts val="600"/>
            </a:spcAft>
            <a:buNone/>
          </a:pPr>
          <a:r>
            <a:rPr lang="en-US" sz="3200" b="1" i="1" kern="1200" dirty="0"/>
            <a:t>Isaiah 55:6,7; Acts 17:30,31; Hebrews 3:15 </a:t>
          </a:r>
          <a:endParaRPr lang="en-GB" altLang="en-US" sz="3200" b="1" i="1" kern="1200" dirty="0">
            <a:solidFill>
              <a:prstClr val="black">
                <a:hueOff val="0"/>
                <a:satOff val="0"/>
                <a:lumOff val="0"/>
                <a:alphaOff val="0"/>
              </a:prstClr>
            </a:solidFill>
            <a:latin typeface="Calibri"/>
            <a:ea typeface="+mn-ea"/>
            <a:cs typeface="+mn-cs"/>
          </a:endParaRPr>
        </a:p>
      </dsp:txBody>
      <dsp:txXfrm>
        <a:off x="2649886" y="596011"/>
        <a:ext cx="6155771"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3/15/2025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8844914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2440822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15/03/2025</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15/03/2025</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15/03/2025</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15/03/2025</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15/03/2025</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15/03/2025</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15/03/2025</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15/03/2025</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15/03/2025</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15/03/2025</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15/03/2025</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3/15/2025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15/03/2025</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3/15/2025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3/15/2025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3/15/2025</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3/15/2025</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3/15/2025</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3/15/2025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3/15/2025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3/15/2025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3/15/2025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15/03/2025</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15/03/2025</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15/03/2025</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15/03/2025</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15/03/2025</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15/03/2025</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15/03/2025</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15/03/2025</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15/03/2025</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15/03/2025</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15/03/2025</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3/15/2025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3/15/2025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3/15/2025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3/15/2025</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3/15/2025</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3/15/2025</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3/15/2025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3/15/2025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3/15/2025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3/15/2025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3/15/2025</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3/15/2025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3/15/2025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3/15/2025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3/15/2025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3/15/2025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3/15/2025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3/15/2025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3/15/2025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3/15/2025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01FBD-055E-BAD8-34B7-90DD66AE1D5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NL"/>
          </a:p>
        </p:txBody>
      </p:sp>
      <p:sp>
        <p:nvSpPr>
          <p:cNvPr id="3" name="Subtitle 2">
            <a:extLst>
              <a:ext uri="{FF2B5EF4-FFF2-40B4-BE49-F238E27FC236}">
                <a16:creationId xmlns:a16="http://schemas.microsoft.com/office/drawing/2014/main" id="{983F91C0-7708-0751-A740-A89A43B741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NL"/>
          </a:p>
        </p:txBody>
      </p:sp>
      <p:sp>
        <p:nvSpPr>
          <p:cNvPr id="4" name="Date Placeholder 3">
            <a:extLst>
              <a:ext uri="{FF2B5EF4-FFF2-40B4-BE49-F238E27FC236}">
                <a16:creationId xmlns:a16="http://schemas.microsoft.com/office/drawing/2014/main" id="{9DF61839-8268-7BB3-F514-538C382BAC5B}"/>
              </a:ext>
            </a:extLst>
          </p:cNvPr>
          <p:cNvSpPr>
            <a:spLocks noGrp="1"/>
          </p:cNvSpPr>
          <p:nvPr>
            <p:ph type="dt" sz="half" idx="10"/>
          </p:nvPr>
        </p:nvSpPr>
        <p:spPr/>
        <p:txBody>
          <a:bodyPr/>
          <a:lstStyle/>
          <a:p>
            <a:fld id="{D42AA53C-0CEE-458C-8C67-F9CDB65070F8}" type="datetimeFigureOut">
              <a:rPr lang="en-NL" smtClean="0"/>
              <a:t>15/03/2025</a:t>
            </a:fld>
            <a:endParaRPr lang="en-NL"/>
          </a:p>
        </p:txBody>
      </p:sp>
      <p:sp>
        <p:nvSpPr>
          <p:cNvPr id="5" name="Footer Placeholder 4">
            <a:extLst>
              <a:ext uri="{FF2B5EF4-FFF2-40B4-BE49-F238E27FC236}">
                <a16:creationId xmlns:a16="http://schemas.microsoft.com/office/drawing/2014/main" id="{E2F49237-7AE9-5E3F-0936-3CEFCC14FD0D}"/>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33AFF4CF-369C-068E-B2BC-72F2247A31BA}"/>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177535624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CE5FB-341F-5AD5-5419-455847A99C23}"/>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5634E920-544C-4E14-8977-52B15E4F76C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273B38C9-5F83-909A-EDE1-E734326985FF}"/>
              </a:ext>
            </a:extLst>
          </p:cNvPr>
          <p:cNvSpPr>
            <a:spLocks noGrp="1"/>
          </p:cNvSpPr>
          <p:nvPr>
            <p:ph type="dt" sz="half" idx="10"/>
          </p:nvPr>
        </p:nvSpPr>
        <p:spPr/>
        <p:txBody>
          <a:bodyPr/>
          <a:lstStyle/>
          <a:p>
            <a:fld id="{D42AA53C-0CEE-458C-8C67-F9CDB65070F8}" type="datetimeFigureOut">
              <a:rPr lang="en-NL" smtClean="0"/>
              <a:t>15/03/2025</a:t>
            </a:fld>
            <a:endParaRPr lang="en-NL"/>
          </a:p>
        </p:txBody>
      </p:sp>
      <p:sp>
        <p:nvSpPr>
          <p:cNvPr id="5" name="Footer Placeholder 4">
            <a:extLst>
              <a:ext uri="{FF2B5EF4-FFF2-40B4-BE49-F238E27FC236}">
                <a16:creationId xmlns:a16="http://schemas.microsoft.com/office/drawing/2014/main" id="{8DE72828-191A-7692-E2D7-CF05C0D61D9F}"/>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9F22446-829E-ABC7-60C7-46855447D6E9}"/>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39051575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6C3FB-4FE0-C1F6-A6A3-8144BAC3CB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NL"/>
          </a:p>
        </p:txBody>
      </p:sp>
      <p:sp>
        <p:nvSpPr>
          <p:cNvPr id="3" name="Text Placeholder 2">
            <a:extLst>
              <a:ext uri="{FF2B5EF4-FFF2-40B4-BE49-F238E27FC236}">
                <a16:creationId xmlns:a16="http://schemas.microsoft.com/office/drawing/2014/main" id="{1F766290-8881-5E2A-A101-194FAFB8C2F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2AA6A83-9DF1-3A1A-A315-DB53D3260F20}"/>
              </a:ext>
            </a:extLst>
          </p:cNvPr>
          <p:cNvSpPr>
            <a:spLocks noGrp="1"/>
          </p:cNvSpPr>
          <p:nvPr>
            <p:ph type="dt" sz="half" idx="10"/>
          </p:nvPr>
        </p:nvSpPr>
        <p:spPr/>
        <p:txBody>
          <a:bodyPr/>
          <a:lstStyle/>
          <a:p>
            <a:fld id="{D42AA53C-0CEE-458C-8C67-F9CDB65070F8}" type="datetimeFigureOut">
              <a:rPr lang="en-NL" smtClean="0"/>
              <a:t>15/03/2025</a:t>
            </a:fld>
            <a:endParaRPr lang="en-NL"/>
          </a:p>
        </p:txBody>
      </p:sp>
      <p:sp>
        <p:nvSpPr>
          <p:cNvPr id="5" name="Footer Placeholder 4">
            <a:extLst>
              <a:ext uri="{FF2B5EF4-FFF2-40B4-BE49-F238E27FC236}">
                <a16:creationId xmlns:a16="http://schemas.microsoft.com/office/drawing/2014/main" id="{77419B94-3A32-A26B-8A36-11AB385C70F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FAC36664-D092-0804-38D3-C4A74365FDAA}"/>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81552248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F054-2B43-D038-A3CF-8B99E6543C89}"/>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4CEAF57C-50D1-D3E9-8567-E6364839B97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Content Placeholder 3">
            <a:extLst>
              <a:ext uri="{FF2B5EF4-FFF2-40B4-BE49-F238E27FC236}">
                <a16:creationId xmlns:a16="http://schemas.microsoft.com/office/drawing/2014/main" id="{6BC6D1CA-3C14-E63B-CA0B-2B008CA0EEA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Date Placeholder 4">
            <a:extLst>
              <a:ext uri="{FF2B5EF4-FFF2-40B4-BE49-F238E27FC236}">
                <a16:creationId xmlns:a16="http://schemas.microsoft.com/office/drawing/2014/main" id="{BAB6E151-B8A2-22F0-63F8-30F5C8E2711C}"/>
              </a:ext>
            </a:extLst>
          </p:cNvPr>
          <p:cNvSpPr>
            <a:spLocks noGrp="1"/>
          </p:cNvSpPr>
          <p:nvPr>
            <p:ph type="dt" sz="half" idx="10"/>
          </p:nvPr>
        </p:nvSpPr>
        <p:spPr/>
        <p:txBody>
          <a:bodyPr/>
          <a:lstStyle/>
          <a:p>
            <a:fld id="{D42AA53C-0CEE-458C-8C67-F9CDB65070F8}" type="datetimeFigureOut">
              <a:rPr lang="en-NL" smtClean="0"/>
              <a:t>15/03/2025</a:t>
            </a:fld>
            <a:endParaRPr lang="en-NL"/>
          </a:p>
        </p:txBody>
      </p:sp>
      <p:sp>
        <p:nvSpPr>
          <p:cNvPr id="6" name="Footer Placeholder 5">
            <a:extLst>
              <a:ext uri="{FF2B5EF4-FFF2-40B4-BE49-F238E27FC236}">
                <a16:creationId xmlns:a16="http://schemas.microsoft.com/office/drawing/2014/main" id="{4F1D567C-D362-0BF6-EAA4-2EAD5CD460A0}"/>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8E2464DD-6EF9-1A19-53F8-938E314C163B}"/>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310325473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B2189-DCA6-B8EF-279A-495226CB904E}"/>
              </a:ext>
            </a:extLst>
          </p:cNvPr>
          <p:cNvSpPr>
            <a:spLocks noGrp="1"/>
          </p:cNvSpPr>
          <p:nvPr>
            <p:ph type="title"/>
          </p:nvPr>
        </p:nvSpPr>
        <p:spPr>
          <a:xfrm>
            <a:off x="839788" y="365125"/>
            <a:ext cx="10515600" cy="1325563"/>
          </a:xfrm>
        </p:spPr>
        <p:txBody>
          <a:bodyPr/>
          <a:lstStyle/>
          <a:p>
            <a:r>
              <a:rPr lang="en-GB"/>
              <a:t>Click to edit Master title style</a:t>
            </a:r>
            <a:endParaRPr lang="en-NL"/>
          </a:p>
        </p:txBody>
      </p:sp>
      <p:sp>
        <p:nvSpPr>
          <p:cNvPr id="3" name="Text Placeholder 2">
            <a:extLst>
              <a:ext uri="{FF2B5EF4-FFF2-40B4-BE49-F238E27FC236}">
                <a16:creationId xmlns:a16="http://schemas.microsoft.com/office/drawing/2014/main" id="{1242D7BD-2E8D-65E7-280E-E9240EDB51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ABF84BC-EE69-F0F6-546F-95B9EBD1C67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Text Placeholder 4">
            <a:extLst>
              <a:ext uri="{FF2B5EF4-FFF2-40B4-BE49-F238E27FC236}">
                <a16:creationId xmlns:a16="http://schemas.microsoft.com/office/drawing/2014/main" id="{9F6E91EC-2618-CE61-0622-E25ED7D76F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18660A5-8998-37D5-8506-95CA04E6CAD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7" name="Date Placeholder 6">
            <a:extLst>
              <a:ext uri="{FF2B5EF4-FFF2-40B4-BE49-F238E27FC236}">
                <a16:creationId xmlns:a16="http://schemas.microsoft.com/office/drawing/2014/main" id="{9A9E748C-8F83-6D37-07AA-2DFE9E22B356}"/>
              </a:ext>
            </a:extLst>
          </p:cNvPr>
          <p:cNvSpPr>
            <a:spLocks noGrp="1"/>
          </p:cNvSpPr>
          <p:nvPr>
            <p:ph type="dt" sz="half" idx="10"/>
          </p:nvPr>
        </p:nvSpPr>
        <p:spPr/>
        <p:txBody>
          <a:bodyPr/>
          <a:lstStyle/>
          <a:p>
            <a:fld id="{D42AA53C-0CEE-458C-8C67-F9CDB65070F8}" type="datetimeFigureOut">
              <a:rPr lang="en-NL" smtClean="0"/>
              <a:t>15/03/2025</a:t>
            </a:fld>
            <a:endParaRPr lang="en-NL"/>
          </a:p>
        </p:txBody>
      </p:sp>
      <p:sp>
        <p:nvSpPr>
          <p:cNvPr id="8" name="Footer Placeholder 7">
            <a:extLst>
              <a:ext uri="{FF2B5EF4-FFF2-40B4-BE49-F238E27FC236}">
                <a16:creationId xmlns:a16="http://schemas.microsoft.com/office/drawing/2014/main" id="{DB3311DC-6DB9-6EA0-AF98-56F504EF3E04}"/>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C0BDADA5-9981-D413-507F-90BD774BFF47}"/>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386863819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65D77-2D22-FDF4-1DB5-4639BB11C9A6}"/>
              </a:ext>
            </a:extLst>
          </p:cNvPr>
          <p:cNvSpPr>
            <a:spLocks noGrp="1"/>
          </p:cNvSpPr>
          <p:nvPr>
            <p:ph type="title"/>
          </p:nvPr>
        </p:nvSpPr>
        <p:spPr/>
        <p:txBody>
          <a:bodyPr/>
          <a:lstStyle/>
          <a:p>
            <a:r>
              <a:rPr lang="en-GB"/>
              <a:t>Click to edit Master title style</a:t>
            </a:r>
            <a:endParaRPr lang="en-NL"/>
          </a:p>
        </p:txBody>
      </p:sp>
      <p:sp>
        <p:nvSpPr>
          <p:cNvPr id="3" name="Date Placeholder 2">
            <a:extLst>
              <a:ext uri="{FF2B5EF4-FFF2-40B4-BE49-F238E27FC236}">
                <a16:creationId xmlns:a16="http://schemas.microsoft.com/office/drawing/2014/main" id="{A4DDD96D-4948-4130-8173-DD93152EF33C}"/>
              </a:ext>
            </a:extLst>
          </p:cNvPr>
          <p:cNvSpPr>
            <a:spLocks noGrp="1"/>
          </p:cNvSpPr>
          <p:nvPr>
            <p:ph type="dt" sz="half" idx="10"/>
          </p:nvPr>
        </p:nvSpPr>
        <p:spPr/>
        <p:txBody>
          <a:bodyPr/>
          <a:lstStyle/>
          <a:p>
            <a:fld id="{D42AA53C-0CEE-458C-8C67-F9CDB65070F8}" type="datetimeFigureOut">
              <a:rPr lang="en-NL" smtClean="0"/>
              <a:t>15/03/2025</a:t>
            </a:fld>
            <a:endParaRPr lang="en-NL"/>
          </a:p>
        </p:txBody>
      </p:sp>
      <p:sp>
        <p:nvSpPr>
          <p:cNvPr id="4" name="Footer Placeholder 3">
            <a:extLst>
              <a:ext uri="{FF2B5EF4-FFF2-40B4-BE49-F238E27FC236}">
                <a16:creationId xmlns:a16="http://schemas.microsoft.com/office/drawing/2014/main" id="{C786A11E-D578-6A22-ABE4-E412E15688C9}"/>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D773F6D9-DE02-8714-5829-B4B73D79277F}"/>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290427545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944180-DB9A-0A48-ACD0-4F466F4D40CD}"/>
              </a:ext>
            </a:extLst>
          </p:cNvPr>
          <p:cNvSpPr>
            <a:spLocks noGrp="1"/>
          </p:cNvSpPr>
          <p:nvPr>
            <p:ph type="dt" sz="half" idx="10"/>
          </p:nvPr>
        </p:nvSpPr>
        <p:spPr/>
        <p:txBody>
          <a:bodyPr/>
          <a:lstStyle/>
          <a:p>
            <a:fld id="{D42AA53C-0CEE-458C-8C67-F9CDB65070F8}" type="datetimeFigureOut">
              <a:rPr lang="en-NL" smtClean="0"/>
              <a:t>15/03/2025</a:t>
            </a:fld>
            <a:endParaRPr lang="en-NL"/>
          </a:p>
        </p:txBody>
      </p:sp>
      <p:sp>
        <p:nvSpPr>
          <p:cNvPr id="3" name="Footer Placeholder 2">
            <a:extLst>
              <a:ext uri="{FF2B5EF4-FFF2-40B4-BE49-F238E27FC236}">
                <a16:creationId xmlns:a16="http://schemas.microsoft.com/office/drawing/2014/main" id="{5A3C7EBE-F046-6496-5A02-738F99E2276C}"/>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2F4A4F44-3C6C-65C3-575A-171AAC4D26CA}"/>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13114716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63D93-D7C7-0690-10C6-EFDC070787C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Content Placeholder 2">
            <a:extLst>
              <a:ext uri="{FF2B5EF4-FFF2-40B4-BE49-F238E27FC236}">
                <a16:creationId xmlns:a16="http://schemas.microsoft.com/office/drawing/2014/main" id="{3820F57C-A87D-7481-0A7B-F7B9D76FDD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Text Placeholder 3">
            <a:extLst>
              <a:ext uri="{FF2B5EF4-FFF2-40B4-BE49-F238E27FC236}">
                <a16:creationId xmlns:a16="http://schemas.microsoft.com/office/drawing/2014/main" id="{289D1D77-F661-A8F4-A0BA-FAEC98DA6D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BDF3E06-4FE9-EA54-315A-93FC46FB4F01}"/>
              </a:ext>
            </a:extLst>
          </p:cNvPr>
          <p:cNvSpPr>
            <a:spLocks noGrp="1"/>
          </p:cNvSpPr>
          <p:nvPr>
            <p:ph type="dt" sz="half" idx="10"/>
          </p:nvPr>
        </p:nvSpPr>
        <p:spPr/>
        <p:txBody>
          <a:bodyPr/>
          <a:lstStyle/>
          <a:p>
            <a:fld id="{D42AA53C-0CEE-458C-8C67-F9CDB65070F8}" type="datetimeFigureOut">
              <a:rPr lang="en-NL" smtClean="0"/>
              <a:t>15/03/2025</a:t>
            </a:fld>
            <a:endParaRPr lang="en-NL"/>
          </a:p>
        </p:txBody>
      </p:sp>
      <p:sp>
        <p:nvSpPr>
          <p:cNvPr id="6" name="Footer Placeholder 5">
            <a:extLst>
              <a:ext uri="{FF2B5EF4-FFF2-40B4-BE49-F238E27FC236}">
                <a16:creationId xmlns:a16="http://schemas.microsoft.com/office/drawing/2014/main" id="{7C83C716-6DB2-E30B-5A9C-A22021E6DFE4}"/>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9A1881DE-5C33-E9C3-7E7C-4FC700CF233C}"/>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147781156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B2D6E-5B61-2C6C-8F31-E1949651177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Picture Placeholder 2">
            <a:extLst>
              <a:ext uri="{FF2B5EF4-FFF2-40B4-BE49-F238E27FC236}">
                <a16:creationId xmlns:a16="http://schemas.microsoft.com/office/drawing/2014/main" id="{68CE0036-92EC-3768-E21F-3BA12A68E2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731754A0-62FD-B9C3-1B8B-56DEE72B70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28D4325-59CF-8665-06FE-2F008350CB88}"/>
              </a:ext>
            </a:extLst>
          </p:cNvPr>
          <p:cNvSpPr>
            <a:spLocks noGrp="1"/>
          </p:cNvSpPr>
          <p:nvPr>
            <p:ph type="dt" sz="half" idx="10"/>
          </p:nvPr>
        </p:nvSpPr>
        <p:spPr/>
        <p:txBody>
          <a:bodyPr/>
          <a:lstStyle/>
          <a:p>
            <a:fld id="{D42AA53C-0CEE-458C-8C67-F9CDB65070F8}" type="datetimeFigureOut">
              <a:rPr lang="en-NL" smtClean="0"/>
              <a:t>15/03/2025</a:t>
            </a:fld>
            <a:endParaRPr lang="en-NL"/>
          </a:p>
        </p:txBody>
      </p:sp>
      <p:sp>
        <p:nvSpPr>
          <p:cNvPr id="6" name="Footer Placeholder 5">
            <a:extLst>
              <a:ext uri="{FF2B5EF4-FFF2-40B4-BE49-F238E27FC236}">
                <a16:creationId xmlns:a16="http://schemas.microsoft.com/office/drawing/2014/main" id="{7F1FAA65-3CFA-429E-01C5-BAB3F9088634}"/>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CC0C4E08-62DD-7839-CB7D-93B3EF71E231}"/>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261755586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04DF5-4936-56D0-6447-FA22AE6F6A2F}"/>
              </a:ext>
            </a:extLst>
          </p:cNvPr>
          <p:cNvSpPr>
            <a:spLocks noGrp="1"/>
          </p:cNvSpPr>
          <p:nvPr>
            <p:ph type="title"/>
          </p:nvPr>
        </p:nvSpPr>
        <p:spPr/>
        <p:txBody>
          <a:bodyPr/>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BEC8B0B6-83A6-BB01-D999-5187F54B02E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32B41768-0FD2-9284-1394-2F391BDD51B2}"/>
              </a:ext>
            </a:extLst>
          </p:cNvPr>
          <p:cNvSpPr>
            <a:spLocks noGrp="1"/>
          </p:cNvSpPr>
          <p:nvPr>
            <p:ph type="dt" sz="half" idx="10"/>
          </p:nvPr>
        </p:nvSpPr>
        <p:spPr/>
        <p:txBody>
          <a:bodyPr/>
          <a:lstStyle/>
          <a:p>
            <a:fld id="{D42AA53C-0CEE-458C-8C67-F9CDB65070F8}" type="datetimeFigureOut">
              <a:rPr lang="en-NL" smtClean="0"/>
              <a:t>15/03/2025</a:t>
            </a:fld>
            <a:endParaRPr lang="en-NL"/>
          </a:p>
        </p:txBody>
      </p:sp>
      <p:sp>
        <p:nvSpPr>
          <p:cNvPr id="5" name="Footer Placeholder 4">
            <a:extLst>
              <a:ext uri="{FF2B5EF4-FFF2-40B4-BE49-F238E27FC236}">
                <a16:creationId xmlns:a16="http://schemas.microsoft.com/office/drawing/2014/main" id="{57F9D965-4EBE-1CF9-2065-92496CE64BD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3F01F1CB-B699-DAED-E055-6EDE72BA37EB}"/>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70377274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B03AB1-B811-8804-AE93-E91FBD5C3D1E}"/>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47C9E000-504E-E585-B9B8-5309E5DBB29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70D294AB-FBE8-FEDD-1759-EACB1426D0A7}"/>
              </a:ext>
            </a:extLst>
          </p:cNvPr>
          <p:cNvSpPr>
            <a:spLocks noGrp="1"/>
          </p:cNvSpPr>
          <p:nvPr>
            <p:ph type="dt" sz="half" idx="10"/>
          </p:nvPr>
        </p:nvSpPr>
        <p:spPr/>
        <p:txBody>
          <a:bodyPr/>
          <a:lstStyle/>
          <a:p>
            <a:fld id="{D42AA53C-0CEE-458C-8C67-F9CDB65070F8}" type="datetimeFigureOut">
              <a:rPr lang="en-NL" smtClean="0"/>
              <a:t>15/03/2025</a:t>
            </a:fld>
            <a:endParaRPr lang="en-NL"/>
          </a:p>
        </p:txBody>
      </p:sp>
      <p:sp>
        <p:nvSpPr>
          <p:cNvPr id="5" name="Footer Placeholder 4">
            <a:extLst>
              <a:ext uri="{FF2B5EF4-FFF2-40B4-BE49-F238E27FC236}">
                <a16:creationId xmlns:a16="http://schemas.microsoft.com/office/drawing/2014/main" id="{0BF6F155-EE81-8F03-0768-1B77D8338781}"/>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C57358DD-9209-9F8A-646C-5403E397217E}"/>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250406168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15/03/2025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9995407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15/03/2025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04405486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15/03/2025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86534917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15/03/2025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04437632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15/03/2025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7447789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15/03/2025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76359909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15/03/2025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1884179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15/03/2025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83091116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15/03/2025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83450769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15/03/2025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91775894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15/03/2025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671424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15/03/2025</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3/15/2025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15/03/2025</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3/15/2025</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3/15/2025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3/15/2025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DD961C-3288-6441-7418-5CEA514F3B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NL"/>
          </a:p>
        </p:txBody>
      </p:sp>
      <p:sp>
        <p:nvSpPr>
          <p:cNvPr id="3" name="Text Placeholder 2">
            <a:extLst>
              <a:ext uri="{FF2B5EF4-FFF2-40B4-BE49-F238E27FC236}">
                <a16:creationId xmlns:a16="http://schemas.microsoft.com/office/drawing/2014/main" id="{B4231257-6E26-13D4-2D25-EB79C75B19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2D08F6D5-A8F8-38E8-ADBB-0F45D0365A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42AA53C-0CEE-458C-8C67-F9CDB65070F8}" type="datetimeFigureOut">
              <a:rPr lang="en-NL" smtClean="0"/>
              <a:t>15/03/2025</a:t>
            </a:fld>
            <a:endParaRPr lang="en-NL"/>
          </a:p>
        </p:txBody>
      </p:sp>
      <p:sp>
        <p:nvSpPr>
          <p:cNvPr id="5" name="Footer Placeholder 4">
            <a:extLst>
              <a:ext uri="{FF2B5EF4-FFF2-40B4-BE49-F238E27FC236}">
                <a16:creationId xmlns:a16="http://schemas.microsoft.com/office/drawing/2014/main" id="{33A0D405-1FC5-9E7E-584D-D0FD4627C6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NL"/>
          </a:p>
        </p:txBody>
      </p:sp>
      <p:sp>
        <p:nvSpPr>
          <p:cNvPr id="6" name="Slide Number Placeholder 5">
            <a:extLst>
              <a:ext uri="{FF2B5EF4-FFF2-40B4-BE49-F238E27FC236}">
                <a16:creationId xmlns:a16="http://schemas.microsoft.com/office/drawing/2014/main" id="{E9868B38-7215-308B-C90D-0E8A09A13F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112840B-EB83-4BA0-8F36-C0AA8694A392}" type="slidenum">
              <a:rPr lang="en-NL" smtClean="0"/>
              <a:t>‹#›</a:t>
            </a:fld>
            <a:endParaRPr lang="en-NL"/>
          </a:p>
        </p:txBody>
      </p:sp>
    </p:spTree>
    <p:extLst>
      <p:ext uri="{BB962C8B-B14F-4D97-AF65-F5344CB8AC3E}">
        <p14:creationId xmlns:p14="http://schemas.microsoft.com/office/powerpoint/2010/main" val="2919745835"/>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15/03/2025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3330701974"/>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8.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9.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79.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9.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9.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7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png"/><Relationship Id="rId1" Type="http://schemas.openxmlformats.org/officeDocument/2006/relationships/slideLayout" Target="../slideLayouts/slideLayout7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8.png"/><Relationship Id="rId1" Type="http://schemas.openxmlformats.org/officeDocument/2006/relationships/slideLayout" Target="../slideLayouts/slideLayout7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8.png"/><Relationship Id="rId1" Type="http://schemas.openxmlformats.org/officeDocument/2006/relationships/slideLayout" Target="../slideLayouts/slideLayout7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8.png"/><Relationship Id="rId1" Type="http://schemas.openxmlformats.org/officeDocument/2006/relationships/slideLayout" Target="../slideLayouts/slideLayout79.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9.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9.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0.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jpeg"/><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notesSlide" Target="../notesSlides/notesSlide5.xml"/><Relationship Id="rId7" Type="http://schemas.openxmlformats.org/officeDocument/2006/relationships/image" Target="../media/image22.svg"/><Relationship Id="rId12" Type="http://schemas.openxmlformats.org/officeDocument/2006/relationships/image" Target="../media/image27.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2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2.xml"/></Relationships>
</file>

<file path=ppt/slides/_rels/slide2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2.xml"/></Relationships>
</file>

<file path=ppt/slides/_rels/slide2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2.xml"/></Relationships>
</file>

<file path=ppt/slides/_rels/slide2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2.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67.xml"/><Relationship Id="rId5" Type="http://schemas.openxmlformats.org/officeDocument/2006/relationships/hyperlink" Target="https://openclipart.org/detail/24868/time%20icon" TargetMode="External"/><Relationship Id="rId4" Type="http://schemas.openxmlformats.org/officeDocument/2006/relationships/image" Target="../media/image36.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38.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10.png"/><Relationship Id="rId5" Type="http://schemas.openxmlformats.org/officeDocument/2006/relationships/image" Target="../media/image37.png"/><Relationship Id="rId4" Type="http://schemas.openxmlformats.org/officeDocument/2006/relationships/notesSlide" Target="../notesSlides/notesSlide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9.jpe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45652-9AF1-0D47-6E63-A3406631421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094804E-F5F8-A92C-71BA-2A82D6B78D4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172141F-F949-C9F7-2D37-2AD9C6C47EEA}"/>
              </a:ext>
            </a:extLst>
          </p:cNvPr>
          <p:cNvPicPr>
            <a:picLocks noChangeAspect="1"/>
          </p:cNvPicPr>
          <p:nvPr/>
        </p:nvPicPr>
        <p:blipFill>
          <a:blip r:embed="rId2"/>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E02F1002-2A74-B262-95E7-9E287A68C237}"/>
              </a:ext>
            </a:extLst>
          </p:cNvPr>
          <p:cNvSpPr txBox="1">
            <a:spLocks/>
          </p:cNvSpPr>
          <p:nvPr/>
        </p:nvSpPr>
        <p:spPr>
          <a:xfrm>
            <a:off x="9080845" y="1263280"/>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B15C6C35-8964-8596-349A-486926D51BF4}"/>
              </a:ext>
            </a:extLst>
          </p:cNvPr>
          <p:cNvSpPr txBox="1">
            <a:spLocks/>
          </p:cNvSpPr>
          <p:nvPr/>
        </p:nvSpPr>
        <p:spPr>
          <a:xfrm>
            <a:off x="9488452" y="1965112"/>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16-03-2025</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0320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207:</a:t>
            </a:r>
            <a:r>
              <a:rPr lang="en-US" sz="7200" b="1" dirty="0">
                <a:solidFill>
                  <a:schemeClr val="bg1"/>
                </a:solidFill>
                <a:effectLst>
                  <a:outerShdw blurRad="38100" dist="38100" dir="2700000" algn="tl">
                    <a:srgbClr val="000000">
                      <a:alpha val="43137"/>
                    </a:srgbClr>
                  </a:outerShdw>
                </a:effectLst>
              </a:rPr>
              <a:t> </a:t>
            </a:r>
            <a:r>
              <a:rPr lang="en-GB" sz="7200" b="1" dirty="0">
                <a:solidFill>
                  <a:schemeClr val="bg1"/>
                </a:solidFill>
                <a:effectLst>
                  <a:outerShdw blurRad="38100" dist="38100" dir="2700000" algn="tl">
                    <a:srgbClr val="000000">
                      <a:alpha val="43137"/>
                    </a:srgbClr>
                  </a:outerShdw>
                </a:effectLst>
              </a:rPr>
              <a:t>THERE’S A GREAT DAY COMING</a:t>
            </a:r>
          </a:p>
        </p:txBody>
      </p:sp>
    </p:spTree>
    <p:extLst>
      <p:ext uri="{BB962C8B-B14F-4D97-AF65-F5344CB8AC3E}">
        <p14:creationId xmlns:p14="http://schemas.microsoft.com/office/powerpoint/2010/main" val="9708809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THERE’S A GREAT DAY COMING</a:t>
            </a:r>
            <a:r>
              <a:rPr lang="en-US" b="1" u="sng" dirty="0">
                <a:solidFill>
                  <a:schemeClr val="bg1"/>
                </a:solidFill>
                <a:latin typeface="Arial" panose="020B0604020202020204" pitchFamily="34" charset="0"/>
                <a:cs typeface="Arial" panose="020B0604020202020204" pitchFamily="34" charset="0"/>
              </a:rPr>
              <a:t> [GHS 207]</a:t>
            </a:r>
          </a:p>
        </p:txBody>
      </p:sp>
      <p:grpSp>
        <p:nvGrpSpPr>
          <p:cNvPr id="3" name="Group 2"/>
          <p:cNvGrpSpPr/>
          <p:nvPr/>
        </p:nvGrpSpPr>
        <p:grpSpPr>
          <a:xfrm>
            <a:off x="243372" y="1656012"/>
            <a:ext cx="11948629" cy="4539704"/>
            <a:chOff x="257130" y="1719391"/>
            <a:chExt cx="10547818" cy="4539704"/>
          </a:xfrm>
        </p:grpSpPr>
        <p:sp>
          <p:nvSpPr>
            <p:cNvPr id="14339" name="TextBox 1"/>
            <p:cNvSpPr txBox="1">
              <a:spLocks noChangeArrowheads="1"/>
            </p:cNvSpPr>
            <p:nvPr/>
          </p:nvSpPr>
          <p:spPr bwMode="auto">
            <a:xfrm>
              <a:off x="907147" y="1719391"/>
              <a:ext cx="9897801" cy="453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There’s a great day coming</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 great day coming</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There’s a great day coming by and by</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the saints and the sinners shall be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Parted right and left</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for that day to come?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754346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979088"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Are you ready?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for the judgment day?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Are you ready?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 judgment day?</a:t>
            </a:r>
          </a:p>
        </p:txBody>
      </p:sp>
    </p:spTree>
    <p:extLst>
      <p:ext uri="{BB962C8B-B14F-4D97-AF65-F5344CB8AC3E}">
        <p14:creationId xmlns:p14="http://schemas.microsoft.com/office/powerpoint/2010/main" val="15671857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THERE’S A GREAT DAY COMING</a:t>
            </a:r>
            <a:r>
              <a:rPr lang="en-US" b="1" u="sng" dirty="0">
                <a:solidFill>
                  <a:schemeClr val="bg1"/>
                </a:solidFill>
                <a:latin typeface="Arial" panose="020B0604020202020204" pitchFamily="34" charset="0"/>
                <a:cs typeface="Arial" panose="020B0604020202020204" pitchFamily="34" charset="0"/>
              </a:rPr>
              <a:t> [GHS 207]</a:t>
            </a:r>
          </a:p>
        </p:txBody>
      </p:sp>
      <p:grpSp>
        <p:nvGrpSpPr>
          <p:cNvPr id="3" name="Group 2"/>
          <p:cNvGrpSpPr/>
          <p:nvPr/>
        </p:nvGrpSpPr>
        <p:grpSpPr>
          <a:xfrm>
            <a:off x="243372" y="1656012"/>
            <a:ext cx="11948629" cy="4539704"/>
            <a:chOff x="257130" y="1719391"/>
            <a:chExt cx="10547818" cy="4539704"/>
          </a:xfrm>
        </p:grpSpPr>
        <p:sp>
          <p:nvSpPr>
            <p:cNvPr id="14339" name="TextBox 1"/>
            <p:cNvSpPr txBox="1">
              <a:spLocks noChangeArrowheads="1"/>
            </p:cNvSpPr>
            <p:nvPr/>
          </p:nvSpPr>
          <p:spPr bwMode="auto">
            <a:xfrm>
              <a:off x="907147" y="1719391"/>
              <a:ext cx="9897801" cy="453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There’s a bright day coming</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 bright day coming</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There’s a bright day coming by and by;</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But its brightness shall only come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them that love the Lord,</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for that day to come?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9964741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979088"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Are you ready?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for the judgment day?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Are you ready?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 judgment day?</a:t>
            </a:r>
          </a:p>
        </p:txBody>
      </p:sp>
    </p:spTree>
    <p:extLst>
      <p:ext uri="{BB962C8B-B14F-4D97-AF65-F5344CB8AC3E}">
        <p14:creationId xmlns:p14="http://schemas.microsoft.com/office/powerpoint/2010/main" val="2695184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THERE’S A GREAT DAY COMING</a:t>
            </a:r>
            <a:r>
              <a:rPr lang="en-US" b="1" u="sng" dirty="0">
                <a:solidFill>
                  <a:schemeClr val="bg1"/>
                </a:solidFill>
                <a:latin typeface="Arial" panose="020B0604020202020204" pitchFamily="34" charset="0"/>
                <a:cs typeface="Arial" panose="020B0604020202020204" pitchFamily="34" charset="0"/>
              </a:rPr>
              <a:t> [GHS 207]</a:t>
            </a:r>
          </a:p>
        </p:txBody>
      </p:sp>
      <p:grpSp>
        <p:nvGrpSpPr>
          <p:cNvPr id="3" name="Group 2"/>
          <p:cNvGrpSpPr/>
          <p:nvPr/>
        </p:nvGrpSpPr>
        <p:grpSpPr>
          <a:xfrm>
            <a:off x="243372" y="1656012"/>
            <a:ext cx="11948629" cy="4539704"/>
            <a:chOff x="257130" y="1719391"/>
            <a:chExt cx="10547818" cy="4539704"/>
          </a:xfrm>
        </p:grpSpPr>
        <p:sp>
          <p:nvSpPr>
            <p:cNvPr id="14339" name="TextBox 1"/>
            <p:cNvSpPr txBox="1">
              <a:spLocks noChangeArrowheads="1"/>
            </p:cNvSpPr>
            <p:nvPr/>
          </p:nvSpPr>
          <p:spPr bwMode="auto">
            <a:xfrm>
              <a:off x="907147" y="1719391"/>
              <a:ext cx="9897801" cy="453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There’s a sad day coming</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 sad day coming</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There’s a sad day coming by and by</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the sinner shall hear his doom</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“Depart, I know ye not,”</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for that day to come?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977921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979088"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Are you ready?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for the judgment day?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Are you ready?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 judgment day?</a:t>
            </a:r>
          </a:p>
        </p:txBody>
      </p:sp>
      <p:sp>
        <p:nvSpPr>
          <p:cNvPr id="3" name="Oval 2">
            <a:extLst>
              <a:ext uri="{FF2B5EF4-FFF2-40B4-BE49-F238E27FC236}">
                <a16:creationId xmlns:a16="http://schemas.microsoft.com/office/drawing/2014/main" id="{8B3B6C6F-E45B-4B97-A127-D521432ACEB1}"/>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37437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16-03-2025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379709" y="686862"/>
            <a:ext cx="7037591" cy="5475129"/>
          </a:xfrm>
        </p:spPr>
        <p:txBody>
          <a:bodyPr anchor="ctr">
            <a:normAutofit/>
          </a:bodyPr>
          <a:lstStyle/>
          <a:p>
            <a:pPr marL="0" marR="0" lvl="0" indent="0" algn="ctr"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GB"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mn-cs"/>
              </a:rPr>
              <a:t>Throughout the week, we were encouraged to spend 5 minutes each day interceding for our neighbourhood and the nation.</a:t>
            </a:r>
          </a:p>
          <a:p>
            <a:pPr marL="0" marR="0" lvl="0" indent="0" algn="ctr"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GB"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Who would like to share their experience, or any insights received while praying for our community and nation? Did you notice any changes, personal burdens, or revelations during your intercession?</a:t>
            </a:r>
            <a:endParaRPr kumimoji="0" lang="en-US" b="1"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a:p>
            <a:pPr marL="0" indent="0" algn="ctr">
              <a:lnSpc>
                <a:spcPct val="110000"/>
              </a:lnSpc>
              <a:buNone/>
            </a:pP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Prayer for National Deliverance and Revival</a:t>
            </a:r>
            <a:endPar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2981250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742950" y="742951"/>
            <a:ext cx="3476625"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a:t>
            </a:r>
            <a:r>
              <a:rPr lang="en-US" altLang="en-US" sz="4800" b="1" u="sng" dirty="0">
                <a:solidFill>
                  <a:srgbClr val="FFFFFF"/>
                </a:solidFill>
              </a:rPr>
              <a:t>994</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War in Heaven and Wrath on Earth</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just"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Therefore rejoice, ye heavens, and ye that dwell in them. Woe to the inhabitants of the earth and of the sea! for the devil is come down unto you, having great wrath, because he </a:t>
            </a:r>
            <a:r>
              <a:rPr kumimoji="0" lang="en-GB" sz="2800" b="0" i="1" u="none" strike="noStrike" kern="1200" cap="none" spc="0" normalizeH="0" baseline="0" noProof="0" dirty="0" err="1">
                <a:ln>
                  <a:noFill/>
                </a:ln>
                <a:solidFill>
                  <a:prstClr val="black">
                    <a:hueOff val="0"/>
                    <a:satOff val="0"/>
                    <a:lumOff val="0"/>
                    <a:alphaOff val="0"/>
                  </a:prstClr>
                </a:solidFill>
                <a:effectLst/>
                <a:uLnTx/>
                <a:uFillTx/>
                <a:latin typeface="Calibri"/>
                <a:ea typeface="+mn-ea"/>
                <a:cs typeface="+mn-cs"/>
              </a:rPr>
              <a:t>knoweth</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that he hath but a short time.</a:t>
            </a: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(Revelation 12:12).</a:t>
            </a:r>
          </a:p>
          <a:p>
            <a:pPr marL="180975" marR="0" lvl="1" indent="-180975" algn="just" defTabSz="1289050" rtl="0" eaLnBrk="1" fontAlgn="auto" latinLnBrk="0" hangingPunct="1">
              <a:lnSpc>
                <a:spcPct val="90000"/>
              </a:lnSpc>
              <a:spcBef>
                <a:spcPct val="0"/>
              </a:spcBef>
              <a:spcAft>
                <a:spcPct val="20000"/>
              </a:spcAft>
              <a:buClrTx/>
              <a:buSzTx/>
              <a:buFontTx/>
              <a:buNone/>
              <a:tabLst/>
              <a:defRPr/>
            </a:pPr>
            <a:endParaRPr kumimoji="0" lang="en-GB" sz="24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TEXTS:</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Revelation 12:1-17</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91608" y="448055"/>
            <a:ext cx="7534048" cy="5951024"/>
          </a:xfrm>
        </p:spPr>
        <p:txBody>
          <a:bodyPr anchor="ctr">
            <a:noAutofit/>
          </a:bodyPr>
          <a:lstStyle/>
          <a:p>
            <a:pPr marL="0" indent="0" algn="just" eaLnBrk="0" fontAlgn="base" hangingPunct="0">
              <a:lnSpc>
                <a:spcPct val="100000"/>
              </a:lnSpc>
              <a:spcBef>
                <a:spcPct val="0"/>
              </a:spcBef>
              <a:spcAft>
                <a:spcPts val="600"/>
              </a:spcAft>
              <a:buNone/>
              <a:defRPr/>
            </a:pPr>
            <a:r>
              <a:rPr lang="en-GB" dirty="0">
                <a:latin typeface="Calibri" panose="020F0502020204030204" pitchFamily="34" charset="0"/>
              </a:rPr>
              <a:t>The narrative in our text reveals five main characters in symbolic form. The </a:t>
            </a:r>
            <a:r>
              <a:rPr lang="en-GB" b="1" i="1" dirty="0">
                <a:latin typeface="Calibri" panose="020F0502020204030204" pitchFamily="34" charset="0"/>
              </a:rPr>
              <a:t>Woman Clothed with the Sun </a:t>
            </a:r>
            <a:r>
              <a:rPr lang="en-GB" dirty="0">
                <a:latin typeface="Calibri" panose="020F0502020204030204" pitchFamily="34" charset="0"/>
              </a:rPr>
              <a:t>represents </a:t>
            </a:r>
            <a:r>
              <a:rPr lang="en-GB" b="1" i="1" dirty="0">
                <a:latin typeface="Calibri" panose="020F0502020204030204" pitchFamily="34" charset="0"/>
              </a:rPr>
              <a:t>Israel</a:t>
            </a:r>
            <a:r>
              <a:rPr lang="en-GB" dirty="0">
                <a:latin typeface="Calibri" panose="020F0502020204030204" pitchFamily="34" charset="0"/>
              </a:rPr>
              <a:t>, God’s chosen nation; while the </a:t>
            </a:r>
            <a:r>
              <a:rPr lang="en-GB" b="1" i="1" dirty="0">
                <a:latin typeface="Calibri" panose="020F0502020204030204" pitchFamily="34" charset="0"/>
              </a:rPr>
              <a:t>Man-Child </a:t>
            </a:r>
            <a:r>
              <a:rPr lang="en-GB" dirty="0">
                <a:latin typeface="Calibri" panose="020F0502020204030204" pitchFamily="34" charset="0"/>
              </a:rPr>
              <a:t>symbolises </a:t>
            </a:r>
            <a:r>
              <a:rPr lang="en-GB" b="1" i="1" dirty="0">
                <a:latin typeface="Calibri" panose="020F0502020204030204" pitchFamily="34" charset="0"/>
              </a:rPr>
              <a:t>Christ</a:t>
            </a:r>
            <a:r>
              <a:rPr lang="en-GB" dirty="0">
                <a:latin typeface="Calibri" panose="020F0502020204030204" pitchFamily="34" charset="0"/>
              </a:rPr>
              <a:t>, the ruler of all nations. The </a:t>
            </a:r>
            <a:r>
              <a:rPr lang="en-GB" b="1" i="1" dirty="0">
                <a:latin typeface="Calibri" panose="020F0502020204030204" pitchFamily="34" charset="0"/>
              </a:rPr>
              <a:t>Great Red Dragon</a:t>
            </a:r>
            <a:r>
              <a:rPr lang="en-GB" dirty="0">
                <a:latin typeface="Calibri" panose="020F0502020204030204" pitchFamily="34" charset="0"/>
              </a:rPr>
              <a:t> represents </a:t>
            </a:r>
            <a:r>
              <a:rPr lang="en-GB" b="1" i="1" dirty="0">
                <a:latin typeface="Calibri" panose="020F0502020204030204" pitchFamily="34" charset="0"/>
              </a:rPr>
              <a:t>Satan</a:t>
            </a:r>
            <a:r>
              <a:rPr lang="en-GB" dirty="0">
                <a:latin typeface="Calibri" panose="020F0502020204030204" pitchFamily="34" charset="0"/>
              </a:rPr>
              <a:t>, the enemy of God’s people, and </a:t>
            </a:r>
            <a:r>
              <a:rPr lang="en-GB" b="1" i="1" dirty="0">
                <a:latin typeface="Calibri" panose="020F0502020204030204" pitchFamily="34" charset="0"/>
              </a:rPr>
              <a:t>Michael</a:t>
            </a:r>
            <a:r>
              <a:rPr lang="en-GB" dirty="0">
                <a:latin typeface="Calibri" panose="020F0502020204030204" pitchFamily="34" charset="0"/>
              </a:rPr>
              <a:t> the </a:t>
            </a:r>
            <a:r>
              <a:rPr lang="en-GB" b="1" i="1" dirty="0">
                <a:latin typeface="Calibri" panose="020F0502020204030204" pitchFamily="34" charset="0"/>
              </a:rPr>
              <a:t>Archangel</a:t>
            </a:r>
            <a:r>
              <a:rPr lang="en-GB" dirty="0">
                <a:latin typeface="Calibri" panose="020F0502020204030204" pitchFamily="34" charset="0"/>
              </a:rPr>
              <a:t> leads God’s army to defeat him. The </a:t>
            </a:r>
            <a:r>
              <a:rPr lang="en-GB" b="1" i="1" dirty="0">
                <a:latin typeface="Calibri" panose="020F0502020204030204" pitchFamily="34" charset="0"/>
              </a:rPr>
              <a:t>Remnant of the Woman’s Seed </a:t>
            </a:r>
            <a:r>
              <a:rPr lang="en-GB" dirty="0">
                <a:latin typeface="Calibri" panose="020F0502020204030204" pitchFamily="34" charset="0"/>
              </a:rPr>
              <a:t>refers to </a:t>
            </a:r>
            <a:r>
              <a:rPr lang="en-GB" b="1" i="1" dirty="0">
                <a:latin typeface="Calibri" panose="020F0502020204030204" pitchFamily="34" charset="0"/>
              </a:rPr>
              <a:t>faithful believers in Christ</a:t>
            </a:r>
            <a:r>
              <a:rPr lang="en-GB" dirty="0">
                <a:latin typeface="Calibri" panose="020F0502020204030204" pitchFamily="34" charset="0"/>
              </a:rPr>
              <a:t>. This passage highlights the </a:t>
            </a:r>
            <a:r>
              <a:rPr lang="en-GB" b="1" i="1" dirty="0">
                <a:latin typeface="Calibri" panose="020F0502020204030204" pitchFamily="34" charset="0"/>
              </a:rPr>
              <a:t>War in Heaven</a:t>
            </a:r>
            <a:r>
              <a:rPr lang="en-GB" dirty="0">
                <a:latin typeface="Calibri" panose="020F0502020204030204" pitchFamily="34" charset="0"/>
              </a:rPr>
              <a:t>, where Satan is cast out, the </a:t>
            </a:r>
            <a:r>
              <a:rPr lang="en-GB" b="1" i="1" dirty="0">
                <a:latin typeface="Calibri" panose="020F0502020204030204" pitchFamily="34" charset="0"/>
              </a:rPr>
              <a:t>Wrath on Earth</a:t>
            </a:r>
            <a:r>
              <a:rPr lang="en-GB" dirty="0">
                <a:latin typeface="Calibri" panose="020F0502020204030204" pitchFamily="34" charset="0"/>
              </a:rPr>
              <a:t>, as he unleashes his fury, and the </a:t>
            </a:r>
            <a:r>
              <a:rPr lang="en-GB" b="1" i="1" dirty="0">
                <a:latin typeface="Calibri" panose="020F0502020204030204" pitchFamily="34" charset="0"/>
              </a:rPr>
              <a:t>Victory through Christ</a:t>
            </a:r>
            <a:r>
              <a:rPr lang="en-GB" dirty="0">
                <a:latin typeface="Calibri" panose="020F0502020204030204" pitchFamily="34" charset="0"/>
              </a:rPr>
              <a:t>, as believers overcome by His blood and their testimony (Revelation 12:11)..</a:t>
            </a:r>
            <a:endParaRPr lang="en-US"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2" y="457201"/>
            <a:ext cx="7688474" cy="5952744"/>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kumimoji="0" lang="en-GB" sz="2700" i="0" u="none" strike="noStrike" kern="1200" cap="none" spc="0" normalizeH="0" baseline="0" noProof="0" dirty="0">
                <a:ln>
                  <a:noFill/>
                </a:ln>
                <a:effectLst/>
                <a:uLnTx/>
                <a:uFillTx/>
                <a:latin typeface="Calibri" panose="020F0502020204030204" pitchFamily="34" charset="0"/>
                <a:ea typeface="+mn-ea"/>
                <a:cs typeface="+mn-cs"/>
              </a:rPr>
              <a:t>The description of Israel as clothed with the sun,  and crowned with the stars shows that she will shine forth in the future with glory, great brilliance and beauty.</a:t>
            </a:r>
          </a:p>
          <a:p>
            <a:pPr marL="514350" indent="-514350" algn="just" eaLnBrk="0" fontAlgn="base" hangingPunct="0">
              <a:lnSpc>
                <a:spcPct val="100000"/>
              </a:lnSpc>
              <a:spcBef>
                <a:spcPct val="0"/>
              </a:spcBef>
              <a:spcAft>
                <a:spcPts val="600"/>
              </a:spcAft>
              <a:buFont typeface="+mj-lt"/>
              <a:buAutoNum type="arabicPeriod"/>
              <a:defRPr/>
            </a:pPr>
            <a:r>
              <a:rPr lang="en-GB" sz="2700" dirty="0">
                <a:latin typeface="Calibri" panose="020F0502020204030204" pitchFamily="34" charset="0"/>
              </a:rPr>
              <a:t>As Satan could not stop the incarnation of Christ,  so he will not be able to stop His exaltation and coronation.</a:t>
            </a:r>
          </a:p>
          <a:p>
            <a:pPr marL="514350" indent="-514350" algn="just" eaLnBrk="0" fontAlgn="base" hangingPunct="0">
              <a:lnSpc>
                <a:spcPct val="100000"/>
              </a:lnSpc>
              <a:spcBef>
                <a:spcPct val="0"/>
              </a:spcBef>
              <a:spcAft>
                <a:spcPts val="600"/>
              </a:spcAft>
              <a:buFont typeface="+mj-lt"/>
              <a:buAutoNum type="arabicPeriod"/>
              <a:defRPr/>
            </a:pPr>
            <a:r>
              <a:rPr lang="en-GB" sz="2700" dirty="0">
                <a:latin typeface="Calibri" panose="020F0502020204030204" pitchFamily="34" charset="0"/>
              </a:rPr>
              <a:t>Satan accuses believers before God, but victory is secured through Christ’s blood and steadfast faith.</a:t>
            </a:r>
          </a:p>
          <a:p>
            <a:pPr marL="514350" indent="-514350" algn="just" eaLnBrk="0" fontAlgn="base" hangingPunct="0">
              <a:lnSpc>
                <a:spcPct val="100000"/>
              </a:lnSpc>
              <a:spcBef>
                <a:spcPct val="0"/>
              </a:spcBef>
              <a:spcAft>
                <a:spcPts val="600"/>
              </a:spcAft>
              <a:buFont typeface="+mj-lt"/>
              <a:buAutoNum type="arabicPeriod"/>
              <a:defRPr/>
            </a:pPr>
            <a:r>
              <a:rPr lang="en-GB" sz="2700" dirty="0">
                <a:latin typeface="Calibri" panose="020F0502020204030204" pitchFamily="34" charset="0"/>
              </a:rPr>
              <a:t>Just as God provided refuge for the woman in the wilderness, believers must depend on Him for divine preservation.</a:t>
            </a:r>
          </a:p>
          <a:p>
            <a:pPr marL="514350" indent="-514350" algn="just" eaLnBrk="0" fontAlgn="base" hangingPunct="0">
              <a:lnSpc>
                <a:spcPct val="100000"/>
              </a:lnSpc>
              <a:spcBef>
                <a:spcPct val="0"/>
              </a:spcBef>
              <a:spcAft>
                <a:spcPts val="600"/>
              </a:spcAft>
              <a:buFont typeface="+mj-lt"/>
              <a:buAutoNum type="arabicPeriod"/>
              <a:defRPr/>
            </a:pPr>
            <a:r>
              <a:rPr lang="en-GB" sz="2700" dirty="0">
                <a:latin typeface="Calibri" panose="020F0502020204030204" pitchFamily="34" charset="0"/>
              </a:rPr>
              <a:t>Sinners must repent and live a holy life to escape God’s wrath.</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Revelation 12:1-6,15-16; Daniel 12:1; Ephesians 6:10-12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76454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540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966366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3A20E-55F8-7BD1-0AAA-C02279BFB5BC}"/>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621F318B-B257-63D3-75D3-F270879737DF}"/>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5FA161E2-A26C-8FAE-B92D-EFFC4DBA9D86}"/>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5FB3D44E-1CBC-8C3D-DCDB-60826B417704}"/>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0701F28A-8337-659A-86DF-6E7443BD31D1}"/>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DC81E0E0-142C-FCF2-C8EA-E324FED87DD0}"/>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C761509-EA1F-F67D-F8B8-41AE4ED668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6CDC95F-BE22-4A9C-0989-E0C60F107A58}"/>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36183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202691" cy="5475129"/>
          </a:xfrm>
        </p:spPr>
        <p:txBody>
          <a:bodyPr anchor="ctr">
            <a:noAutofit/>
          </a:bodyPr>
          <a:lstStyle/>
          <a:p>
            <a:pPr marL="0" indent="0" algn="ctr">
              <a:lnSpc>
                <a:spcPct val="110000"/>
              </a:lnSpc>
              <a:buNone/>
            </a:pPr>
            <a:r>
              <a:rPr lang="en-GB" b="1" dirty="0">
                <a:latin typeface="Calibri" panose="020F0502020204030204" pitchFamily="34" charset="0"/>
              </a:rPr>
              <a:t>The war in heaven marks a decisive battle, but Christ’s victory is certain. Satan’s wrath on earth is his last attempt to deceive and destroy, yet believers must stand firm in the faith, rely on Christ’s blood and Word, and remain faithful as they await His reign. For unbelievers, this is a call to repentance before it’s too late. Though the devil’s wrath is fierce, God’s mercy is still available to those who turn to Him. Are you ready for Christ’s return, or will you face the great tribulation?</a:t>
            </a: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r>
              <a:rPr lang="en-GB" b="1" dirty="0">
                <a:latin typeface="Calibri" panose="020F0502020204030204" pitchFamily="34" charset="0"/>
              </a:rPr>
              <a:t>Revelation 12:5 gives a panoramic or wide-ranging view on key events about Jesus Christ from His incarnation to the coronation, separated by a long period of time. Search the Scriptures to itemize the key events about Jesus Christ that are not mentioned in this text with supporting biblical references.</a:t>
            </a:r>
            <a:endParaRPr lang="en-US" b="1" dirty="0">
              <a:latin typeface="Calibri" panose="020F0502020204030204" pitchFamily="34" charset="0"/>
            </a:endParaRP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655230-3215-13FB-2E3A-2A6FEADE7430}"/>
              </a:ext>
            </a:extLst>
          </p:cNvPr>
          <p:cNvSpPr txBox="1"/>
          <p:nvPr/>
        </p:nvSpPr>
        <p:spPr>
          <a:xfrm>
            <a:off x="-4593" y="-5848"/>
            <a:ext cx="7895526" cy="3358800"/>
          </a:xfrm>
          <a:prstGeom prst="rect">
            <a:avLst/>
          </a:prstGeom>
          <a:solidFill>
            <a:schemeClr val="tx2"/>
          </a:solidFill>
        </p:spPr>
        <p:txBody>
          <a:bodyPr wrap="square" rtlCol="0">
            <a:spAutoFit/>
          </a:bodyPr>
          <a:lstStyle/>
          <a:p>
            <a:endParaRPr lang="en-US" dirty="0"/>
          </a:p>
        </p:txBody>
      </p:sp>
      <p:sp>
        <p:nvSpPr>
          <p:cNvPr id="5" name="TextBox 5"/>
          <p:cNvSpPr txBox="1"/>
          <p:nvPr/>
        </p:nvSpPr>
        <p:spPr>
          <a:xfrm>
            <a:off x="0" y="109225"/>
            <a:ext cx="7844119" cy="1172372"/>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WELCOME TO </a:t>
            </a:r>
          </a:p>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DEEPER LIFE BIBLE CHURCH </a:t>
            </a:r>
            <a:endParaRPr kumimoji="0" 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6" name="TextBox 6"/>
          <p:cNvSpPr txBox="1"/>
          <p:nvPr/>
        </p:nvSpPr>
        <p:spPr>
          <a:xfrm>
            <a:off x="246530" y="3503195"/>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FAMILY</a:t>
            </a:r>
          </a:p>
        </p:txBody>
      </p:sp>
      <p:sp>
        <p:nvSpPr>
          <p:cNvPr id="7" name="TextBox 7"/>
          <p:cNvSpPr txBox="1"/>
          <p:nvPr/>
        </p:nvSpPr>
        <p:spPr>
          <a:xfrm>
            <a:off x="246530" y="4048119"/>
            <a:ext cx="4738264" cy="1901161"/>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are a family, God’s family:</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Father: God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Saviour: Jesus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Comforter: The Holy Spirit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destination: Heaven</a:t>
            </a:r>
          </a:p>
        </p:txBody>
      </p:sp>
      <p:sp>
        <p:nvSpPr>
          <p:cNvPr id="11" name="TextBox 11"/>
          <p:cNvSpPr txBox="1"/>
          <p:nvPr/>
        </p:nvSpPr>
        <p:spPr>
          <a:xfrm>
            <a:off x="674201" y="2122385"/>
            <a:ext cx="6865843" cy="1292662"/>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“Come thou with us and we will do thee good: for the Lord hath spoken good concerning [us]”</a:t>
            </a:r>
          </a:p>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 Numbers 10:29</a:t>
            </a:r>
          </a:p>
        </p:txBody>
      </p:sp>
      <p:sp>
        <p:nvSpPr>
          <p:cNvPr id="15" name="TextBox 5">
            <a:extLst>
              <a:ext uri="{FF2B5EF4-FFF2-40B4-BE49-F238E27FC236}">
                <a16:creationId xmlns:a16="http://schemas.microsoft.com/office/drawing/2014/main" id="{F97DB6D8-E91D-4B80-890B-0D10E3465A37}"/>
              </a:ext>
            </a:extLst>
          </p:cNvPr>
          <p:cNvSpPr txBox="1"/>
          <p:nvPr/>
        </p:nvSpPr>
        <p:spPr>
          <a:xfrm>
            <a:off x="180541" y="1483767"/>
            <a:ext cx="7574168" cy="595291"/>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GB"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rPr>
              <a:t>A CHURCH ON THE MOVE…</a:t>
            </a:r>
            <a:endParaRPr kumimoji="0" lang="en-US"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19" name="TextBox 6">
            <a:extLst>
              <a:ext uri="{FF2B5EF4-FFF2-40B4-BE49-F238E27FC236}">
                <a16:creationId xmlns:a16="http://schemas.microsoft.com/office/drawing/2014/main" id="{C1B4E039-C9CF-4BFA-B712-1B7660551067}"/>
              </a:ext>
            </a:extLst>
          </p:cNvPr>
          <p:cNvSpPr txBox="1"/>
          <p:nvPr/>
        </p:nvSpPr>
        <p:spPr>
          <a:xfrm>
            <a:off x="5135746"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FOOD</a:t>
            </a:r>
          </a:p>
        </p:txBody>
      </p:sp>
      <p:sp>
        <p:nvSpPr>
          <p:cNvPr id="20" name="TextBox 7">
            <a:extLst>
              <a:ext uri="{FF2B5EF4-FFF2-40B4-BE49-F238E27FC236}">
                <a16:creationId xmlns:a16="http://schemas.microsoft.com/office/drawing/2014/main" id="{B2BE0EBC-89CA-4C13-A29B-79B20DAE832E}"/>
              </a:ext>
            </a:extLst>
          </p:cNvPr>
          <p:cNvSpPr txBox="1"/>
          <p:nvPr/>
        </p:nvSpPr>
        <p:spPr>
          <a:xfrm>
            <a:off x="5127038" y="4061653"/>
            <a:ext cx="3417234" cy="2247667"/>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feast on God’s pure Word. We:</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Read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Study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Believe it</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Apply it</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 </a:t>
            </a:r>
          </a:p>
        </p:txBody>
      </p:sp>
      <p:sp>
        <p:nvSpPr>
          <p:cNvPr id="23" name="Rectangle 22">
            <a:extLst>
              <a:ext uri="{FF2B5EF4-FFF2-40B4-BE49-F238E27FC236}">
                <a16:creationId xmlns:a16="http://schemas.microsoft.com/office/drawing/2014/main" id="{15AEF4F9-3005-4AC1-BAC0-9442DF7CAB11}"/>
              </a:ext>
            </a:extLst>
          </p:cNvPr>
          <p:cNvSpPr/>
          <p:nvPr/>
        </p:nvSpPr>
        <p:spPr>
          <a:xfrm>
            <a:off x="-4131" y="6275987"/>
            <a:ext cx="12210393" cy="581249"/>
          </a:xfrm>
          <a:prstGeom prst="rect">
            <a:avLst/>
          </a:prstGeom>
          <a:solidFill>
            <a:srgbClr val="1F497D"/>
          </a:solidFill>
        </p:spPr>
        <p:txBody>
          <a:bodyPr wrap="square" anchor="ctr">
            <a:spAutoFit/>
          </a:bodyPr>
          <a:lstStyle/>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GB" sz="3177"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For your time and eternal profit, this is the place to be!</a:t>
            </a:r>
          </a:p>
        </p:txBody>
      </p:sp>
      <p:sp>
        <p:nvSpPr>
          <p:cNvPr id="24" name="TextBox 6">
            <a:extLst>
              <a:ext uri="{FF2B5EF4-FFF2-40B4-BE49-F238E27FC236}">
                <a16:creationId xmlns:a16="http://schemas.microsoft.com/office/drawing/2014/main" id="{4818533A-1ADB-475C-BEA5-12549E9708CF}"/>
              </a:ext>
            </a:extLst>
          </p:cNvPr>
          <p:cNvSpPr txBox="1"/>
          <p:nvPr/>
        </p:nvSpPr>
        <p:spPr>
          <a:xfrm>
            <a:off x="8692638"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kumimoji="0" lang="en-US" sz="3177" b="1" i="0" u="none" strike="noStrike" kern="1200" cap="none" spc="176" normalizeH="0" baseline="0" noProof="0" dirty="0">
                <a:ln>
                  <a:noFill/>
                </a:ln>
                <a:solidFill>
                  <a:schemeClr val="tx1">
                    <a:lumMod val="75000"/>
                    <a:lumOff val="25000"/>
                  </a:schemeClr>
                </a:solidFill>
                <a:effectLst/>
                <a:uLnTx/>
                <a:uFillTx/>
                <a:latin typeface="Candara" panose="020E0502030303020204" pitchFamily="34" charset="0"/>
                <a:ea typeface="+mn-ea"/>
                <a:cs typeface="+mn-cs"/>
              </a:rPr>
              <a:t>GLOWING FOLD</a:t>
            </a:r>
          </a:p>
        </p:txBody>
      </p:sp>
      <p:sp>
        <p:nvSpPr>
          <p:cNvPr id="25" name="TextBox 7">
            <a:extLst>
              <a:ext uri="{FF2B5EF4-FFF2-40B4-BE49-F238E27FC236}">
                <a16:creationId xmlns:a16="http://schemas.microsoft.com/office/drawing/2014/main" id="{BFB76E4B-873E-4830-83CF-62A17677B960}"/>
              </a:ext>
            </a:extLst>
          </p:cNvPr>
          <p:cNvSpPr txBox="1"/>
          <p:nvPr/>
        </p:nvSpPr>
        <p:spPr>
          <a:xfrm>
            <a:off x="8692638" y="4094222"/>
            <a:ext cx="3252833" cy="1927066"/>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want you to be part of us – a growing and glowing family. Join us and you will soon discover what makes our identity unique.</a:t>
            </a:r>
          </a:p>
        </p:txBody>
      </p:sp>
      <p:pic>
        <p:nvPicPr>
          <p:cNvPr id="1026" name="Picture 2" descr="Image result for christians">
            <a:extLst>
              <a:ext uri="{FF2B5EF4-FFF2-40B4-BE49-F238E27FC236}">
                <a16:creationId xmlns:a16="http://schemas.microsoft.com/office/drawing/2014/main" id="{0DDAF244-2006-4430-ABE1-338EAC49F9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4119" y="-3103"/>
            <a:ext cx="4362143" cy="33579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a:extLst>
              <a:ext uri="{FF2B5EF4-FFF2-40B4-BE49-F238E27FC236}">
                <a16:creationId xmlns:a16="http://schemas.microsoft.com/office/drawing/2014/main" id="{7550CB3B-B0A7-FCD5-D6B4-57E26F45DCE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1491914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C82A1A-623D-0590-6AB9-E48567EA86D2}"/>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6511242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in a suit&#10;&#10;AI-generated content may be incorrect.">
            <a:extLst>
              <a:ext uri="{FF2B5EF4-FFF2-40B4-BE49-F238E27FC236}">
                <a16:creationId xmlns:a16="http://schemas.microsoft.com/office/drawing/2014/main" id="{C7672CFC-F999-9E87-6B14-3FDBAF9A8C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68641"/>
          </a:xfrm>
          <a:prstGeom prst="rect">
            <a:avLst/>
          </a:prstGeom>
        </p:spPr>
      </p:pic>
    </p:spTree>
    <p:extLst>
      <p:ext uri="{BB962C8B-B14F-4D97-AF65-F5344CB8AC3E}">
        <p14:creationId xmlns:p14="http://schemas.microsoft.com/office/powerpoint/2010/main" val="35617590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in a suit and tie&#10;&#10;AI-generated content may be incorrect.">
            <a:extLst>
              <a:ext uri="{FF2B5EF4-FFF2-40B4-BE49-F238E27FC236}">
                <a16:creationId xmlns:a16="http://schemas.microsoft.com/office/drawing/2014/main" id="{4F057BF9-3D76-61EE-80EF-5FF81A3DB5F8}"/>
              </a:ext>
            </a:extLst>
          </p:cNvPr>
          <p:cNvPicPr>
            <a:picLocks noChangeAspect="1"/>
          </p:cNvPicPr>
          <p:nvPr/>
        </p:nvPicPr>
        <p:blipFill>
          <a:blip r:embed="rId2">
            <a:extLst>
              <a:ext uri="{28A0092B-C50C-407E-A947-70E740481C1C}">
                <a14:useLocalDpi xmlns:a14="http://schemas.microsoft.com/office/drawing/2010/main" val="0"/>
              </a:ext>
            </a:extLst>
          </a:blip>
          <a:srcRect l="204" t="4290" r="1"/>
          <a:stretch/>
        </p:blipFill>
        <p:spPr>
          <a:xfrm>
            <a:off x="0" y="0"/>
            <a:ext cx="12192000" cy="6885688"/>
          </a:xfrm>
          <a:prstGeom prst="rect">
            <a:avLst/>
          </a:prstGeom>
        </p:spPr>
      </p:pic>
    </p:spTree>
    <p:extLst>
      <p:ext uri="{BB962C8B-B14F-4D97-AF65-F5344CB8AC3E}">
        <p14:creationId xmlns:p14="http://schemas.microsoft.com/office/powerpoint/2010/main" val="41717869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oster with images of men and words&#10;&#10;AI-generated content may be incorrect.">
            <a:extLst>
              <a:ext uri="{FF2B5EF4-FFF2-40B4-BE49-F238E27FC236}">
                <a16:creationId xmlns:a16="http://schemas.microsoft.com/office/drawing/2014/main" id="{771256A1-5C9B-B74A-C8BF-07E17EF26FCD}"/>
              </a:ext>
            </a:extLst>
          </p:cNvPr>
          <p:cNvPicPr>
            <a:picLocks noChangeAspect="1"/>
          </p:cNvPicPr>
          <p:nvPr/>
        </p:nvPicPr>
        <p:blipFill>
          <a:blip r:embed="rId2">
            <a:extLst>
              <a:ext uri="{28A0092B-C50C-407E-A947-70E740481C1C}">
                <a14:useLocalDpi xmlns:a14="http://schemas.microsoft.com/office/drawing/2010/main" val="0"/>
              </a:ext>
            </a:extLst>
          </a:blip>
          <a:srcRect l="203" t="3284" r="475" b="2744"/>
          <a:stretch/>
        </p:blipFill>
        <p:spPr>
          <a:xfrm>
            <a:off x="0" y="0"/>
            <a:ext cx="12192000" cy="6857026"/>
          </a:xfrm>
          <a:prstGeom prst="rect">
            <a:avLst/>
          </a:prstGeom>
        </p:spPr>
      </p:pic>
    </p:spTree>
    <p:extLst>
      <p:ext uri="{BB962C8B-B14F-4D97-AF65-F5344CB8AC3E}">
        <p14:creationId xmlns:p14="http://schemas.microsoft.com/office/powerpoint/2010/main" val="25439415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995</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The Rise and Reign </a:t>
            </a:r>
            <a:r>
              <a:rPr lang="en-GB" altLang="en-US" sz="4800" b="1" dirty="0">
                <a:solidFill>
                  <a:srgbClr val="FFFFFF"/>
                </a:solidFill>
              </a:rPr>
              <a:t>o</a:t>
            </a: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f the Antichrist</a:t>
            </a:r>
            <a:br>
              <a:rPr kumimoji="0" lang="en-GB" altLang="en-US" sz="4800" b="1" i="0" u="none" strike="noStrike" kern="1200" cap="none" spc="0" normalizeH="0" baseline="0" noProof="0" dirty="0">
                <a:ln>
                  <a:noFill/>
                </a:ln>
                <a:solidFill>
                  <a:srgbClr val="FFFFFF"/>
                </a:solidFill>
                <a:effectLst/>
                <a:uLnTx/>
                <a:uFillTx/>
                <a:latin typeface="+mj-lt"/>
                <a:ea typeface="+mj-ea"/>
                <a:cs typeface="+mj-cs"/>
              </a:rPr>
            </a:b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34000" y="1578634"/>
            <a:ext cx="6398029"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“And all that dwell upon the earth shall worship him whose names are not written in the book of life of the Lamb </a:t>
            </a:r>
            <a:r>
              <a:rPr kumimoji="0" lang="en-GB" sz="2800" b="0" i="1" u="none" strike="noStrike" kern="1200" cap="none" spc="0" normalizeH="0" baseline="0" noProof="0" dirty="0" err="1">
                <a:ln>
                  <a:noFill/>
                </a:ln>
                <a:solidFill>
                  <a:prstClr val="black">
                    <a:hueOff val="0"/>
                    <a:satOff val="0"/>
                    <a:lumOff val="0"/>
                    <a:alphaOff val="0"/>
                  </a:prstClr>
                </a:solidFill>
                <a:effectLst/>
                <a:uLnTx/>
                <a:uFillTx/>
                <a:latin typeface="Calibri"/>
                <a:ea typeface="+mn-ea"/>
                <a:cs typeface="+mn-cs"/>
              </a:rPr>
              <a:t>slained</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from the foundation of the world.”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Revelation 13:8</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p>
          <a:p>
            <a:pPr marL="0" marR="0" lvl="1" indent="-285750" algn="just" defTabSz="1289050" rtl="0" eaLnBrk="1" fontAlgn="auto" latinLnBrk="0" hangingPunct="1">
              <a:lnSpc>
                <a:spcPct val="90000"/>
              </a:lnSpc>
              <a:spcBef>
                <a:spcPct val="0"/>
              </a:spcBef>
              <a:spcAft>
                <a:spcPct val="20000"/>
              </a:spcAft>
              <a:buClrTx/>
              <a:buSzTx/>
              <a:buFontTx/>
              <a:buNone/>
              <a:tabLst/>
              <a:defRPr/>
            </a:pPr>
            <a:endPar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 Revelation 13:1-18</a:t>
            </a:r>
            <a:endPar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2356068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963B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33" name="Rectangle 1032">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D5679789-4445-2D05-D11F-F9A19994B2CB}"/>
              </a:ext>
            </a:extLst>
          </p:cNvPr>
          <p:cNvSpPr txBox="1"/>
          <p:nvPr/>
        </p:nvSpPr>
        <p:spPr>
          <a:xfrm>
            <a:off x="6618100" y="3737765"/>
            <a:ext cx="152909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Aptos Black" panose="020F0502020204030204" pitchFamily="34" charset="0"/>
                <a:ea typeface="+mn-ea"/>
                <a:cs typeface="+mn-cs"/>
              </a:rPr>
              <a:t>2024</a:t>
            </a:r>
            <a:endParaRPr kumimoji="0" lang="en-NL" sz="3200" b="0" i="0" u="none" strike="noStrike" kern="1200" cap="none" spc="0" normalizeH="0" baseline="0" noProof="0" dirty="0">
              <a:ln>
                <a:noFill/>
              </a:ln>
              <a:solidFill>
                <a:prstClr val="white"/>
              </a:solidFill>
              <a:effectLst/>
              <a:uLnTx/>
              <a:uFillTx/>
              <a:latin typeface="Aptos Black" panose="020F0502020204030204" pitchFamily="34" charset="0"/>
              <a:ea typeface="+mn-ea"/>
              <a:cs typeface="+mn-cs"/>
            </a:endParaRPr>
          </a:p>
        </p:txBody>
      </p:sp>
      <p:cxnSp>
        <p:nvCxnSpPr>
          <p:cNvPr id="17" name="Straight Connector 16">
            <a:extLst>
              <a:ext uri="{FF2B5EF4-FFF2-40B4-BE49-F238E27FC236}">
                <a16:creationId xmlns:a16="http://schemas.microsoft.com/office/drawing/2014/main" id="{9E5F0ADF-2F5E-B806-FC90-4D7705A91A3A}"/>
              </a:ext>
            </a:extLst>
          </p:cNvPr>
          <p:cNvCxnSpPr/>
          <p:nvPr/>
        </p:nvCxnSpPr>
        <p:spPr>
          <a:xfrm>
            <a:off x="5314950" y="3872230"/>
            <a:ext cx="2524125"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pic>
        <p:nvPicPr>
          <p:cNvPr id="20" name="Picture 19">
            <a:extLst>
              <a:ext uri="{FF2B5EF4-FFF2-40B4-BE49-F238E27FC236}">
                <a16:creationId xmlns:a16="http://schemas.microsoft.com/office/drawing/2014/main" id="{B96BC1AA-95D1-AF2B-CF8E-B3691EECC59A}"/>
              </a:ext>
            </a:extLst>
          </p:cNvPr>
          <p:cNvPicPr>
            <a:picLocks noChangeAspect="1"/>
          </p:cNvPicPr>
          <p:nvPr/>
        </p:nvPicPr>
        <p:blipFill>
          <a:blip r:embed="rId2"/>
          <a:srcRect t="16648"/>
          <a:stretch/>
        </p:blipFill>
        <p:spPr>
          <a:xfrm>
            <a:off x="10210785" y="5336935"/>
            <a:ext cx="1137935" cy="948492"/>
          </a:xfrm>
          <a:prstGeom prst="rect">
            <a:avLst/>
          </a:prstGeom>
        </p:spPr>
      </p:pic>
      <p:grpSp>
        <p:nvGrpSpPr>
          <p:cNvPr id="15" name="Group 14">
            <a:extLst>
              <a:ext uri="{FF2B5EF4-FFF2-40B4-BE49-F238E27FC236}">
                <a16:creationId xmlns:a16="http://schemas.microsoft.com/office/drawing/2014/main" id="{F6EC0CE6-97DD-5CB5-F134-EF6850C47D76}"/>
              </a:ext>
            </a:extLst>
          </p:cNvPr>
          <p:cNvGrpSpPr/>
          <p:nvPr/>
        </p:nvGrpSpPr>
        <p:grpSpPr>
          <a:xfrm>
            <a:off x="643498" y="412867"/>
            <a:ext cx="11304084" cy="5845795"/>
            <a:chOff x="643498" y="412867"/>
            <a:chExt cx="11304084" cy="5845795"/>
          </a:xfrm>
        </p:grpSpPr>
        <p:pic>
          <p:nvPicPr>
            <p:cNvPr id="21" name="Picture 20">
              <a:extLst>
                <a:ext uri="{FF2B5EF4-FFF2-40B4-BE49-F238E27FC236}">
                  <a16:creationId xmlns:a16="http://schemas.microsoft.com/office/drawing/2014/main" id="{F1505C8F-57DE-1F3F-8A88-7BAD8BFBECC2}"/>
                </a:ext>
              </a:extLst>
            </p:cNvPr>
            <p:cNvPicPr>
              <a:picLocks noChangeAspect="1"/>
            </p:cNvPicPr>
            <p:nvPr/>
          </p:nvPicPr>
          <p:blipFill>
            <a:blip r:embed="rId3"/>
            <a:stretch>
              <a:fillRect/>
            </a:stretch>
          </p:blipFill>
          <p:spPr>
            <a:xfrm>
              <a:off x="5275135" y="412867"/>
              <a:ext cx="6672447" cy="4924068"/>
            </a:xfrm>
            <a:prstGeom prst="rect">
              <a:avLst/>
            </a:prstGeom>
            <a:effectLst>
              <a:outerShdw blurRad="76200" dist="12700" dir="2700000" sy="-23000" kx="-800400" algn="bl" rotWithShape="0">
                <a:prstClr val="black">
                  <a:alpha val="20000"/>
                </a:prstClr>
              </a:outerShdw>
            </a:effectLst>
          </p:spPr>
        </p:pic>
        <p:grpSp>
          <p:nvGrpSpPr>
            <p:cNvPr id="14" name="Group 13">
              <a:extLst>
                <a:ext uri="{FF2B5EF4-FFF2-40B4-BE49-F238E27FC236}">
                  <a16:creationId xmlns:a16="http://schemas.microsoft.com/office/drawing/2014/main" id="{31245D52-4193-27B1-4FD9-212667A9AC21}"/>
                </a:ext>
              </a:extLst>
            </p:cNvPr>
            <p:cNvGrpSpPr/>
            <p:nvPr/>
          </p:nvGrpSpPr>
          <p:grpSpPr>
            <a:xfrm>
              <a:off x="643498" y="1091308"/>
              <a:ext cx="9467084" cy="5167354"/>
              <a:chOff x="643498" y="1091308"/>
              <a:chExt cx="9467084" cy="5167354"/>
            </a:xfrm>
          </p:grpSpPr>
          <p:grpSp>
            <p:nvGrpSpPr>
              <p:cNvPr id="13" name="Group 12">
                <a:extLst>
                  <a:ext uri="{FF2B5EF4-FFF2-40B4-BE49-F238E27FC236}">
                    <a16:creationId xmlns:a16="http://schemas.microsoft.com/office/drawing/2014/main" id="{C36B14BD-4BC1-F55A-6C3B-D3E3747C42AC}"/>
                  </a:ext>
                </a:extLst>
              </p:cNvPr>
              <p:cNvGrpSpPr/>
              <p:nvPr/>
            </p:nvGrpSpPr>
            <p:grpSpPr>
              <a:xfrm>
                <a:off x="643498" y="1091308"/>
                <a:ext cx="4841574" cy="4595123"/>
                <a:chOff x="643498" y="1091308"/>
                <a:chExt cx="4841574" cy="4595123"/>
              </a:xfrm>
            </p:grpSpPr>
            <p:sp>
              <p:nvSpPr>
                <p:cNvPr id="4" name="TextBox 3">
                  <a:extLst>
                    <a:ext uri="{FF2B5EF4-FFF2-40B4-BE49-F238E27FC236}">
                      <a16:creationId xmlns:a16="http://schemas.microsoft.com/office/drawing/2014/main" id="{9FA42573-8DEA-69E5-1DF0-50B2BE8A5CE8}"/>
                    </a:ext>
                  </a:extLst>
                </p:cNvPr>
                <p:cNvSpPr txBox="1"/>
                <p:nvPr/>
              </p:nvSpPr>
              <p:spPr>
                <a:xfrm>
                  <a:off x="1242015" y="5286321"/>
                  <a:ext cx="27460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Bahnschrift Condensed" panose="020B0502040204020203" pitchFamily="34" charset="0"/>
                      <a:ea typeface="+mn-ea"/>
                      <a:cs typeface="+mn-cs"/>
                    </a:rPr>
                    <a:t>Zoom Meeting ID: 795 674 627</a:t>
                  </a:r>
                  <a:endParaRPr kumimoji="0" lang="en-NL" sz="2000" b="0" i="0" u="none" strike="noStrike" kern="1200" cap="none" spc="0" normalizeH="0" baseline="0" noProof="0" dirty="0">
                    <a:ln>
                      <a:noFill/>
                    </a:ln>
                    <a:solidFill>
                      <a:prstClr val="black"/>
                    </a:solidFill>
                    <a:effectLst/>
                    <a:uLnTx/>
                    <a:uFillTx/>
                    <a:latin typeface="Bahnschrift Condensed" panose="020B0502040204020203" pitchFamily="34" charset="0"/>
                    <a:ea typeface="+mn-ea"/>
                    <a:cs typeface="+mn-cs"/>
                  </a:endParaRPr>
                </a:p>
              </p:txBody>
            </p:sp>
            <p:pic>
              <p:nvPicPr>
                <p:cNvPr id="8" name="Picture 7" descr="A white hourglass on a black background&#10;&#10;Description automatically generated">
                  <a:extLst>
                    <a:ext uri="{FF2B5EF4-FFF2-40B4-BE49-F238E27FC236}">
                      <a16:creationId xmlns:a16="http://schemas.microsoft.com/office/drawing/2014/main" id="{EE007DEE-9F3A-0F90-A142-A6BCF508726A}"/>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43498" y="4719314"/>
                  <a:ext cx="686518" cy="686518"/>
                </a:xfrm>
                <a:prstGeom prst="rect">
                  <a:avLst/>
                </a:prstGeom>
              </p:spPr>
            </p:pic>
            <p:sp>
              <p:nvSpPr>
                <p:cNvPr id="9" name="TextBox 8">
                  <a:extLst>
                    <a:ext uri="{FF2B5EF4-FFF2-40B4-BE49-F238E27FC236}">
                      <a16:creationId xmlns:a16="http://schemas.microsoft.com/office/drawing/2014/main" id="{2090FD70-1DF1-4D01-2B0E-973D3742B423}"/>
                    </a:ext>
                  </a:extLst>
                </p:cNvPr>
                <p:cNvSpPr txBox="1"/>
                <p:nvPr/>
              </p:nvSpPr>
              <p:spPr>
                <a:xfrm>
                  <a:off x="1292813" y="4773809"/>
                  <a:ext cx="153352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Bahnschrift Condensed" panose="020B0502040204020203" pitchFamily="34" charset="0"/>
                      <a:ea typeface="+mn-ea"/>
                      <a:cs typeface="+mn-cs"/>
                    </a:rPr>
                    <a:t>19:30 – 20:30</a:t>
                  </a:r>
                  <a:endParaRPr kumimoji="0" lang="en-NL" sz="2400" b="0" i="0" u="none" strike="noStrike" kern="1200" cap="none" spc="0" normalizeH="0" baseline="0" noProof="0" dirty="0">
                    <a:ln>
                      <a:noFill/>
                    </a:ln>
                    <a:solidFill>
                      <a:prstClr val="black"/>
                    </a:solidFill>
                    <a:effectLst/>
                    <a:uLnTx/>
                    <a:uFillTx/>
                    <a:latin typeface="Bahnschrift Condensed" panose="020B0502040204020203" pitchFamily="34" charset="0"/>
                    <a:ea typeface="+mn-ea"/>
                    <a:cs typeface="+mn-cs"/>
                  </a:endParaRPr>
                </a:p>
              </p:txBody>
            </p:sp>
            <p:grpSp>
              <p:nvGrpSpPr>
                <p:cNvPr id="2" name="Graphic 2" descr="Daily calendar with solid fill">
                  <a:extLst>
                    <a:ext uri="{FF2B5EF4-FFF2-40B4-BE49-F238E27FC236}">
                      <a16:creationId xmlns:a16="http://schemas.microsoft.com/office/drawing/2014/main" id="{CF76B0FE-BD36-09A6-F175-C31F6BDCBFDE}"/>
                    </a:ext>
                  </a:extLst>
                </p:cNvPr>
                <p:cNvGrpSpPr/>
                <p:nvPr/>
              </p:nvGrpSpPr>
              <p:grpSpPr>
                <a:xfrm>
                  <a:off x="702189" y="4178746"/>
                  <a:ext cx="504568" cy="504568"/>
                  <a:chOff x="702189" y="4178746"/>
                  <a:chExt cx="504568" cy="504568"/>
                </a:xfrm>
                <a:solidFill>
                  <a:srgbClr val="000000"/>
                </a:solidFill>
              </p:grpSpPr>
              <p:sp>
                <p:nvSpPr>
                  <p:cNvPr id="5" name="Free-form: Shape 4">
                    <a:extLst>
                      <a:ext uri="{FF2B5EF4-FFF2-40B4-BE49-F238E27FC236}">
                        <a16:creationId xmlns:a16="http://schemas.microsoft.com/office/drawing/2014/main" id="{BA1E1F1A-28FA-8B35-84EC-A02943CB9CF2}"/>
                      </a:ext>
                    </a:extLst>
                  </p:cNvPr>
                  <p:cNvSpPr/>
                  <p:nvPr/>
                </p:nvSpPr>
                <p:spPr>
                  <a:xfrm>
                    <a:off x="791231" y="4178746"/>
                    <a:ext cx="44520" cy="89041"/>
                  </a:xfrm>
                  <a:custGeom>
                    <a:avLst/>
                    <a:gdLst>
                      <a:gd name="connsiteX0" fmla="*/ 22260 w 44520"/>
                      <a:gd name="connsiteY0" fmla="*/ 89042 h 89041"/>
                      <a:gd name="connsiteX1" fmla="*/ 44521 w 44520"/>
                      <a:gd name="connsiteY1" fmla="*/ 66781 h 89041"/>
                      <a:gd name="connsiteX2" fmla="*/ 44521 w 44520"/>
                      <a:gd name="connsiteY2" fmla="*/ 22260 h 89041"/>
                      <a:gd name="connsiteX3" fmla="*/ 22260 w 44520"/>
                      <a:gd name="connsiteY3" fmla="*/ 0 h 89041"/>
                      <a:gd name="connsiteX4" fmla="*/ 0 w 44520"/>
                      <a:gd name="connsiteY4" fmla="*/ 22260 h 89041"/>
                      <a:gd name="connsiteX5" fmla="*/ 0 w 44520"/>
                      <a:gd name="connsiteY5" fmla="*/ 66781 h 89041"/>
                      <a:gd name="connsiteX6" fmla="*/ 22260 w 44520"/>
                      <a:gd name="connsiteY6" fmla="*/ 89042 h 8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20" h="89041">
                        <a:moveTo>
                          <a:pt x="22260" y="89042"/>
                        </a:moveTo>
                        <a:cubicBezTo>
                          <a:pt x="34875" y="89042"/>
                          <a:pt x="44521" y="79395"/>
                          <a:pt x="44521" y="66781"/>
                        </a:cubicBezTo>
                        <a:lnTo>
                          <a:pt x="44521" y="22260"/>
                        </a:lnTo>
                        <a:cubicBezTo>
                          <a:pt x="44521" y="9646"/>
                          <a:pt x="34875" y="0"/>
                          <a:pt x="22260" y="0"/>
                        </a:cubicBezTo>
                        <a:cubicBezTo>
                          <a:pt x="9646" y="0"/>
                          <a:pt x="0" y="9646"/>
                          <a:pt x="0" y="22260"/>
                        </a:cubicBezTo>
                        <a:lnTo>
                          <a:pt x="0" y="66781"/>
                        </a:lnTo>
                        <a:cubicBezTo>
                          <a:pt x="0" y="79395"/>
                          <a:pt x="9646" y="89042"/>
                          <a:pt x="22260" y="89042"/>
                        </a:cubicBezTo>
                        <a:close/>
                      </a:path>
                    </a:pathLst>
                  </a:custGeom>
                  <a:solidFill>
                    <a:srgbClr val="000000"/>
                  </a:solidFill>
                  <a:ln w="73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 name="Free-form: Shape 5">
                    <a:extLst>
                      <a:ext uri="{FF2B5EF4-FFF2-40B4-BE49-F238E27FC236}">
                        <a16:creationId xmlns:a16="http://schemas.microsoft.com/office/drawing/2014/main" id="{CDA6953A-CE78-F792-4B3D-C6795985471D}"/>
                      </a:ext>
                    </a:extLst>
                  </p:cNvPr>
                  <p:cNvSpPr/>
                  <p:nvPr/>
                </p:nvSpPr>
                <p:spPr>
                  <a:xfrm>
                    <a:off x="702189" y="4356829"/>
                    <a:ext cx="504568" cy="326485"/>
                  </a:xfrm>
                  <a:custGeom>
                    <a:avLst/>
                    <a:gdLst>
                      <a:gd name="connsiteX0" fmla="*/ 44521 w 504568"/>
                      <a:gd name="connsiteY0" fmla="*/ 222604 h 326485"/>
                      <a:gd name="connsiteX1" fmla="*/ 163243 w 504568"/>
                      <a:gd name="connsiteY1" fmla="*/ 222604 h 326485"/>
                      <a:gd name="connsiteX2" fmla="*/ 163243 w 504568"/>
                      <a:gd name="connsiteY2" fmla="*/ 281965 h 326485"/>
                      <a:gd name="connsiteX3" fmla="*/ 44521 w 504568"/>
                      <a:gd name="connsiteY3" fmla="*/ 281965 h 326485"/>
                      <a:gd name="connsiteX4" fmla="*/ 44521 w 504568"/>
                      <a:gd name="connsiteY4" fmla="*/ 222604 h 326485"/>
                      <a:gd name="connsiteX5" fmla="*/ 44521 w 504568"/>
                      <a:gd name="connsiteY5" fmla="*/ 133562 h 326485"/>
                      <a:gd name="connsiteX6" fmla="*/ 163243 w 504568"/>
                      <a:gd name="connsiteY6" fmla="*/ 133562 h 326485"/>
                      <a:gd name="connsiteX7" fmla="*/ 163243 w 504568"/>
                      <a:gd name="connsiteY7" fmla="*/ 192923 h 326485"/>
                      <a:gd name="connsiteX8" fmla="*/ 44521 w 504568"/>
                      <a:gd name="connsiteY8" fmla="*/ 192923 h 326485"/>
                      <a:gd name="connsiteX9" fmla="*/ 44521 w 504568"/>
                      <a:gd name="connsiteY9" fmla="*/ 133562 h 326485"/>
                      <a:gd name="connsiteX10" fmla="*/ 44521 w 504568"/>
                      <a:gd name="connsiteY10" fmla="*/ 44521 h 326485"/>
                      <a:gd name="connsiteX11" fmla="*/ 163243 w 504568"/>
                      <a:gd name="connsiteY11" fmla="*/ 44521 h 326485"/>
                      <a:gd name="connsiteX12" fmla="*/ 163243 w 504568"/>
                      <a:gd name="connsiteY12" fmla="*/ 103882 h 326485"/>
                      <a:gd name="connsiteX13" fmla="*/ 44521 w 504568"/>
                      <a:gd name="connsiteY13" fmla="*/ 103882 h 326485"/>
                      <a:gd name="connsiteX14" fmla="*/ 44521 w 504568"/>
                      <a:gd name="connsiteY14" fmla="*/ 44521 h 326485"/>
                      <a:gd name="connsiteX15" fmla="*/ 311645 w 504568"/>
                      <a:gd name="connsiteY15" fmla="*/ 44521 h 326485"/>
                      <a:gd name="connsiteX16" fmla="*/ 311645 w 504568"/>
                      <a:gd name="connsiteY16" fmla="*/ 103882 h 326485"/>
                      <a:gd name="connsiteX17" fmla="*/ 192923 w 504568"/>
                      <a:gd name="connsiteY17" fmla="*/ 103882 h 326485"/>
                      <a:gd name="connsiteX18" fmla="*/ 192923 w 504568"/>
                      <a:gd name="connsiteY18" fmla="*/ 44521 h 326485"/>
                      <a:gd name="connsiteX19" fmla="*/ 311645 w 504568"/>
                      <a:gd name="connsiteY19" fmla="*/ 44521 h 326485"/>
                      <a:gd name="connsiteX20" fmla="*/ 460048 w 504568"/>
                      <a:gd name="connsiteY20" fmla="*/ 44521 h 326485"/>
                      <a:gd name="connsiteX21" fmla="*/ 460048 w 504568"/>
                      <a:gd name="connsiteY21" fmla="*/ 103882 h 326485"/>
                      <a:gd name="connsiteX22" fmla="*/ 341326 w 504568"/>
                      <a:gd name="connsiteY22" fmla="*/ 103882 h 326485"/>
                      <a:gd name="connsiteX23" fmla="*/ 341326 w 504568"/>
                      <a:gd name="connsiteY23" fmla="*/ 44521 h 326485"/>
                      <a:gd name="connsiteX24" fmla="*/ 460048 w 504568"/>
                      <a:gd name="connsiteY24" fmla="*/ 44521 h 326485"/>
                      <a:gd name="connsiteX25" fmla="*/ 460048 w 504568"/>
                      <a:gd name="connsiteY25" fmla="*/ 192923 h 326485"/>
                      <a:gd name="connsiteX26" fmla="*/ 341326 w 504568"/>
                      <a:gd name="connsiteY26" fmla="*/ 192923 h 326485"/>
                      <a:gd name="connsiteX27" fmla="*/ 341326 w 504568"/>
                      <a:gd name="connsiteY27" fmla="*/ 133562 h 326485"/>
                      <a:gd name="connsiteX28" fmla="*/ 460048 w 504568"/>
                      <a:gd name="connsiteY28" fmla="*/ 133562 h 326485"/>
                      <a:gd name="connsiteX29" fmla="*/ 460048 w 504568"/>
                      <a:gd name="connsiteY29" fmla="*/ 192923 h 326485"/>
                      <a:gd name="connsiteX30" fmla="*/ 460048 w 504568"/>
                      <a:gd name="connsiteY30" fmla="*/ 281965 h 326485"/>
                      <a:gd name="connsiteX31" fmla="*/ 341326 w 504568"/>
                      <a:gd name="connsiteY31" fmla="*/ 281965 h 326485"/>
                      <a:gd name="connsiteX32" fmla="*/ 341326 w 504568"/>
                      <a:gd name="connsiteY32" fmla="*/ 222604 h 326485"/>
                      <a:gd name="connsiteX33" fmla="*/ 460048 w 504568"/>
                      <a:gd name="connsiteY33" fmla="*/ 222604 h 326485"/>
                      <a:gd name="connsiteX34" fmla="*/ 460048 w 504568"/>
                      <a:gd name="connsiteY34" fmla="*/ 281965 h 326485"/>
                      <a:gd name="connsiteX35" fmla="*/ 192923 w 504568"/>
                      <a:gd name="connsiteY35" fmla="*/ 192923 h 326485"/>
                      <a:gd name="connsiteX36" fmla="*/ 192923 w 504568"/>
                      <a:gd name="connsiteY36" fmla="*/ 133562 h 326485"/>
                      <a:gd name="connsiteX37" fmla="*/ 311645 w 504568"/>
                      <a:gd name="connsiteY37" fmla="*/ 133562 h 326485"/>
                      <a:gd name="connsiteX38" fmla="*/ 311645 w 504568"/>
                      <a:gd name="connsiteY38" fmla="*/ 192923 h 326485"/>
                      <a:gd name="connsiteX39" fmla="*/ 192923 w 504568"/>
                      <a:gd name="connsiteY39" fmla="*/ 192923 h 326485"/>
                      <a:gd name="connsiteX40" fmla="*/ 192923 w 504568"/>
                      <a:gd name="connsiteY40" fmla="*/ 281965 h 326485"/>
                      <a:gd name="connsiteX41" fmla="*/ 192923 w 504568"/>
                      <a:gd name="connsiteY41" fmla="*/ 222604 h 326485"/>
                      <a:gd name="connsiteX42" fmla="*/ 311645 w 504568"/>
                      <a:gd name="connsiteY42" fmla="*/ 222604 h 326485"/>
                      <a:gd name="connsiteX43" fmla="*/ 311645 w 504568"/>
                      <a:gd name="connsiteY43" fmla="*/ 281965 h 326485"/>
                      <a:gd name="connsiteX44" fmla="*/ 192923 w 504568"/>
                      <a:gd name="connsiteY44" fmla="*/ 281965 h 326485"/>
                      <a:gd name="connsiteX45" fmla="*/ 0 w 504568"/>
                      <a:gd name="connsiteY45" fmla="*/ 326486 h 326485"/>
                      <a:gd name="connsiteX46" fmla="*/ 504569 w 504568"/>
                      <a:gd name="connsiteY46" fmla="*/ 326486 h 326485"/>
                      <a:gd name="connsiteX47" fmla="*/ 504569 w 504568"/>
                      <a:gd name="connsiteY47" fmla="*/ 0 h 326485"/>
                      <a:gd name="connsiteX48" fmla="*/ 0 w 504568"/>
                      <a:gd name="connsiteY48" fmla="*/ 0 h 326485"/>
                      <a:gd name="connsiteX49" fmla="*/ 0 w 504568"/>
                      <a:gd name="connsiteY49" fmla="*/ 326486 h 326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04568" h="326485">
                        <a:moveTo>
                          <a:pt x="44521" y="222604"/>
                        </a:moveTo>
                        <a:lnTo>
                          <a:pt x="163243" y="222604"/>
                        </a:lnTo>
                        <a:lnTo>
                          <a:pt x="163243" y="281965"/>
                        </a:lnTo>
                        <a:lnTo>
                          <a:pt x="44521" y="281965"/>
                        </a:lnTo>
                        <a:lnTo>
                          <a:pt x="44521" y="222604"/>
                        </a:lnTo>
                        <a:close/>
                        <a:moveTo>
                          <a:pt x="44521" y="133562"/>
                        </a:moveTo>
                        <a:lnTo>
                          <a:pt x="163243" y="133562"/>
                        </a:lnTo>
                        <a:lnTo>
                          <a:pt x="163243" y="192923"/>
                        </a:lnTo>
                        <a:lnTo>
                          <a:pt x="44521" y="192923"/>
                        </a:lnTo>
                        <a:lnTo>
                          <a:pt x="44521" y="133562"/>
                        </a:lnTo>
                        <a:close/>
                        <a:moveTo>
                          <a:pt x="44521" y="44521"/>
                        </a:moveTo>
                        <a:lnTo>
                          <a:pt x="163243" y="44521"/>
                        </a:lnTo>
                        <a:lnTo>
                          <a:pt x="163243" y="103882"/>
                        </a:lnTo>
                        <a:lnTo>
                          <a:pt x="44521" y="103882"/>
                        </a:lnTo>
                        <a:lnTo>
                          <a:pt x="44521" y="44521"/>
                        </a:lnTo>
                        <a:close/>
                        <a:moveTo>
                          <a:pt x="311645" y="44521"/>
                        </a:moveTo>
                        <a:lnTo>
                          <a:pt x="311645" y="103882"/>
                        </a:lnTo>
                        <a:lnTo>
                          <a:pt x="192923" y="103882"/>
                        </a:lnTo>
                        <a:lnTo>
                          <a:pt x="192923" y="44521"/>
                        </a:lnTo>
                        <a:lnTo>
                          <a:pt x="311645" y="44521"/>
                        </a:lnTo>
                        <a:close/>
                        <a:moveTo>
                          <a:pt x="460048" y="44521"/>
                        </a:moveTo>
                        <a:lnTo>
                          <a:pt x="460048" y="103882"/>
                        </a:lnTo>
                        <a:lnTo>
                          <a:pt x="341326" y="103882"/>
                        </a:lnTo>
                        <a:lnTo>
                          <a:pt x="341326" y="44521"/>
                        </a:lnTo>
                        <a:lnTo>
                          <a:pt x="460048" y="44521"/>
                        </a:lnTo>
                        <a:close/>
                        <a:moveTo>
                          <a:pt x="460048" y="192923"/>
                        </a:moveTo>
                        <a:lnTo>
                          <a:pt x="341326" y="192923"/>
                        </a:lnTo>
                        <a:lnTo>
                          <a:pt x="341326" y="133562"/>
                        </a:lnTo>
                        <a:lnTo>
                          <a:pt x="460048" y="133562"/>
                        </a:lnTo>
                        <a:lnTo>
                          <a:pt x="460048" y="192923"/>
                        </a:lnTo>
                        <a:close/>
                        <a:moveTo>
                          <a:pt x="460048" y="281965"/>
                        </a:moveTo>
                        <a:lnTo>
                          <a:pt x="341326" y="281965"/>
                        </a:lnTo>
                        <a:lnTo>
                          <a:pt x="341326" y="222604"/>
                        </a:lnTo>
                        <a:lnTo>
                          <a:pt x="460048" y="222604"/>
                        </a:lnTo>
                        <a:lnTo>
                          <a:pt x="460048" y="281965"/>
                        </a:lnTo>
                        <a:close/>
                        <a:moveTo>
                          <a:pt x="192923" y="192923"/>
                        </a:moveTo>
                        <a:lnTo>
                          <a:pt x="192923" y="133562"/>
                        </a:lnTo>
                        <a:lnTo>
                          <a:pt x="311645" y="133562"/>
                        </a:lnTo>
                        <a:lnTo>
                          <a:pt x="311645" y="192923"/>
                        </a:lnTo>
                        <a:lnTo>
                          <a:pt x="192923" y="192923"/>
                        </a:lnTo>
                        <a:close/>
                        <a:moveTo>
                          <a:pt x="192923" y="281965"/>
                        </a:moveTo>
                        <a:lnTo>
                          <a:pt x="192923" y="222604"/>
                        </a:lnTo>
                        <a:lnTo>
                          <a:pt x="311645" y="222604"/>
                        </a:lnTo>
                        <a:lnTo>
                          <a:pt x="311645" y="281965"/>
                        </a:lnTo>
                        <a:lnTo>
                          <a:pt x="192923" y="281965"/>
                        </a:lnTo>
                        <a:close/>
                        <a:moveTo>
                          <a:pt x="0" y="326486"/>
                        </a:moveTo>
                        <a:lnTo>
                          <a:pt x="504569" y="326486"/>
                        </a:lnTo>
                        <a:lnTo>
                          <a:pt x="504569" y="0"/>
                        </a:lnTo>
                        <a:lnTo>
                          <a:pt x="0" y="0"/>
                        </a:lnTo>
                        <a:lnTo>
                          <a:pt x="0" y="326486"/>
                        </a:lnTo>
                        <a:close/>
                      </a:path>
                    </a:pathLst>
                  </a:custGeom>
                  <a:solidFill>
                    <a:srgbClr val="000000"/>
                  </a:solidFill>
                  <a:ln w="73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 name="Free-form: Shape 6">
                    <a:extLst>
                      <a:ext uri="{FF2B5EF4-FFF2-40B4-BE49-F238E27FC236}">
                        <a16:creationId xmlns:a16="http://schemas.microsoft.com/office/drawing/2014/main" id="{CA3EF9E5-1149-0635-BADD-7659BE8FF3F6}"/>
                      </a:ext>
                    </a:extLst>
                  </p:cNvPr>
                  <p:cNvSpPr/>
                  <p:nvPr/>
                </p:nvSpPr>
                <p:spPr>
                  <a:xfrm>
                    <a:off x="1073196" y="4178746"/>
                    <a:ext cx="44520" cy="89041"/>
                  </a:xfrm>
                  <a:custGeom>
                    <a:avLst/>
                    <a:gdLst>
                      <a:gd name="connsiteX0" fmla="*/ 22260 w 44520"/>
                      <a:gd name="connsiteY0" fmla="*/ 89042 h 89041"/>
                      <a:gd name="connsiteX1" fmla="*/ 44521 w 44520"/>
                      <a:gd name="connsiteY1" fmla="*/ 66781 h 89041"/>
                      <a:gd name="connsiteX2" fmla="*/ 44521 w 44520"/>
                      <a:gd name="connsiteY2" fmla="*/ 22260 h 89041"/>
                      <a:gd name="connsiteX3" fmla="*/ 22260 w 44520"/>
                      <a:gd name="connsiteY3" fmla="*/ 0 h 89041"/>
                      <a:gd name="connsiteX4" fmla="*/ 0 w 44520"/>
                      <a:gd name="connsiteY4" fmla="*/ 22260 h 89041"/>
                      <a:gd name="connsiteX5" fmla="*/ 0 w 44520"/>
                      <a:gd name="connsiteY5" fmla="*/ 66781 h 89041"/>
                      <a:gd name="connsiteX6" fmla="*/ 22260 w 44520"/>
                      <a:gd name="connsiteY6" fmla="*/ 89042 h 8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20" h="89041">
                        <a:moveTo>
                          <a:pt x="22260" y="89042"/>
                        </a:moveTo>
                        <a:cubicBezTo>
                          <a:pt x="34875" y="89042"/>
                          <a:pt x="44521" y="79395"/>
                          <a:pt x="44521" y="66781"/>
                        </a:cubicBezTo>
                        <a:lnTo>
                          <a:pt x="44521" y="22260"/>
                        </a:lnTo>
                        <a:cubicBezTo>
                          <a:pt x="44521" y="9646"/>
                          <a:pt x="34875" y="0"/>
                          <a:pt x="22260" y="0"/>
                        </a:cubicBezTo>
                        <a:cubicBezTo>
                          <a:pt x="9646" y="0"/>
                          <a:pt x="0" y="9646"/>
                          <a:pt x="0" y="22260"/>
                        </a:cubicBezTo>
                        <a:lnTo>
                          <a:pt x="0" y="66781"/>
                        </a:lnTo>
                        <a:cubicBezTo>
                          <a:pt x="0" y="79395"/>
                          <a:pt x="9646" y="89042"/>
                          <a:pt x="22260" y="89042"/>
                        </a:cubicBezTo>
                        <a:close/>
                      </a:path>
                    </a:pathLst>
                  </a:custGeom>
                  <a:solidFill>
                    <a:srgbClr val="000000"/>
                  </a:solidFill>
                  <a:ln w="73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 name="Free-form: Shape 10">
                    <a:extLst>
                      <a:ext uri="{FF2B5EF4-FFF2-40B4-BE49-F238E27FC236}">
                        <a16:creationId xmlns:a16="http://schemas.microsoft.com/office/drawing/2014/main" id="{9D04ED9F-9E21-9018-BF4B-53B696AFAFB4}"/>
                      </a:ext>
                    </a:extLst>
                  </p:cNvPr>
                  <p:cNvSpPr/>
                  <p:nvPr/>
                </p:nvSpPr>
                <p:spPr>
                  <a:xfrm>
                    <a:off x="702189" y="4223267"/>
                    <a:ext cx="504568" cy="103881"/>
                  </a:xfrm>
                  <a:custGeom>
                    <a:avLst/>
                    <a:gdLst>
                      <a:gd name="connsiteX0" fmla="*/ 445208 w 504568"/>
                      <a:gd name="connsiteY0" fmla="*/ 0 h 103881"/>
                      <a:gd name="connsiteX1" fmla="*/ 445208 w 504568"/>
                      <a:gd name="connsiteY1" fmla="*/ 22260 h 103881"/>
                      <a:gd name="connsiteX2" fmla="*/ 393267 w 504568"/>
                      <a:gd name="connsiteY2" fmla="*/ 74201 h 103881"/>
                      <a:gd name="connsiteX3" fmla="*/ 341326 w 504568"/>
                      <a:gd name="connsiteY3" fmla="*/ 22260 h 103881"/>
                      <a:gd name="connsiteX4" fmla="*/ 341326 w 504568"/>
                      <a:gd name="connsiteY4" fmla="*/ 0 h 103881"/>
                      <a:gd name="connsiteX5" fmla="*/ 163243 w 504568"/>
                      <a:gd name="connsiteY5" fmla="*/ 0 h 103881"/>
                      <a:gd name="connsiteX6" fmla="*/ 163243 w 504568"/>
                      <a:gd name="connsiteY6" fmla="*/ 22260 h 103881"/>
                      <a:gd name="connsiteX7" fmla="*/ 111302 w 504568"/>
                      <a:gd name="connsiteY7" fmla="*/ 74201 h 103881"/>
                      <a:gd name="connsiteX8" fmla="*/ 59361 w 504568"/>
                      <a:gd name="connsiteY8" fmla="*/ 22260 h 103881"/>
                      <a:gd name="connsiteX9" fmla="*/ 59361 w 504568"/>
                      <a:gd name="connsiteY9" fmla="*/ 0 h 103881"/>
                      <a:gd name="connsiteX10" fmla="*/ 0 w 504568"/>
                      <a:gd name="connsiteY10" fmla="*/ 0 h 103881"/>
                      <a:gd name="connsiteX11" fmla="*/ 0 w 504568"/>
                      <a:gd name="connsiteY11" fmla="*/ 103882 h 103881"/>
                      <a:gd name="connsiteX12" fmla="*/ 504569 w 504568"/>
                      <a:gd name="connsiteY12" fmla="*/ 103882 h 103881"/>
                      <a:gd name="connsiteX13" fmla="*/ 504569 w 504568"/>
                      <a:gd name="connsiteY13" fmla="*/ 0 h 103881"/>
                      <a:gd name="connsiteX14" fmla="*/ 445208 w 504568"/>
                      <a:gd name="connsiteY14" fmla="*/ 0 h 103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4568" h="103881">
                        <a:moveTo>
                          <a:pt x="445208" y="0"/>
                        </a:moveTo>
                        <a:lnTo>
                          <a:pt x="445208" y="22260"/>
                        </a:lnTo>
                        <a:cubicBezTo>
                          <a:pt x="445208" y="51199"/>
                          <a:pt x="422205" y="74201"/>
                          <a:pt x="393267" y="74201"/>
                        </a:cubicBezTo>
                        <a:cubicBezTo>
                          <a:pt x="364328" y="74201"/>
                          <a:pt x="341326" y="51199"/>
                          <a:pt x="341326" y="22260"/>
                        </a:cubicBezTo>
                        <a:lnTo>
                          <a:pt x="341326" y="0"/>
                        </a:lnTo>
                        <a:lnTo>
                          <a:pt x="163243" y="0"/>
                        </a:lnTo>
                        <a:lnTo>
                          <a:pt x="163243" y="22260"/>
                        </a:lnTo>
                        <a:cubicBezTo>
                          <a:pt x="163243" y="51199"/>
                          <a:pt x="140240" y="74201"/>
                          <a:pt x="111302" y="74201"/>
                        </a:cubicBezTo>
                        <a:cubicBezTo>
                          <a:pt x="82363" y="74201"/>
                          <a:pt x="59361" y="51199"/>
                          <a:pt x="59361" y="22260"/>
                        </a:cubicBezTo>
                        <a:lnTo>
                          <a:pt x="59361" y="0"/>
                        </a:lnTo>
                        <a:lnTo>
                          <a:pt x="0" y="0"/>
                        </a:lnTo>
                        <a:lnTo>
                          <a:pt x="0" y="103882"/>
                        </a:lnTo>
                        <a:lnTo>
                          <a:pt x="504569" y="103882"/>
                        </a:lnTo>
                        <a:lnTo>
                          <a:pt x="504569" y="0"/>
                        </a:lnTo>
                        <a:lnTo>
                          <a:pt x="445208" y="0"/>
                        </a:lnTo>
                        <a:close/>
                      </a:path>
                    </a:pathLst>
                  </a:custGeom>
                  <a:solidFill>
                    <a:srgbClr val="000000"/>
                  </a:solidFill>
                  <a:ln w="73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12" name="TextBox 11">
                  <a:extLst>
                    <a:ext uri="{FF2B5EF4-FFF2-40B4-BE49-F238E27FC236}">
                      <a16:creationId xmlns:a16="http://schemas.microsoft.com/office/drawing/2014/main" id="{76F03D71-D3A4-54FF-E8DC-C7CAF473AE44}"/>
                    </a:ext>
                  </a:extLst>
                </p:cNvPr>
                <p:cNvSpPr txBox="1"/>
                <p:nvPr/>
              </p:nvSpPr>
              <p:spPr>
                <a:xfrm>
                  <a:off x="1242015" y="4188428"/>
                  <a:ext cx="3001043"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lumMod val="95000"/>
                          <a:lumOff val="5000"/>
                        </a:prstClr>
                      </a:solidFill>
                      <a:effectLst/>
                      <a:uLnTx/>
                      <a:uFillTx/>
                      <a:latin typeface="Bahnschrift Condensed" panose="020B0502040204020203" pitchFamily="34" charset="0"/>
                      <a:ea typeface="+mn-ea"/>
                      <a:cs typeface="+mn-cs"/>
                    </a:rPr>
                    <a:t>Today: Sunday 16 Mar. 2025</a:t>
                  </a:r>
                  <a:endParaRPr kumimoji="0" lang="en-NL" sz="2400" b="0" i="0" u="none" strike="noStrike" kern="1200" cap="none" spc="0" normalizeH="0" baseline="0" noProof="0" dirty="0">
                    <a:ln>
                      <a:noFill/>
                    </a:ln>
                    <a:solidFill>
                      <a:prstClr val="black">
                        <a:lumMod val="95000"/>
                        <a:lumOff val="5000"/>
                      </a:prstClr>
                    </a:solidFill>
                    <a:effectLst/>
                    <a:uLnTx/>
                    <a:uFillTx/>
                    <a:latin typeface="Bahnschrift Condensed" panose="020B0502040204020203" pitchFamily="34" charset="0"/>
                    <a:ea typeface="+mn-ea"/>
                    <a:cs typeface="+mn-cs"/>
                  </a:endParaRPr>
                </a:p>
              </p:txBody>
            </p:sp>
            <p:sp>
              <p:nvSpPr>
                <p:cNvPr id="19" name="TextBox 18">
                  <a:extLst>
                    <a:ext uri="{FF2B5EF4-FFF2-40B4-BE49-F238E27FC236}">
                      <a16:creationId xmlns:a16="http://schemas.microsoft.com/office/drawing/2014/main" id="{55B1D795-BBDB-8686-BB24-61FDA6EA9F8F}"/>
                    </a:ext>
                  </a:extLst>
                </p:cNvPr>
                <p:cNvSpPr txBox="1"/>
                <p:nvPr/>
              </p:nvSpPr>
              <p:spPr>
                <a:xfrm>
                  <a:off x="658298" y="1091308"/>
                  <a:ext cx="4206239"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haroni" panose="02010803020104030203" pitchFamily="2" charset="-79"/>
                      <a:ea typeface="ADLaM Display" panose="02010000000000000000" pitchFamily="2" charset="0"/>
                      <a:cs typeface="Aharoni" panose="02010803020104030203" pitchFamily="2" charset="-79"/>
                    </a:rPr>
                    <a:t>BELIEVER’S</a:t>
                  </a:r>
                </a:p>
              </p:txBody>
            </p:sp>
            <p:sp>
              <p:nvSpPr>
                <p:cNvPr id="23" name="TextBox 22">
                  <a:extLst>
                    <a:ext uri="{FF2B5EF4-FFF2-40B4-BE49-F238E27FC236}">
                      <a16:creationId xmlns:a16="http://schemas.microsoft.com/office/drawing/2014/main" id="{CA8B05C3-9889-161A-6FD6-1B3553B944E9}"/>
                    </a:ext>
                  </a:extLst>
                </p:cNvPr>
                <p:cNvSpPr txBox="1"/>
                <p:nvPr/>
              </p:nvSpPr>
              <p:spPr>
                <a:xfrm>
                  <a:off x="859964" y="2765080"/>
                  <a:ext cx="4206239"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srgbClr val="E97132">
                          <a:lumMod val="50000"/>
                        </a:srgbClr>
                      </a:solidFill>
                      <a:effectLst>
                        <a:outerShdw blurRad="38100" dist="38100" dir="2700000" algn="tl">
                          <a:srgbClr val="000000">
                            <a:alpha val="43137"/>
                          </a:srgbClr>
                        </a:outerShdw>
                      </a:effectLst>
                      <a:uLnTx/>
                      <a:uFillTx/>
                      <a:latin typeface="Arial Black" panose="020B0A04020102020204" pitchFamily="34" charset="0"/>
                      <a:ea typeface="ADLaM Display" panose="02010000000000000000" pitchFamily="2" charset="0"/>
                      <a:cs typeface="Aharoni" panose="02010803020104030203" pitchFamily="2" charset="-79"/>
                    </a:rPr>
                    <a:t>Programme</a:t>
                  </a:r>
                  <a:endParaRPr kumimoji="0" lang="en-NL" sz="4800" b="0" i="0" u="none" strike="noStrike" kern="1200" cap="none" spc="0" normalizeH="0" baseline="0" noProof="0" dirty="0">
                    <a:ln>
                      <a:noFill/>
                    </a:ln>
                    <a:solidFill>
                      <a:srgbClr val="E97132">
                        <a:lumMod val="50000"/>
                      </a:srgbClr>
                    </a:solidFill>
                    <a:effectLst>
                      <a:outerShdw blurRad="38100" dist="38100" dir="2700000" algn="tl">
                        <a:srgbClr val="000000">
                          <a:alpha val="43137"/>
                        </a:srgbClr>
                      </a:outerShdw>
                    </a:effectLst>
                    <a:uLnTx/>
                    <a:uFillTx/>
                    <a:latin typeface="Arial Black" panose="020B0A04020102020204" pitchFamily="34" charset="0"/>
                    <a:ea typeface="+mn-ea"/>
                    <a:cs typeface="+mn-cs"/>
                  </a:endParaRPr>
                </a:p>
              </p:txBody>
            </p:sp>
            <p:sp>
              <p:nvSpPr>
                <p:cNvPr id="25" name="TextBox 24">
                  <a:extLst>
                    <a:ext uri="{FF2B5EF4-FFF2-40B4-BE49-F238E27FC236}">
                      <a16:creationId xmlns:a16="http://schemas.microsoft.com/office/drawing/2014/main" id="{0A9C59FE-5F6E-9852-49D5-6AD25A807996}"/>
                    </a:ext>
                  </a:extLst>
                </p:cNvPr>
                <p:cNvSpPr txBox="1"/>
                <p:nvPr/>
              </p:nvSpPr>
              <p:spPr>
                <a:xfrm>
                  <a:off x="782673" y="1879990"/>
                  <a:ext cx="4702399"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Bradley Hand ITC" panose="03070402050302030203" pitchFamily="66" charset="0"/>
                      <a:ea typeface="ADLaM Display" panose="02010000000000000000" pitchFamily="2" charset="0"/>
                      <a:cs typeface="Aharoni" panose="02010803020104030203" pitchFamily="2" charset="-79"/>
                    </a:rPr>
                    <a:t>Development </a:t>
                  </a:r>
                  <a:endParaRPr kumimoji="0" lang="en-NL" sz="6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Bradley Hand ITC" panose="03070402050302030203" pitchFamily="66" charset="0"/>
                    <a:ea typeface="+mn-ea"/>
                    <a:cs typeface="+mn-cs"/>
                  </a:endParaRPr>
                </a:p>
              </p:txBody>
            </p:sp>
          </p:grpSp>
          <p:sp>
            <p:nvSpPr>
              <p:cNvPr id="27" name="TextBox 26">
                <a:extLst>
                  <a:ext uri="{FF2B5EF4-FFF2-40B4-BE49-F238E27FC236}">
                    <a16:creationId xmlns:a16="http://schemas.microsoft.com/office/drawing/2014/main" id="{7F3E7FC4-CC05-B429-3F25-E0B86B38979D}"/>
                  </a:ext>
                </a:extLst>
              </p:cNvPr>
              <p:cNvSpPr txBox="1"/>
              <p:nvPr/>
            </p:nvSpPr>
            <p:spPr>
              <a:xfrm>
                <a:off x="703527" y="5950885"/>
                <a:ext cx="9407055" cy="307777"/>
              </a:xfrm>
              <a:prstGeom prst="rect">
                <a:avLst/>
              </a:prstGeom>
              <a:solidFill>
                <a:schemeClr val="tx1"/>
              </a:solidFill>
              <a:ln>
                <a:solidFill>
                  <a:schemeClr val="bg2">
                    <a:lumMod val="9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Eras Light ITC" panose="020B0402030504020804" pitchFamily="34" charset="0"/>
                    <a:ea typeface="+mn-ea"/>
                    <a:cs typeface="+mn-cs"/>
                  </a:rPr>
                  <a:t>"Know ye not that they which run in a race run all, but one </a:t>
                </a:r>
                <a:r>
                  <a:rPr kumimoji="0" lang="en-GB" sz="1400" b="0" i="0" u="none" strike="noStrike" kern="1200" cap="none" spc="0" normalizeH="0" baseline="0" noProof="0" dirty="0" err="1">
                    <a:ln>
                      <a:noFill/>
                    </a:ln>
                    <a:solidFill>
                      <a:prstClr val="white"/>
                    </a:solidFill>
                    <a:effectLst/>
                    <a:uLnTx/>
                    <a:uFillTx/>
                    <a:latin typeface="Eras Light ITC" panose="020B0402030504020804" pitchFamily="34" charset="0"/>
                    <a:ea typeface="+mn-ea"/>
                    <a:cs typeface="+mn-cs"/>
                  </a:rPr>
                  <a:t>receiveth</a:t>
                </a:r>
                <a:r>
                  <a:rPr kumimoji="0" lang="en-GB" sz="1400" b="0" i="0" u="none" strike="noStrike" kern="1200" cap="none" spc="0" normalizeH="0" baseline="0" noProof="0" dirty="0">
                    <a:ln>
                      <a:noFill/>
                    </a:ln>
                    <a:solidFill>
                      <a:prstClr val="white"/>
                    </a:solidFill>
                    <a:effectLst/>
                    <a:uLnTx/>
                    <a:uFillTx/>
                    <a:latin typeface="Eras Light ITC" panose="020B0402030504020804" pitchFamily="34" charset="0"/>
                    <a:ea typeface="+mn-ea"/>
                    <a:cs typeface="+mn-cs"/>
                  </a:rPr>
                  <a:t> the prize? So run, that ye may obtain." (1 Cor 9:24)</a:t>
                </a:r>
                <a:endParaRPr kumimoji="0" lang="en-NL" sz="1400" b="0" i="0" u="none" strike="noStrike" kern="1200" cap="none" spc="0" normalizeH="0" baseline="0" noProof="0" dirty="0">
                  <a:ln>
                    <a:noFill/>
                  </a:ln>
                  <a:solidFill>
                    <a:prstClr val="white"/>
                  </a:solidFill>
                  <a:effectLst/>
                  <a:uLnTx/>
                  <a:uFillTx/>
                  <a:latin typeface="Eras Light ITC" panose="020B0402030504020804" pitchFamily="34" charset="0"/>
                  <a:ea typeface="+mn-ea"/>
                  <a:cs typeface="+mn-cs"/>
                </a:endParaRPr>
              </a:p>
            </p:txBody>
          </p:sp>
        </p:grpSp>
      </p:grpSp>
    </p:spTree>
    <p:extLst>
      <p:ext uri="{BB962C8B-B14F-4D97-AF65-F5344CB8AC3E}">
        <p14:creationId xmlns:p14="http://schemas.microsoft.com/office/powerpoint/2010/main" val="703748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844573" y="2931604"/>
            <a:ext cx="6786949" cy="994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buNone/>
              <a:defRPr/>
            </a:pPr>
            <a:r>
              <a:rPr lang="en-US" sz="4800" b="1" dirty="0">
                <a:solidFill>
                  <a:prstClr val="black"/>
                </a:solidFill>
                <a:latin typeface="Lucida Sans" panose="020B0602030504020204" pitchFamily="34" charset="0"/>
              </a:rPr>
              <a:t>Galatians 3:10-14</a:t>
            </a:r>
            <a:endPar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endParaRP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4" name="(48) Galatians 003">
            <a:hlinkClick r:id="" action="ppaction://media"/>
            <a:extLst>
              <a:ext uri="{FF2B5EF4-FFF2-40B4-BE49-F238E27FC236}">
                <a16:creationId xmlns:a16="http://schemas.microsoft.com/office/drawing/2014/main" id="{942067DC-1C57-B17C-CE89-C5D4817D1A54}"/>
              </a:ext>
            </a:extLst>
          </p:cNvPr>
          <p:cNvPicPr>
            <a:picLocks noChangeAspect="1"/>
          </p:cNvPicPr>
          <p:nvPr>
            <a:audioFile r:link="rId1"/>
            <p:extLst>
              <p:ext uri="{DAA4B4D4-6D71-4841-9C94-3DE7FCFB9230}">
                <p14:media xmlns:p14="http://schemas.microsoft.com/office/powerpoint/2010/main" r:embed="rId2">
                  <p14:trim st="73322" end="130017.5714"/>
                </p14:media>
              </p:ext>
            </p:extLst>
          </p:nvPr>
        </p:nvPicPr>
        <p:blipFill>
          <a:blip r:embed="rId7"/>
          <a:stretch>
            <a:fillRect/>
          </a:stretch>
        </p:blipFill>
        <p:spPr>
          <a:xfrm>
            <a:off x="5933247" y="3722077"/>
            <a:ext cx="609600" cy="609600"/>
          </a:xfrm>
          <a:prstGeom prst="rect">
            <a:avLst/>
          </a:prstGeom>
        </p:spPr>
      </p:pic>
    </p:spTree>
    <p:extLst>
      <p:ext uri="{BB962C8B-B14F-4D97-AF65-F5344CB8AC3E}">
        <p14:creationId xmlns:p14="http://schemas.microsoft.com/office/powerpoint/2010/main" val="1266092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83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256:</a:t>
            </a:r>
            <a:r>
              <a:rPr lang="en-US" sz="7200" b="1" dirty="0">
                <a:solidFill>
                  <a:schemeClr val="bg1"/>
                </a:solidFill>
                <a:effectLst>
                  <a:outerShdw blurRad="38100" dist="38100" dir="2700000" algn="tl">
                    <a:srgbClr val="000000">
                      <a:alpha val="43137"/>
                    </a:srgbClr>
                  </a:outerShdw>
                </a:effectLst>
              </a:rPr>
              <a:t> REDEEMED! </a:t>
            </a:r>
          </a:p>
        </p:txBody>
      </p:sp>
    </p:spTree>
    <p:extLst>
      <p:ext uri="{BB962C8B-B14F-4D97-AF65-F5344CB8AC3E}">
        <p14:creationId xmlns:p14="http://schemas.microsoft.com/office/powerpoint/2010/main" val="24285054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REDEEMED! [GHS 256]</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Redeemed—how I love to proclaim it!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Redeemed by the blood of the Lamb;</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Redeemed through His infinite mercy,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His child, and forever, I am.</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8780933"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Redeemed, redeemed,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Redeemed by the blood of the Lamb;</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Redeemed, redeemed,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His child, and forever, I am.</a:t>
            </a:r>
            <a:endPar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979150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REDEEMED! [GHS 256]</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Redeemed and so happy in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 language my rapture can tell;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know that the light of His presence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With me doth continually dwell.</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9689000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8780933"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Redeemed, redeemed,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Redeemed by the blood of the Lamb;</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Redeemed, redeemed,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His child, and forever, I am.</a:t>
            </a:r>
            <a:endPar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283327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REDEEMED! [GHS 256]</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think of my blessed Redeemer,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think of Him all the day long;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sing, for I cannot be silent;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His love is the theme of my song.</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0097482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8780933"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Redeemed, redeemed,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Redeemed by the blood of the Lamb;</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Redeemed, redeemed,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His child, and forever, I am.</a:t>
            </a:r>
            <a:endPar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705330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REDEEMED! [GHS 256]</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know I shall see in His beauty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King in whose way I delight;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lovingly </a:t>
              </a: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guardeth</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my footsteps,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giveth me songs in the night.</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3770428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8780933"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Redeemed, redeemed,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Redeemed by the blood of the Lamb;</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Redeemed, redeemed,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His child, and forever, I am.</a:t>
            </a:r>
            <a:endPar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14529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REDEEMED! [GHS 256]</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know there’s crown that is waiting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yonder bright mansion for 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soon with the spirits made perfect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home with the Lord I shall be.</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5.</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9374266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8780933"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Redeemed, redeemed,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Redeemed by the blood of the Lamb;</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Redeemed, redeemed,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His child, and forever, I am.</a:t>
            </a:r>
            <a:endPar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 name="Oval 2">
            <a:extLst>
              <a:ext uri="{FF2B5EF4-FFF2-40B4-BE49-F238E27FC236}">
                <a16:creationId xmlns:a16="http://schemas.microsoft.com/office/drawing/2014/main" id="{8B3B6C6F-E45B-4B97-A127-D521432ACEB1}"/>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83009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dirty="0">
                <a:solidFill>
                  <a:srgbClr val="FFFFFF"/>
                </a:solidFill>
                <a:latin typeface="+mn-lt"/>
              </a:rPr>
              <a:t>TODAY’S SERMON</a:t>
            </a:r>
            <a:endParaRPr lang="en-US" sz="4800" b="1" kern="1200" dirty="0">
              <a:solidFill>
                <a:srgbClr val="FFFFFF"/>
              </a:solidFill>
              <a:latin typeface="+mn-lt"/>
              <a:ea typeface="+mj-ea"/>
              <a:cs typeface="+mj-cs"/>
            </a:endParaRP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597729" cy="3283260"/>
          </a:xfrm>
        </p:spPr>
        <p:txBody>
          <a:bodyPr vert="horz" lIns="91440" tIns="45720" rIns="91440" bIns="45720" rtlCol="0" anchor="ctr">
            <a:normAutofit/>
          </a:bodyPr>
          <a:lstStyle/>
          <a:p>
            <a:pPr marL="0" indent="0" algn="ctr">
              <a:buNone/>
            </a:pPr>
            <a:r>
              <a:rPr lang="en-GB" sz="6600" b="1" cap="all" dirty="0"/>
              <a:t>REDEEMED FROM THE CURSE OF THE LAW</a:t>
            </a:r>
            <a:endParaRPr lang="en-GB" sz="30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5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0</TotalTime>
  <Words>1661</Words>
  <Application>Microsoft Office PowerPoint</Application>
  <PresentationFormat>Widescreen</PresentationFormat>
  <Paragraphs>231</Paragraphs>
  <Slides>46</Slides>
  <Notes>6</Notes>
  <HiddenSlides>0</HiddenSlides>
  <MMClips>1</MMClips>
  <ScaleCrop>false</ScaleCrop>
  <HeadingPairs>
    <vt:vector size="6" baseType="variant">
      <vt:variant>
        <vt:lpstr>Fonts Used</vt:lpstr>
      </vt:variant>
      <vt:variant>
        <vt:i4>18</vt:i4>
      </vt:variant>
      <vt:variant>
        <vt:lpstr>Theme</vt:lpstr>
      </vt:variant>
      <vt:variant>
        <vt:i4>8</vt:i4>
      </vt:variant>
      <vt:variant>
        <vt:lpstr>Slide Titles</vt:lpstr>
      </vt:variant>
      <vt:variant>
        <vt:i4>46</vt:i4>
      </vt:variant>
    </vt:vector>
  </HeadingPairs>
  <TitlesOfParts>
    <vt:vector size="72" baseType="lpstr">
      <vt:lpstr>Aharoni</vt:lpstr>
      <vt:lpstr>Aptos</vt:lpstr>
      <vt:lpstr>Aptos Black</vt:lpstr>
      <vt:lpstr>Aptos Display</vt:lpstr>
      <vt:lpstr>Arial</vt:lpstr>
      <vt:lpstr>Arial Black</vt:lpstr>
      <vt:lpstr>Bahnschrift Condensed</vt:lpstr>
      <vt:lpstr>Bell MT</vt:lpstr>
      <vt:lpstr>Bradley Hand ITC</vt:lpstr>
      <vt:lpstr>Calibri</vt:lpstr>
      <vt:lpstr>Calibri (Body)</vt:lpstr>
      <vt:lpstr>Calibri Light</vt:lpstr>
      <vt:lpstr>Cambria</vt:lpstr>
      <vt:lpstr>Candara</vt:lpstr>
      <vt:lpstr>Eras Light ITC</vt:lpstr>
      <vt:lpstr>Lucida Sans</vt:lpstr>
      <vt:lpstr>Times New Roman</vt:lpstr>
      <vt:lpstr>Wingdings</vt:lpstr>
      <vt:lpstr>Office Theme</vt:lpstr>
      <vt:lpstr>1_Office Theme</vt:lpstr>
      <vt:lpstr>2_Office Theme</vt:lpstr>
      <vt:lpstr>3_Office Theme</vt:lpstr>
      <vt:lpstr>Template_Netherlands</vt:lpstr>
      <vt:lpstr>1_Template_Netherlands</vt:lpstr>
      <vt:lpstr>5_Office Theme</vt:lpstr>
      <vt:lpstr>4_Office Theme</vt:lpstr>
      <vt:lpstr>PowerPoint Presentation</vt:lpstr>
      <vt:lpstr>HYMN</vt:lpstr>
      <vt:lpstr>THERE’S A GREAT DAY COMING [GHS 207]</vt:lpstr>
      <vt:lpstr>PowerPoint Presentation</vt:lpstr>
      <vt:lpstr>THERE’S A GREAT DAY COMING [GHS 207]</vt:lpstr>
      <vt:lpstr>PowerPoint Presentation</vt:lpstr>
      <vt:lpstr>THERE’S A GREAT DAY COMING [GHS 207]</vt:lpstr>
      <vt:lpstr>PowerPoint Presentation</vt:lpstr>
      <vt:lpstr>SEARCH THE SCRIPTURES</vt:lpstr>
      <vt:lpstr>REVIEW OF THE ASSIGNMENT FROM LAST STUDY</vt:lpstr>
      <vt:lpstr>LESSON 994: War in Heaven and Wrath on Earth</vt:lpstr>
      <vt:lpstr>INTRODUCTION</vt:lpstr>
      <vt:lpstr>Revelation 12:1-6,15-16; Daniel 12:1; Ephesians 6:10-12</vt:lpstr>
      <vt:lpstr>QUESTION 1</vt:lpstr>
      <vt:lpstr>QUESTION 2</vt:lpstr>
      <vt:lpstr>QUESTION 3</vt:lpstr>
      <vt:lpstr>QUESTION 4</vt:lpstr>
      <vt:lpstr>QUESTION 5</vt:lpstr>
      <vt:lpstr>CONCLUSION</vt:lpstr>
      <vt:lpstr>ASSIGNMENT</vt:lpstr>
      <vt:lpstr>SEARCH THE SCRIPTURES SUMMARY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LESSON 995: The Rise and Reign of the Antichrist </vt:lpstr>
      <vt:lpstr>PowerPoint Presentation</vt:lpstr>
      <vt:lpstr>PowerPoint Presentation</vt:lpstr>
      <vt:lpstr>HYMN</vt:lpstr>
      <vt:lpstr>REDEEMED! [GHS 256]</vt:lpstr>
      <vt:lpstr>PowerPoint Presentation</vt:lpstr>
      <vt:lpstr>REDEEMED! [GHS 256]</vt:lpstr>
      <vt:lpstr>PowerPoint Presentation</vt:lpstr>
      <vt:lpstr>REDEEMED! [GHS 256]</vt:lpstr>
      <vt:lpstr>PowerPoint Presentation</vt:lpstr>
      <vt:lpstr>REDEEMED! [GHS 256]</vt:lpstr>
      <vt:lpstr>PowerPoint Presentation</vt:lpstr>
      <vt:lpstr>REDEEMED! [GHS 256]</vt:lpstr>
      <vt:lpstr>PowerPoint Presentation</vt:lpstr>
      <vt:lpstr>CHOIR</vt:lpstr>
      <vt:lpstr>TODAY’S SERMON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Terence Njinembo</cp:lastModifiedBy>
  <cp:revision>600</cp:revision>
  <dcterms:created xsi:type="dcterms:W3CDTF">2023-01-06T14:44:39Z</dcterms:created>
  <dcterms:modified xsi:type="dcterms:W3CDTF">2025-03-15T21:23:43Z</dcterms:modified>
</cp:coreProperties>
</file>