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92" r:id="rId7"/>
    <p:sldMasterId id="2147483804" r:id="rId8"/>
  </p:sldMasterIdLst>
  <p:notesMasterIdLst>
    <p:notesMasterId r:id="rId47"/>
  </p:notesMasterIdLst>
  <p:sldIdLst>
    <p:sldId id="3914" r:id="rId9"/>
    <p:sldId id="4034" r:id="rId10"/>
    <p:sldId id="4035" r:id="rId11"/>
    <p:sldId id="4036" r:id="rId12"/>
    <p:sldId id="293" r:id="rId13"/>
    <p:sldId id="4037" r:id="rId14"/>
    <p:sldId id="295" r:id="rId15"/>
    <p:sldId id="256" r:id="rId16"/>
    <p:sldId id="289" r:id="rId17"/>
    <p:sldId id="258" r:id="rId18"/>
    <p:sldId id="259" r:id="rId19"/>
    <p:sldId id="287" r:id="rId20"/>
    <p:sldId id="277" r:id="rId21"/>
    <p:sldId id="292" r:id="rId22"/>
    <p:sldId id="290" r:id="rId23"/>
    <p:sldId id="291" r:id="rId24"/>
    <p:sldId id="281" r:id="rId25"/>
    <p:sldId id="4038" r:id="rId26"/>
    <p:sldId id="288" r:id="rId27"/>
    <p:sldId id="3211" r:id="rId28"/>
    <p:sldId id="3200" r:id="rId29"/>
    <p:sldId id="3201" r:id="rId30"/>
    <p:sldId id="3162" r:id="rId31"/>
    <p:sldId id="3163" r:id="rId32"/>
    <p:sldId id="3931" r:id="rId33"/>
    <p:sldId id="4010" r:id="rId34"/>
    <p:sldId id="3986" r:id="rId35"/>
    <p:sldId id="3628" r:id="rId36"/>
    <p:sldId id="269" r:id="rId37"/>
    <p:sldId id="270" r:id="rId38"/>
    <p:sldId id="4032" r:id="rId39"/>
    <p:sldId id="4033" r:id="rId40"/>
    <p:sldId id="300" r:id="rId41"/>
    <p:sldId id="301" r:id="rId42"/>
    <p:sldId id="302" r:id="rId43"/>
    <p:sldId id="3627" r:id="rId44"/>
    <p:sldId id="3204" r:id="rId45"/>
    <p:sldId id="208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A949"/>
    <a:srgbClr val="55E978"/>
    <a:srgbClr val="0000CC"/>
    <a:srgbClr val="3333FF"/>
    <a:srgbClr val="FF99FF"/>
    <a:srgbClr val="B4A3CF"/>
    <a:srgbClr val="BCABD5"/>
    <a:srgbClr val="F1EBF1"/>
    <a:srgbClr val="0C037D"/>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16" autoAdjust="0"/>
    <p:restoredTop sz="96723" autoAdjust="0"/>
  </p:normalViewPr>
  <p:slideViewPr>
    <p:cSldViewPr snapToGrid="0">
      <p:cViewPr varScale="1">
        <p:scale>
          <a:sx n="93" d="100"/>
          <a:sy n="93" d="100"/>
        </p:scale>
        <p:origin x="53" y="101"/>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a:ea typeface="+mn-ea"/>
              <a:cs typeface="+mn-cs"/>
            </a:rPr>
            <a:t>Why should the redeemed of the Lord praise Him? </a:t>
          </a:r>
          <a:r>
            <a:rPr lang="en-GB" sz="3200" b="1" i="1" kern="1200" dirty="0">
              <a:solidFill>
                <a:prstClr val="black">
                  <a:hueOff val="0"/>
                  <a:satOff val="0"/>
                  <a:lumOff val="0"/>
                  <a:alphaOff val="0"/>
                </a:prstClr>
              </a:solidFill>
              <a:latin typeface="Calibri"/>
              <a:ea typeface="+mn-ea"/>
              <a:cs typeface="+mn-cs"/>
            </a:rPr>
            <a:t>Psalms 92:1-2 </a:t>
          </a:r>
          <a:r>
            <a:rPr lang="en-GB" sz="3200" b="1" i="1" kern="1200" dirty="0"/>
            <a:t>; 96:10; Isaiah 43:21</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What  should be a believer’s disposition in times of affliction?</a:t>
          </a:r>
          <a:r>
            <a:rPr lang="en-GB" sz="3200" b="1" i="1" kern="1200" dirty="0">
              <a:solidFill>
                <a:prstClr val="black">
                  <a:hueOff val="0"/>
                  <a:satOff val="0"/>
                  <a:lumOff val="0"/>
                  <a:alphaOff val="0"/>
                </a:prstClr>
              </a:solidFill>
              <a:latin typeface="Calibri"/>
              <a:ea typeface="+mn-ea"/>
              <a:cs typeface="+mn-cs"/>
            </a:rPr>
            <a:t> Psalms 98:3 </a:t>
          </a:r>
          <a:r>
            <a:rPr lang="en-GB" sz="3200" b="1" i="1" kern="1200" dirty="0"/>
            <a:t>; 96:9; 97:1; Isaiah 50:10</a:t>
          </a:r>
          <a:r>
            <a:rPr lang="en-US" sz="3200" b="0" i="1" kern="1200" dirty="0">
              <a:solidFill>
                <a:prstClr val="black">
                  <a:hueOff val="0"/>
                  <a:satOff val="0"/>
                  <a:lumOff val="0"/>
                  <a:alphaOff val="0"/>
                </a:prstClr>
              </a:solidFill>
              <a:latin typeface="Calibri"/>
              <a:ea typeface="+mn-ea"/>
              <a:cs typeface="+mn-cs"/>
            </a:rPr>
            <a:t> </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a:ea typeface="+mn-ea"/>
              <a:cs typeface="+mn-cs"/>
            </a:rPr>
            <a:t>What assurance does a believer have concerning the enemies of our faith? </a:t>
          </a:r>
          <a:r>
            <a:rPr lang="en-GB" sz="3200" b="1" i="1" kern="1200" dirty="0">
              <a:solidFill>
                <a:prstClr val="black">
                  <a:hueOff val="0"/>
                  <a:satOff val="0"/>
                  <a:lumOff val="0"/>
                  <a:alphaOff val="0"/>
                </a:prstClr>
              </a:solidFill>
              <a:latin typeface="Calibri"/>
              <a:ea typeface="+mn-ea"/>
              <a:cs typeface="+mn-cs"/>
            </a:rPr>
            <a:t>Psalms 94:1,</a:t>
          </a:r>
          <a:r>
            <a:rPr lang="en-GB" sz="3200" b="1" i="1" kern="1200" dirty="0"/>
            <a:t>9,14,22; 96:13.</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a:ea typeface="+mn-ea"/>
              <a:cs typeface="+mn-cs"/>
            </a:rPr>
            <a:t>State the blessedness of rendering sustained praises to God</a:t>
          </a:r>
          <a:r>
            <a:rPr lang="en-GB" sz="3200" b="0" i="1" kern="1200" dirty="0"/>
            <a:t> </a:t>
          </a:r>
          <a:r>
            <a:rPr lang="en-GB" sz="3200" b="1" i="1" kern="1200" dirty="0">
              <a:solidFill>
                <a:prstClr val="black">
                  <a:hueOff val="0"/>
                  <a:satOff val="0"/>
                  <a:lumOff val="0"/>
                  <a:alphaOff val="0"/>
                </a:prstClr>
              </a:solidFill>
              <a:latin typeface="Calibri"/>
              <a:ea typeface="+mn-ea"/>
              <a:cs typeface="+mn-cs"/>
            </a:rPr>
            <a:t>Psalms 97:11; 95</a:t>
          </a:r>
          <a:r>
            <a:rPr lang="en-GB" sz="3200" b="1" i="1" kern="1200" dirty="0"/>
            <a:t>:6,7a; Revelation 11:15-17.</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kern="1200" dirty="0">
              <a:solidFill>
                <a:prstClr val="black">
                  <a:hueOff val="0"/>
                  <a:satOff val="0"/>
                  <a:lumOff val="0"/>
                  <a:alphaOff val="0"/>
                </a:prstClr>
              </a:solidFill>
              <a:latin typeface="Calibri"/>
              <a:ea typeface="+mn-ea"/>
              <a:cs typeface="+mn-cs"/>
            </a:rPr>
            <a:t>What should be the pursuit of every heaven-bound saints? </a:t>
          </a:r>
          <a:r>
            <a:rPr lang="en-GB" sz="3200" b="1" i="1" kern="1200" dirty="0">
              <a:solidFill>
                <a:prstClr val="black">
                  <a:hueOff val="0"/>
                  <a:satOff val="0"/>
                  <a:lumOff val="0"/>
                  <a:alphaOff val="0"/>
                </a:prstClr>
              </a:solidFill>
              <a:latin typeface="Calibri"/>
              <a:ea typeface="+mn-ea"/>
              <a:cs typeface="+mn-cs"/>
            </a:rPr>
            <a:t>Psalms 95:6,7b-8</a:t>
          </a:r>
          <a:r>
            <a:rPr lang="en-GB" sz="3200" b="1" i="1" kern="1200" dirty="0"/>
            <a:t>; 96:3.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a:ea typeface="+mn-ea"/>
              <a:cs typeface="+mn-cs"/>
            </a:rPr>
            <a:t>Why should the redeemed of the Lord praise Him? </a:t>
          </a:r>
          <a:r>
            <a:rPr lang="en-GB" sz="3200" b="1" i="1" kern="1200" dirty="0">
              <a:solidFill>
                <a:prstClr val="black">
                  <a:hueOff val="0"/>
                  <a:satOff val="0"/>
                  <a:lumOff val="0"/>
                  <a:alphaOff val="0"/>
                </a:prstClr>
              </a:solidFill>
              <a:latin typeface="Calibri"/>
              <a:ea typeface="+mn-ea"/>
              <a:cs typeface="+mn-cs"/>
            </a:rPr>
            <a:t>Psalms 92:1-2 </a:t>
          </a:r>
          <a:r>
            <a:rPr lang="en-GB" sz="3200" b="1" i="1" kern="1200" dirty="0"/>
            <a:t>; 96:10; Isaiah 43:21</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What  should be a believer’s disposition in times of affliction?</a:t>
          </a:r>
          <a:r>
            <a:rPr lang="en-GB" sz="3200" b="1" i="1" kern="1200" dirty="0">
              <a:solidFill>
                <a:prstClr val="black">
                  <a:hueOff val="0"/>
                  <a:satOff val="0"/>
                  <a:lumOff val="0"/>
                  <a:alphaOff val="0"/>
                </a:prstClr>
              </a:solidFill>
              <a:latin typeface="Calibri"/>
              <a:ea typeface="+mn-ea"/>
              <a:cs typeface="+mn-cs"/>
            </a:rPr>
            <a:t> Psalms 98:3 </a:t>
          </a:r>
          <a:r>
            <a:rPr lang="en-GB" sz="3200" b="1" i="1" kern="1200" dirty="0"/>
            <a:t>; 96:9; 97:1; Isaiah 50:10</a:t>
          </a:r>
          <a:r>
            <a:rPr lang="en-US" sz="3200" b="0" i="1" kern="1200" dirty="0">
              <a:solidFill>
                <a:prstClr val="black">
                  <a:hueOff val="0"/>
                  <a:satOff val="0"/>
                  <a:lumOff val="0"/>
                  <a:alphaOff val="0"/>
                </a:prstClr>
              </a:solidFill>
              <a:latin typeface="Calibri"/>
              <a:ea typeface="+mn-ea"/>
              <a:cs typeface="+mn-cs"/>
            </a:rPr>
            <a:t> </a:t>
          </a: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a:ea typeface="+mn-ea"/>
              <a:cs typeface="+mn-cs"/>
            </a:rPr>
            <a:t>What assurance does a believer have concerning the enemies of our faith? </a:t>
          </a:r>
          <a:r>
            <a:rPr lang="en-GB" sz="3200" b="1" i="1" kern="1200" dirty="0">
              <a:solidFill>
                <a:prstClr val="black">
                  <a:hueOff val="0"/>
                  <a:satOff val="0"/>
                  <a:lumOff val="0"/>
                  <a:alphaOff val="0"/>
                </a:prstClr>
              </a:solidFill>
              <a:latin typeface="Calibri"/>
              <a:ea typeface="+mn-ea"/>
              <a:cs typeface="+mn-cs"/>
            </a:rPr>
            <a:t>Psalms 94:1,</a:t>
          </a:r>
          <a:r>
            <a:rPr lang="en-GB" sz="3200" b="1" i="1" kern="1200" dirty="0"/>
            <a:t>9,14,22; 96:13.</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a:ea typeface="+mn-ea"/>
              <a:cs typeface="+mn-cs"/>
            </a:rPr>
            <a:t>State the blessedness of rendering sustained praises to God</a:t>
          </a:r>
          <a:r>
            <a:rPr lang="en-GB" sz="3200" b="0" i="1" kern="1200" dirty="0"/>
            <a:t> </a:t>
          </a:r>
          <a:r>
            <a:rPr lang="en-GB" sz="3200" b="1" i="1" kern="1200" dirty="0">
              <a:solidFill>
                <a:prstClr val="black">
                  <a:hueOff val="0"/>
                  <a:satOff val="0"/>
                  <a:lumOff val="0"/>
                  <a:alphaOff val="0"/>
                </a:prstClr>
              </a:solidFill>
              <a:latin typeface="Calibri"/>
              <a:ea typeface="+mn-ea"/>
              <a:cs typeface="+mn-cs"/>
            </a:rPr>
            <a:t>Psalms 97:11; 95</a:t>
          </a:r>
          <a:r>
            <a:rPr lang="en-GB" sz="3200" b="1" i="1" kern="1200" dirty="0"/>
            <a:t>:6,7a; Revelation 11:15-17.</a:t>
          </a:r>
          <a:endParaRPr lang="en-GB" altLang="en-US" sz="3200" b="1" i="1" kern="1200" dirty="0">
            <a:latin typeface="Calibri (Body)" charset="0"/>
            <a:cs typeface="Calibri (Body)" charset="0"/>
          </a:endParaRP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solidFill>
                <a:prstClr val="black">
                  <a:hueOff val="0"/>
                  <a:satOff val="0"/>
                  <a:lumOff val="0"/>
                  <a:alphaOff val="0"/>
                </a:prstClr>
              </a:solidFill>
              <a:latin typeface="Calibri"/>
              <a:ea typeface="+mn-ea"/>
              <a:cs typeface="+mn-cs"/>
            </a:rPr>
            <a:t>What should be the pursuit of every heaven-bound saints? </a:t>
          </a:r>
          <a:r>
            <a:rPr lang="en-GB" sz="3200" b="1" i="1" kern="1200" dirty="0">
              <a:solidFill>
                <a:prstClr val="black">
                  <a:hueOff val="0"/>
                  <a:satOff val="0"/>
                  <a:lumOff val="0"/>
                  <a:alphaOff val="0"/>
                </a:prstClr>
              </a:solidFill>
              <a:latin typeface="Calibri"/>
              <a:ea typeface="+mn-ea"/>
              <a:cs typeface="+mn-cs"/>
            </a:rPr>
            <a:t>Psalms 95:6,7b-8</a:t>
          </a:r>
          <a:r>
            <a:rPr lang="en-GB" sz="3200" b="1" i="1" kern="1200" dirty="0"/>
            <a:t>; 96:3.</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5/27/2025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27/05/2025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27/05/2025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5/27/2025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5/27/2025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5/27/2025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5/27/2025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5/27/2025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5/27/2025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5/27/2025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5/27/2025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5/27/2025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5/27/2025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5/27/2025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5/27/2025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5/27/2025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5/27/2025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5/27/2025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5/27/2025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5/27/2025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5/27/2025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5/27/2025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5/27/2025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189360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862208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484356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27/05/2025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304025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27/05/2025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901066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27/05/2025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450812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27/05/2025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661111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27/05/2025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524101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27/05/2025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692599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459377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89315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6294935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094374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128866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406023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0597422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6363708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7023173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6500022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2949117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721379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27/05/2025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963077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27/05/2025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5/27/2025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27/05/2025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5/27/2025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5/27/2025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5/27/2025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27/05/2025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78131665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27/05/2025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111636739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3.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8.xml"/><Relationship Id="rId5" Type="http://schemas.openxmlformats.org/officeDocument/2006/relationships/hyperlink" Target="https://openclipart.org/detail/24868/time%20icon" TargetMode="Externa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3"/><Relationship Id="rId7" Type="http://schemas.openxmlformats.org/officeDocument/2006/relationships/image" Target="../media/image10.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4.png"/><Relationship Id="rId5" Type="http://schemas.openxmlformats.org/officeDocument/2006/relationships/notesSlide" Target="../notesSlides/notesSlide4.xml"/><Relationship Id="rId4"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01-06-2025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015:</a:t>
            </a:r>
            <a:r>
              <a:rPr lang="en-US" sz="7200" b="1" dirty="0">
                <a:solidFill>
                  <a:schemeClr val="bg1"/>
                </a:solidFill>
                <a:effectLst>
                  <a:outerShdw blurRad="38100" dist="38100" dir="2700000" algn="tl">
                    <a:srgbClr val="000000">
                      <a:alpha val="43137"/>
                    </a:srgbClr>
                  </a:outerShdw>
                </a:effectLst>
              </a:rPr>
              <a:t> O WORSHIP THE KING</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11628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worship the King,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glorious above,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gratefully sing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power and His love: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Shield and Defender,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Ancient of Days,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Pavillion’d</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in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splendour</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girded with praise.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13889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6186309"/>
            <a:chOff x="257130" y="1719391"/>
            <a:chExt cx="10547818" cy="6186309"/>
          </a:xfrm>
        </p:grpSpPr>
        <p:sp>
          <p:nvSpPr>
            <p:cNvPr id="14339" name="TextBox 1"/>
            <p:cNvSpPr txBox="1">
              <a:spLocks noChangeArrowheads="1"/>
            </p:cNvSpPr>
            <p:nvPr/>
          </p:nvSpPr>
          <p:spPr bwMode="auto">
            <a:xfrm>
              <a:off x="907147" y="1719391"/>
              <a:ext cx="9897801"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tell of His might,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sing of His grace,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Whose robe is the light,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Whose canopy space.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chariots of wrath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deep thunder-clouds form,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dark is His path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the wings of the storm.</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47147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bountiful care,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tongue can recite?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breathes in the air,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shines in the light,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streams from the hills,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descends to the plain,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sweetly distils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dew and the rain.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27218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Frail children of dust,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feeble as frail;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Thee we do trust,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 find Thee to fail;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mercies, how tender,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firm to the end,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Maker, Defender,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Redeemer, and Friend!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52986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measureless Might!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Ineffable Love!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angels delight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hymn Thee above,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humbler creation,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feeble their lays,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true adoration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Shall lisp to Thy praise.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460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01-06-2025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GB" b="1" dirty="0">
                <a:solidFill>
                  <a:schemeClr val="bg1">
                    <a:lumMod val="65000"/>
                  </a:schemeClr>
                </a:solidFill>
                <a:latin typeface="Calibri" panose="020F0502020204030204" pitchFamily="34" charset="0"/>
              </a:rPr>
              <a:t>Psalm 91 speaks of God’s protection, refuge, and faithfulness to those who trust in Him. How does Psalm 91 relate to the concept of divine protection in the rest of the Bible? Give at least two other Scriptural references to support your answer.</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Secret Place of the most High</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1004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God:The Supreme King and Judge</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343526" y="1578634"/>
            <a:ext cx="651159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Say among the heathen that the LORD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reigneth</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the world also shall be established that it shall not be moved: he shall judge the people righteously”</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(Psalm 96:10).</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92 to 99</a:t>
            </a: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79" y="448055"/>
            <a:ext cx="7688475" cy="5961890"/>
          </a:xfrm>
        </p:spPr>
        <p:txBody>
          <a:bodyPr anchor="ctr">
            <a:noAutofit/>
          </a:bodyPr>
          <a:lstStyle/>
          <a:p>
            <a:pPr marL="0" indent="0" algn="just" eaLnBrk="0" fontAlgn="base" hangingPunct="0">
              <a:lnSpc>
                <a:spcPct val="100000"/>
              </a:lnSpc>
              <a:spcBef>
                <a:spcPct val="0"/>
              </a:spcBef>
              <a:spcAft>
                <a:spcPts val="600"/>
              </a:spcAft>
              <a:buNone/>
              <a:defRPr/>
            </a:pPr>
            <a:r>
              <a:rPr lang="en-US" kern="100" dirty="0">
                <a:latin typeface="Calibri" panose="020F0502020204030204" pitchFamily="34" charset="0"/>
                <a:cs typeface="Calibri" panose="020F0502020204030204" pitchFamily="34" charset="0"/>
              </a:rPr>
              <a:t>God is Supreme, Omnipotent, and Creator. His authority and power supersede all beings and things, seen and unseen. </a:t>
            </a:r>
            <a:r>
              <a:rPr lang="en-US" b="1" kern="100" dirty="0">
                <a:latin typeface="Calibri" panose="020F0502020204030204" pitchFamily="34" charset="0"/>
                <a:cs typeface="Calibri" panose="020F0502020204030204" pitchFamily="34" charset="0"/>
              </a:rPr>
              <a:t>“For by him were all things created, that are in heaven, and that are in earth, visible and invisible, whether they be thrones, or dominions, or principalities, or powers: all things were created by him, and for him” (Colossians 1:16).</a:t>
            </a:r>
            <a:r>
              <a:rPr lang="en-GB" kern="100" dirty="0">
                <a:effectLst/>
                <a:latin typeface="Calibri" panose="020F0502020204030204" pitchFamily="34" charset="0"/>
                <a:ea typeface="Calibri" panose="020F0502020204030204" pitchFamily="34" charset="0"/>
                <a:cs typeface="Calibri" panose="020F0502020204030204" pitchFamily="34" charset="0"/>
              </a:rPr>
              <a:t> </a:t>
            </a:r>
            <a:r>
              <a:rPr lang="en-US" dirty="0"/>
              <a:t>This study speaks about the coming reign of the Messiah, the anointed One of God. The accounts reveal His attributes deserving our praise, </a:t>
            </a:r>
            <a:r>
              <a:rPr lang="en-GB" dirty="0"/>
              <a:t>the certainty of His ultimate reign, and His righteous judgment. Our knowledge of His greatness and splendour should stimulate praise from our hearts.</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It is our duty to continually praise God for His lovingkindness and faithfulness</a:t>
            </a:r>
            <a:r>
              <a:rPr lang="en-GB" dirty="0">
                <a:latin typeface="Calibri" panose="020F0502020204030204" pitchFamily="34" charset="0"/>
              </a:rPr>
              <a:t>. </a:t>
            </a:r>
            <a:r>
              <a:rPr lang="en-US" dirty="0">
                <a:latin typeface="Calibri" panose="020F0502020204030204" pitchFamily="34" charset="0"/>
              </a:rPr>
              <a:t>God’s supremacy demands our wholehearted worship and reverence</a:t>
            </a:r>
            <a:r>
              <a:rPr lang="en-GB" dirty="0">
                <a:latin typeface="Calibri" panose="020F0502020204030204" pitchFamily="34" charset="0"/>
              </a:rPr>
              <a:t>.</a:t>
            </a: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Believers must acknowledge and proclaim God's righteous reign over all nations</a:t>
            </a:r>
            <a:r>
              <a:rPr lang="en-GB" dirty="0">
                <a:latin typeface="Calibri" panose="020F0502020204030204" pitchFamily="34" charset="0"/>
              </a:rPr>
              <a:t>. </a:t>
            </a:r>
            <a:r>
              <a:rPr lang="en-US" dirty="0">
                <a:latin typeface="Calibri" panose="020F0502020204030204" pitchFamily="34" charset="0"/>
              </a:rPr>
              <a:t>God’s sovereign power guarantees the defeat of all enemies of our faith.</a:t>
            </a:r>
            <a:endParaRPr lang="en-GB" dirty="0">
              <a:latin typeface="Calibri" panose="020F0502020204030204" pitchFamily="34" charset="0"/>
            </a:endParaRP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Sustained praises attract divine intervention, joy, and preservation</a:t>
            </a:r>
            <a:r>
              <a:rPr lang="en-US" dirty="0"/>
              <a:t>.</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Heaven-bound saints must dedicate their lives to glorifying God through obedience and service</a:t>
            </a:r>
            <a:r>
              <a:rPr lang="en-US" dirty="0"/>
              <a:t>.</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Psalm 92:1-2; Col 1:16; Psalms 95:6-8; 96:3,9-10; 97:5-6,11; Acts 16:25-26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God’s commands and demands must be given priority and prompt obedience. Hardening the heart against His chastisement will only lead to doom. As beneficiaries of His mercy and grace, we should “Declare His glory among the heathen, his wonders among all people” (Psalm 96:3). We must give Him the glory that is due to His name.</a:t>
            </a:r>
            <a:r>
              <a:rPr lang="en-GB" b="1" dirty="0">
                <a:latin typeface="Calibri" panose="020F0502020204030204" pitchFamily="34" charset="0"/>
              </a:rPr>
              <a:t> </a:t>
            </a:r>
            <a:r>
              <a:rPr lang="en-US" b="1" dirty="0">
                <a:latin typeface="Calibri" panose="020F0502020204030204" pitchFamily="34" charset="0"/>
              </a:rPr>
              <a:t>As saints, our life-long goal and pursuit should be to render continuous praise and service to the supreme King out of a pure heart.</a:t>
            </a:r>
            <a:r>
              <a:rPr lang="en-US" dirty="0"/>
              <a:t> </a:t>
            </a:r>
            <a:r>
              <a:rPr lang="en-US" b="1" dirty="0">
                <a:latin typeface="Calibri" panose="020F0502020204030204" pitchFamily="34" charset="0"/>
              </a:rPr>
              <a:t>This will help preserve our souls and deliver us from the hands of the wicked.</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09600"/>
            <a:ext cx="7202691" cy="5552391"/>
          </a:xfrm>
        </p:spPr>
        <p:txBody>
          <a:bodyPr anchor="ctr">
            <a:noAutofit/>
          </a:bodyPr>
          <a:lstStyle/>
          <a:p>
            <a:pPr marL="0" indent="0">
              <a:lnSpc>
                <a:spcPct val="110000"/>
              </a:lnSpc>
              <a:buNone/>
            </a:pPr>
            <a:r>
              <a:rPr lang="en-US" dirty="0">
                <a:latin typeface="Calibri" panose="020F0502020204030204" pitchFamily="34" charset="0"/>
              </a:rPr>
              <a:t>Prepare to share an experience where you praised God in a difficult situation and how God showed His faithfulness</a:t>
            </a:r>
            <a:r>
              <a:rPr lang="en-US" dirty="0"/>
              <a:t>.</a:t>
            </a:r>
            <a:endParaRPr lang="en-US"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36B14BD-4BC1-F55A-6C3B-D3E3747C42AC}"/>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9FA42573-8DEA-69E5-1DF0-50B2BE8A5CE8}"/>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EE007DEE-9F3A-0F90-A142-A6BCF508726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2090FD70-1DF1-4D01-2B0E-973D3742B423}"/>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CF76B0FE-BD36-09A6-F175-C31F6BDCBFDE}"/>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BA1E1F1A-28FA-8B35-84EC-A02943CB9CF2}"/>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CDA6953A-CE78-F792-4B3D-C6795985471D}"/>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CA3EF9E5-1149-0635-BADD-7659BE8FF3F6}"/>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9D04ED9F-9E21-9018-BF4B-53B696AFAFB4}"/>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76F03D71-D3A4-54FF-E8DC-C7CAF473AE44}"/>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01 June.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55B1D795-BBDB-8686-BB24-61FDA6EA9F8F}"/>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CA8B05C3-9889-161A-6FD6-1B3553B944E9}"/>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0A9C59FE-5F6E-9852-49D5-6AD25A807996}"/>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70374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10026C-6C14-F328-BAF0-4C705FC9A6D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63093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00206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altLang="en-US" sz="2800" b="1" i="1" u="none" strike="noStrike" kern="1200" cap="none" spc="0" normalizeH="0" baseline="0" noProof="0" dirty="0">
                <a:ln>
                  <a:noFill/>
                </a:ln>
                <a:solidFill>
                  <a:prstClr val="white"/>
                </a:solidFill>
                <a:effectLst/>
                <a:uLnTx/>
                <a:uFillTx/>
                <a:latin typeface="Leelawadee" panose="020B0502040204020203" pitchFamily="34" charset="-34"/>
                <a:ea typeface="+mj-ea"/>
                <a:cs typeface="Leelawadee" panose="020B0502040204020203" pitchFamily="34" charset="-34"/>
              </a:rPr>
              <a:t>Next week is Family </a:t>
            </a:r>
            <a:r>
              <a:rPr lang="en-GB" altLang="en-US" sz="2800" b="1" i="1" dirty="0">
                <a:solidFill>
                  <a:prstClr val="white"/>
                </a:solidFill>
                <a:latin typeface="Leelawadee" panose="020B0502040204020203" pitchFamily="34" charset="-34"/>
                <a:ea typeface="+mj-ea"/>
                <a:cs typeface="Leelawadee" panose="020B0502040204020203" pitchFamily="34" charset="-34"/>
              </a:rPr>
              <a:t>C</a:t>
            </a:r>
            <a:r>
              <a:rPr kumimoji="0" lang="en-GB" altLang="en-US" sz="2800" b="1" i="1" u="none" strike="noStrike" kern="1200" cap="none" spc="0" normalizeH="0" baseline="0" noProof="0" dirty="0" err="1">
                <a:ln>
                  <a:noFill/>
                </a:ln>
                <a:solidFill>
                  <a:prstClr val="white"/>
                </a:solidFill>
                <a:effectLst/>
                <a:uLnTx/>
                <a:uFillTx/>
                <a:latin typeface="Leelawadee" panose="020B0502040204020203" pitchFamily="34" charset="-34"/>
                <a:ea typeface="+mj-ea"/>
                <a:cs typeface="Leelawadee" panose="020B0502040204020203" pitchFamily="34" charset="-34"/>
              </a:rPr>
              <a:t>onvocation</a:t>
            </a:r>
            <a:endParaRPr kumimoji="0" lang="en-US" sz="2800" b="0" i="1" u="none" strike="noStrike" kern="1200" cap="none" spc="0" normalizeH="0" baseline="0" noProof="0" dirty="0">
              <a:ln>
                <a:noFill/>
              </a:ln>
              <a:solidFill>
                <a:prstClr val="white"/>
              </a:solidFill>
              <a:effectLst/>
              <a:uLnTx/>
              <a:uFillTx/>
              <a:latin typeface="Leelawadee" panose="020B0502040204020203" pitchFamily="34" charset="-34"/>
              <a:cs typeface="Leelawadee" panose="020B0502040204020203" pitchFamily="34" charset="-34"/>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2" y="2615186"/>
            <a:ext cx="4044462" cy="1439135"/>
          </a:xfrm>
          <a:prstGeom prst="rect">
            <a:avLst/>
          </a:prstGeom>
          <a:no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schemeClr val="bg1"/>
                </a:solidFill>
                <a:effectLst/>
                <a:uLnTx/>
                <a:uFillTx/>
                <a:latin typeface="Cambria" charset="0"/>
                <a:ea typeface="+mj-ea"/>
                <a:cs typeface="+mj-cs"/>
              </a:rPr>
              <a:t>NO</a:t>
            </a: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3" name="Title 1">
            <a:extLst>
              <a:ext uri="{FF2B5EF4-FFF2-40B4-BE49-F238E27FC236}">
                <a16:creationId xmlns:a16="http://schemas.microsoft.com/office/drawing/2014/main" id="{9F580235-E691-00EF-068B-D5EE66FD6550}"/>
              </a:ext>
            </a:extLst>
          </p:cNvPr>
          <p:cNvSpPr txBox="1">
            <a:spLocks/>
          </p:cNvSpPr>
          <p:nvPr/>
        </p:nvSpPr>
        <p:spPr>
          <a:xfrm>
            <a:off x="5776127" y="2343636"/>
            <a:ext cx="5672923" cy="143913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srgbClr val="FF0000"/>
                </a:solidFill>
                <a:effectLst/>
                <a:uLnTx/>
                <a:uFillTx/>
                <a:latin typeface="Cambria" charset="0"/>
                <a:ea typeface="+mj-ea"/>
                <a:cs typeface="+mj-cs"/>
              </a:rPr>
              <a:t>SPECIAL SEMINAR</a:t>
            </a:r>
            <a:endParaRPr kumimoji="0" lang="x-none" sz="4800" b="1" i="0" u="none" strike="noStrike" kern="1200" cap="none" spc="0" normalizeH="0" baseline="0" noProof="0" dirty="0">
              <a:ln>
                <a:noFill/>
              </a:ln>
              <a:solidFill>
                <a:srgbClr val="FF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53103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6">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it-IT" sz="4800" b="1" dirty="0">
                <a:solidFill>
                  <a:prstClr val="black"/>
                </a:solidFill>
                <a:latin typeface="Lucida Sans" panose="020B0602030504020204" pitchFamily="34" charset="0"/>
              </a:rPr>
              <a:t>Malachi 3:7-12; </a:t>
            </a:r>
          </a:p>
          <a:p>
            <a:pPr marL="0" lvl="0" indent="0" algn="ctr">
              <a:buNone/>
              <a:defRPr/>
            </a:pPr>
            <a:r>
              <a:rPr lang="it-IT" sz="4800" b="1" dirty="0">
                <a:solidFill>
                  <a:prstClr val="black"/>
                </a:solidFill>
                <a:latin typeface="Lucida Sans" panose="020B0602030504020204" pitchFamily="34" charset="0"/>
              </a:rPr>
              <a:t>2 Corinthians 8:1-12</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39) Malachi 003">
            <a:hlinkClick r:id="" action="ppaction://media"/>
            <a:extLst>
              <a:ext uri="{FF2B5EF4-FFF2-40B4-BE49-F238E27FC236}">
                <a16:creationId xmlns:a16="http://schemas.microsoft.com/office/drawing/2014/main" id="{E7B4A8D4-B860-6968-272D-8BE606F8168E}"/>
              </a:ext>
            </a:extLst>
          </p:cNvPr>
          <p:cNvPicPr>
            <a:picLocks noChangeAspect="1"/>
          </p:cNvPicPr>
          <p:nvPr>
            <a:audioFile r:link="rId1"/>
            <p:extLst>
              <p:ext uri="{DAA4B4D4-6D71-4841-9C94-3DE7FCFB9230}">
                <p14:media xmlns:p14="http://schemas.microsoft.com/office/powerpoint/2010/main" r:embed="rId2">
                  <p14:trim st="68400" end="61863.7142"/>
                </p14:media>
              </p:ext>
            </p:extLst>
          </p:nvPr>
        </p:nvPicPr>
        <p:blipFill>
          <a:blip r:embed="rId8"/>
          <a:stretch>
            <a:fillRect/>
          </a:stretch>
        </p:blipFill>
        <p:spPr>
          <a:xfrm>
            <a:off x="5286259" y="4298430"/>
            <a:ext cx="487363" cy="487363"/>
          </a:xfrm>
          <a:prstGeom prst="rect">
            <a:avLst/>
          </a:prstGeom>
        </p:spPr>
      </p:pic>
      <p:pic>
        <p:nvPicPr>
          <p:cNvPr id="5" name="(47) 2 Corinthians 008">
            <a:hlinkClick r:id="" action="ppaction://media"/>
            <a:extLst>
              <a:ext uri="{FF2B5EF4-FFF2-40B4-BE49-F238E27FC236}">
                <a16:creationId xmlns:a16="http://schemas.microsoft.com/office/drawing/2014/main" id="{0C521170-FAE4-6D00-69F7-889888419EF1}"/>
              </a:ext>
            </a:extLst>
          </p:cNvPr>
          <p:cNvPicPr>
            <a:picLocks noChangeAspect="1"/>
          </p:cNvPicPr>
          <p:nvPr>
            <a:audioFile r:link="rId1"/>
            <p:extLst>
              <p:ext uri="{DAA4B4D4-6D71-4841-9C94-3DE7FCFB9230}">
                <p14:media xmlns:p14="http://schemas.microsoft.com/office/powerpoint/2010/main" r:embed="rId3">
                  <p14:trim st="2200" end="96026.8571"/>
                </p14:media>
              </p:ext>
            </p:extLst>
          </p:nvPr>
        </p:nvPicPr>
        <p:blipFill>
          <a:blip r:embed="rId8"/>
          <a:stretch>
            <a:fillRect/>
          </a:stretch>
        </p:blipFill>
        <p:spPr>
          <a:xfrm>
            <a:off x="6148647" y="4298429"/>
            <a:ext cx="487363" cy="487363"/>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26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07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cond evt="onNext" delay="0">
                      <p:tgtEl>
                        <p:sldTgt/>
                      </p:tgtEl>
                    </p:cond>
                  </p:endCondLst>
                </p:cTn>
                <p:tgtEl>
                  <p:spTgt spid="4"/>
                </p:tgtEl>
              </p:cMediaNode>
            </p:audio>
            <p:audio>
              <p:cMediaNode vol="80000">
                <p:cTn id="12" fill="hold" display="0">
                  <p:stCondLst>
                    <p:cond delay="indefinite"/>
                  </p:stCondLst>
                  <p:endCondLst>
                    <p:cond evt="onStopAudio" delay="0">
                      <p:tgtEl>
                        <p:sldTgt/>
                      </p:tgtEl>
                    </p:cond>
                    <p:cond evt="onNext"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087:</a:t>
            </a:r>
            <a:r>
              <a:rPr lang="en-US" sz="7200" b="1" dirty="0">
                <a:solidFill>
                  <a:schemeClr val="bg1"/>
                </a:solidFill>
                <a:effectLst>
                  <a:outerShdw blurRad="38100" dist="38100" dir="2700000" algn="tl">
                    <a:srgbClr val="000000">
                      <a:alpha val="43137"/>
                    </a:srgbClr>
                  </a:outerShdw>
                </a:effectLst>
              </a:rPr>
              <a:t> TAKE MY LIFE</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TAKE MY LIFE [GHS 087]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life, and let it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Consecrated, Lord,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moments and my days,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them flow in ceaseless praise.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TAKE MY LIFE [GHS 087]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hands, and let them move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the impulse of Thy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feet, and let them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Swift and beautiful for Thee.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41691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TAKE MY LIFE [GHS 087]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voice and let me 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Always, only, for my 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lips and let them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Filled with messages from Thee.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304059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TAKE MY LIFE [GHS 087]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silver and my gold;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mite would I withhold;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intellect, and use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Every power as Thou shalt choose.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45535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TAKE MY LIFE [GHS 087]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will and make it Thine,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shall be no longer mine;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heart, it is Thine 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shall be Thy royal throne.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519472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TAKE MY LIFE [GHS 087]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 love, my Lord I pour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Thy feet its treasure-store;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myself, and I will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 only all for Thee.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846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 </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Profitable sacrifice of your precious silver</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937</TotalTime>
  <Words>1440</Words>
  <Application>Microsoft Office PowerPoint</Application>
  <PresentationFormat>Widescreen</PresentationFormat>
  <Paragraphs>224</Paragraphs>
  <Slides>38</Slides>
  <Notes>4</Notes>
  <HiddenSlides>0</HiddenSlides>
  <MMClips>2</MMClips>
  <ScaleCrop>false</ScaleCrop>
  <HeadingPairs>
    <vt:vector size="6" baseType="variant">
      <vt:variant>
        <vt:lpstr>Fonts Used</vt:lpstr>
      </vt:variant>
      <vt:variant>
        <vt:i4>19</vt:i4>
      </vt:variant>
      <vt:variant>
        <vt:lpstr>Theme</vt:lpstr>
      </vt:variant>
      <vt:variant>
        <vt:i4>8</vt:i4>
      </vt:variant>
      <vt:variant>
        <vt:lpstr>Slide Titles</vt:lpstr>
      </vt:variant>
      <vt:variant>
        <vt:i4>38</vt:i4>
      </vt:variant>
    </vt:vector>
  </HeadingPairs>
  <TitlesOfParts>
    <vt:vector size="65"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Leelawadee</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5_Office Theme</vt:lpstr>
      <vt:lpstr>PowerPoint Presentation</vt:lpstr>
      <vt:lpstr>HYMN</vt:lpstr>
      <vt:lpstr>O WORSHIP THE KING [GHS 015]</vt:lpstr>
      <vt:lpstr>O WORSHIP THE KING [GHS 015]</vt:lpstr>
      <vt:lpstr>O WORSHIP THE KING [GHS 015]</vt:lpstr>
      <vt:lpstr>O WORSHIP THE KING [GHS 015]</vt:lpstr>
      <vt:lpstr>O WORSHIP THE KING [GHS 015]</vt:lpstr>
      <vt:lpstr>SEARCH THE SCRIPTURES</vt:lpstr>
      <vt:lpstr>REVIEW OF OUR ASSIGNMENT OF LAST STUDY</vt:lpstr>
      <vt:lpstr>LESSON 1004: God:The Supreme King and Judge</vt:lpstr>
      <vt:lpstr>INTRODUCTION</vt:lpstr>
      <vt:lpstr>Psalm 92:1-2; Col 1:16; Psalms 95:6-8; 96:3,9-10; 97:5-6,11; Acts 16:25-26</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HYMN</vt:lpstr>
      <vt:lpstr>TAKE MY LIFE [GHS 087]</vt:lpstr>
      <vt:lpstr>TAKE MY LIFE [GHS 087]</vt:lpstr>
      <vt:lpstr>TAKE MY LIFE [GHS 087]</vt:lpstr>
      <vt:lpstr>TAKE MY LIFE [GHS 087]</vt:lpstr>
      <vt:lpstr>TAKE MY LIFE [GHS 087]</vt:lpstr>
      <vt:lpstr>TAKE MY LIFE [GHS 087]</vt:lpstr>
      <vt:lpstr>CHOIR</vt:lpstr>
      <vt:lpstr>TODAY’S SERMON </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722</cp:revision>
  <dcterms:created xsi:type="dcterms:W3CDTF">2023-01-06T14:44:39Z</dcterms:created>
  <dcterms:modified xsi:type="dcterms:W3CDTF">2025-05-27T20:48:05Z</dcterms:modified>
</cp:coreProperties>
</file>