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51"/>
  </p:notesMasterIdLst>
  <p:sldIdLst>
    <p:sldId id="3914" r:id="rId9"/>
    <p:sldId id="4027" r:id="rId10"/>
    <p:sldId id="4028" r:id="rId11"/>
    <p:sldId id="274" r:id="rId12"/>
    <p:sldId id="299" r:id="rId13"/>
    <p:sldId id="4029" r:id="rId14"/>
    <p:sldId id="4030" r:id="rId15"/>
    <p:sldId id="298" r:id="rId16"/>
    <p:sldId id="256" r:id="rId17"/>
    <p:sldId id="294" r:id="rId18"/>
    <p:sldId id="258" r:id="rId19"/>
    <p:sldId id="259" r:id="rId20"/>
    <p:sldId id="287" r:id="rId21"/>
    <p:sldId id="283" r:id="rId22"/>
    <p:sldId id="277" r:id="rId23"/>
    <p:sldId id="276" r:id="rId24"/>
    <p:sldId id="292" r:id="rId25"/>
    <p:sldId id="291" r:id="rId26"/>
    <p:sldId id="4023" r:id="rId27"/>
    <p:sldId id="288" r:id="rId28"/>
    <p:sldId id="3211" r:id="rId29"/>
    <p:sldId id="3200" r:id="rId30"/>
    <p:sldId id="3201" r:id="rId31"/>
    <p:sldId id="3162" r:id="rId32"/>
    <p:sldId id="3163" r:id="rId33"/>
    <p:sldId id="3986" r:id="rId34"/>
    <p:sldId id="4032" r:id="rId35"/>
    <p:sldId id="4033" r:id="rId36"/>
    <p:sldId id="4031" r:id="rId37"/>
    <p:sldId id="3628" r:id="rId38"/>
    <p:sldId id="3627" r:id="rId39"/>
    <p:sldId id="269" r:id="rId40"/>
    <p:sldId id="270" r:id="rId41"/>
    <p:sldId id="4024" r:id="rId42"/>
    <p:sldId id="4025" r:id="rId43"/>
    <p:sldId id="4026" r:id="rId44"/>
    <p:sldId id="301" r:id="rId45"/>
    <p:sldId id="302" r:id="rId46"/>
    <p:sldId id="303" r:id="rId47"/>
    <p:sldId id="300" r:id="rId48"/>
    <p:sldId id="3204" r:id="rId49"/>
    <p:sldId id="208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F99FF"/>
    <a:srgbClr val="A9A949"/>
    <a:srgbClr val="55E978"/>
    <a:srgbClr val="0000CC"/>
    <a:srgbClr val="B4A3CF"/>
    <a:srgbClr val="BCABD5"/>
    <a:srgbClr val="F1EBF1"/>
    <a:srgbClr val="0C037D"/>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p:scale>
          <a:sx n="60" d="100"/>
          <a:sy n="60" d="100"/>
        </p:scale>
        <p:origin x="662" y="8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should believers always praise God?</a:t>
          </a:r>
        </a:p>
        <a:p>
          <a:pPr algn="ctr">
            <a:lnSpc>
              <a:spcPct val="100000"/>
            </a:lnSpc>
            <a:spcBef>
              <a:spcPct val="0"/>
            </a:spcBef>
            <a:spcAft>
              <a:spcPts val="600"/>
            </a:spcAft>
          </a:pPr>
          <a:r>
            <a:rPr lang="en-US" sz="3200" b="1" i="1" kern="1200" dirty="0">
              <a:solidFill>
                <a:schemeClr val="tx1"/>
              </a:solidFill>
            </a:rPr>
            <a:t>Psalm 100:2,3; 103:2-4; Isaiah 63:7</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b="0" i="1" dirty="0"/>
            <a:t>What should be the attitude and</a:t>
          </a:r>
          <a:endParaRPr lang="en-NL" sz="3200" b="0" dirty="0"/>
        </a:p>
        <a:p>
          <a:pPr algn="ctr">
            <a:lnSpc>
              <a:spcPct val="100000"/>
            </a:lnSpc>
            <a:spcBef>
              <a:spcPct val="0"/>
            </a:spcBef>
            <a:spcAft>
              <a:spcPts val="600"/>
            </a:spcAft>
          </a:pPr>
          <a:r>
            <a:rPr lang="en-NL" sz="3200" b="0" i="1" dirty="0"/>
            <a:t>commitment of believers who praise God?</a:t>
          </a:r>
          <a:endParaRPr lang="en-GB" sz="3200" b="0" i="1" dirty="0"/>
        </a:p>
        <a:p>
          <a:pPr algn="ctr">
            <a:lnSpc>
              <a:spcPct val="100000"/>
            </a:lnSpc>
            <a:spcBef>
              <a:spcPct val="0"/>
            </a:spcBef>
            <a:spcAft>
              <a:spcPts val="600"/>
            </a:spcAft>
          </a:pPr>
          <a:r>
            <a:rPr lang="en-US" sz="3200" b="1" i="1" dirty="0">
              <a:solidFill>
                <a:schemeClr val="tx1"/>
              </a:solidFill>
            </a:rPr>
            <a:t>Psalm 101:2; Hebrews 3:5; 1 Thessalonians 5:22</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b="0" i="1" dirty="0"/>
            <a:t>Mention some of the covenant provisions</a:t>
          </a:r>
          <a:r>
            <a:rPr lang="en-US" sz="3200" b="0" i="1" dirty="0"/>
            <a:t> </a:t>
          </a:r>
          <a:r>
            <a:rPr lang="en-NL" sz="3200" b="0" i="1" dirty="0"/>
            <a:t>that God faithfully keeps</a:t>
          </a:r>
          <a:r>
            <a:rPr lang="en-NL" sz="3200" b="1" i="1" dirty="0"/>
            <a:t>.</a:t>
          </a:r>
          <a:endParaRPr lang="en-US" sz="3200" b="1" i="1" dirty="0"/>
        </a:p>
        <a:p>
          <a:pPr algn="ctr">
            <a:lnSpc>
              <a:spcPct val="100000"/>
            </a:lnSpc>
            <a:spcBef>
              <a:spcPct val="0"/>
            </a:spcBef>
            <a:spcAft>
              <a:spcPts val="600"/>
            </a:spcAft>
          </a:pPr>
          <a:r>
            <a:rPr lang="en-NL" sz="3200" b="1" i="1" dirty="0"/>
            <a:t>Psalm 105:3</a:t>
          </a:r>
          <a:r>
            <a:rPr lang="en-US" sz="3200" b="1" i="1" dirty="0"/>
            <a:t>; Joshua 21:43-45</a:t>
          </a:r>
          <a:endParaRPr lang="en-GB" sz="3200" b="1" i="1" dirty="0">
            <a:solidFill>
              <a:srgbClr val="FF0000"/>
            </a:solidFill>
          </a:endParaRP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dirty="0">
              <a:latin typeface="Calibri (Body)" charset="0"/>
              <a:cs typeface="Calibri (Body)" charset="0"/>
            </a:rPr>
            <a:t>How can you maintain commitment to godliness in the midst of corruption and perversion?  </a:t>
          </a:r>
        </a:p>
        <a:p>
          <a:pPr algn="ctr">
            <a:lnSpc>
              <a:spcPct val="100000"/>
            </a:lnSpc>
            <a:spcBef>
              <a:spcPct val="0"/>
            </a:spcBef>
            <a:spcAft>
              <a:spcPts val="600"/>
            </a:spcAft>
          </a:pPr>
          <a:r>
            <a:rPr lang="en-US" altLang="en-US" sz="3200" b="1" i="1" dirty="0">
              <a:latin typeface="Calibri (Body)" charset="0"/>
            </a:rPr>
            <a:t>Psalm 102:1,2; Philippians 4:6; Matthew 24:13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possible consequences of grieving God?</a:t>
          </a:r>
          <a:endParaRPr lang="en-NL" sz="3200" b="0" i="1" kern="1200" dirty="0"/>
        </a:p>
        <a:p>
          <a:pPr algn="ctr">
            <a:lnSpc>
              <a:spcPct val="100000"/>
            </a:lnSpc>
            <a:spcBef>
              <a:spcPct val="0"/>
            </a:spcBef>
            <a:spcAft>
              <a:spcPts val="600"/>
            </a:spcAft>
          </a:pPr>
          <a:r>
            <a:rPr lang="en-US" sz="3200" b="1" i="1" kern="1200" dirty="0">
              <a:solidFill>
                <a:schemeClr val="tx1"/>
              </a:solidFill>
            </a:rPr>
            <a:t>Ezekiel 20:13; Psalm 106:13-15; Isaiah 63:10.</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should believers always praise God?</a:t>
          </a:r>
        </a:p>
        <a:p>
          <a:pPr marL="0" lvl="0" indent="0" algn="ctr" defTabSz="1422400">
            <a:lnSpc>
              <a:spcPct val="100000"/>
            </a:lnSpc>
            <a:spcBef>
              <a:spcPct val="0"/>
            </a:spcBef>
            <a:spcAft>
              <a:spcPts val="600"/>
            </a:spcAft>
            <a:buNone/>
          </a:pPr>
          <a:r>
            <a:rPr lang="en-US" sz="3200" b="1" i="1" kern="1200" dirty="0">
              <a:solidFill>
                <a:schemeClr val="tx1"/>
              </a:solidFill>
            </a:rPr>
            <a:t>Psalm 100:2,3; 103:2-4; Isaiah 63:7</a:t>
          </a:r>
          <a:endParaRPr lang="en-GB" altLang="en-US" sz="3200" b="1" i="1" kern="1200" dirty="0">
            <a:solidFill>
              <a:schemeClr val="tx1"/>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b="0" i="1" kern="1200" dirty="0"/>
            <a:t>What should be the attitude and</a:t>
          </a:r>
          <a:endParaRPr lang="en-NL" sz="3200" b="0" kern="1200" dirty="0"/>
        </a:p>
        <a:p>
          <a:pPr marL="0" lvl="0" indent="0" algn="ctr" defTabSz="1422400">
            <a:lnSpc>
              <a:spcPct val="100000"/>
            </a:lnSpc>
            <a:spcBef>
              <a:spcPct val="0"/>
            </a:spcBef>
            <a:spcAft>
              <a:spcPts val="600"/>
            </a:spcAft>
            <a:buNone/>
          </a:pPr>
          <a:r>
            <a:rPr lang="en-NL" sz="3200" b="0" i="1" kern="1200" dirty="0"/>
            <a:t>commitment of believers who praise God?</a:t>
          </a:r>
          <a:endParaRPr lang="en-GB" sz="3200" b="0" i="1" kern="1200" dirty="0"/>
        </a:p>
        <a:p>
          <a:pPr marL="0" lvl="0" indent="0" algn="ctr" defTabSz="1422400">
            <a:lnSpc>
              <a:spcPct val="100000"/>
            </a:lnSpc>
            <a:spcBef>
              <a:spcPct val="0"/>
            </a:spcBef>
            <a:spcAft>
              <a:spcPts val="600"/>
            </a:spcAft>
            <a:buNone/>
          </a:pPr>
          <a:r>
            <a:rPr lang="en-US" sz="3200" b="1" i="1" kern="1200" dirty="0">
              <a:solidFill>
                <a:schemeClr val="tx1"/>
              </a:solidFill>
            </a:rPr>
            <a:t>Psalm 101:2; Hebrews 3:5; 1 Thessalonians 5:22</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b="0" i="1" kern="1200" dirty="0"/>
            <a:t>Mention some of the covenant provisions</a:t>
          </a:r>
          <a:r>
            <a:rPr lang="en-US" sz="3200" b="0" i="1" kern="1200" dirty="0"/>
            <a:t> </a:t>
          </a:r>
          <a:r>
            <a:rPr lang="en-NL" sz="3200" b="0" i="1" kern="1200" dirty="0"/>
            <a:t>that God faithfully keeps</a:t>
          </a:r>
          <a:r>
            <a:rPr lang="en-NL" sz="3200" b="1" i="1" kern="1200" dirty="0"/>
            <a:t>.</a:t>
          </a:r>
          <a:endParaRPr lang="en-US" sz="3200" b="1" i="1" kern="1200" dirty="0"/>
        </a:p>
        <a:p>
          <a:pPr marL="0" lvl="0" indent="0" algn="ctr" defTabSz="1422400">
            <a:lnSpc>
              <a:spcPct val="100000"/>
            </a:lnSpc>
            <a:spcBef>
              <a:spcPct val="0"/>
            </a:spcBef>
            <a:spcAft>
              <a:spcPts val="600"/>
            </a:spcAft>
            <a:buNone/>
          </a:pPr>
          <a:r>
            <a:rPr lang="en-NL" sz="3200" b="1" i="1" kern="1200" dirty="0"/>
            <a:t>Psalm 105:3</a:t>
          </a:r>
          <a:r>
            <a:rPr lang="en-US" sz="3200" b="1" i="1" kern="1200" dirty="0"/>
            <a:t>; Joshua 21:43-45</a:t>
          </a:r>
          <a:endParaRPr lang="en-GB" sz="3200" b="1" i="1" kern="1200" dirty="0">
            <a:solidFill>
              <a:srgbClr val="FF0000"/>
            </a:solidFill>
          </a:endParaRP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How can you maintain commitment to godliness in the midst of corruption and perversion?  </a:t>
          </a:r>
        </a:p>
        <a:p>
          <a:pPr marL="0" lvl="0" indent="0" algn="ctr" defTabSz="1422400">
            <a:lnSpc>
              <a:spcPct val="100000"/>
            </a:lnSpc>
            <a:spcBef>
              <a:spcPct val="0"/>
            </a:spcBef>
            <a:spcAft>
              <a:spcPts val="600"/>
            </a:spcAft>
            <a:buNone/>
          </a:pPr>
          <a:r>
            <a:rPr lang="en-US" altLang="en-US" sz="3200" b="1" i="1" kern="1200" dirty="0">
              <a:latin typeface="Calibri (Body)" charset="0"/>
            </a:rPr>
            <a:t>Psalm 102:1,2; Philippians 4:6; Matthew 24:13</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possible consequences of grieving God?</a:t>
          </a:r>
          <a:endParaRPr lang="en-NL" sz="3200" b="0" i="1" kern="1200" dirty="0"/>
        </a:p>
        <a:p>
          <a:pPr marL="0" lvl="0" indent="0" algn="ctr" defTabSz="1422400">
            <a:lnSpc>
              <a:spcPct val="100000"/>
            </a:lnSpc>
            <a:spcBef>
              <a:spcPct val="0"/>
            </a:spcBef>
            <a:spcAft>
              <a:spcPts val="600"/>
            </a:spcAft>
            <a:buNone/>
          </a:pPr>
          <a:r>
            <a:rPr lang="en-US" sz="3200" b="1" i="1" kern="1200" dirty="0">
              <a:solidFill>
                <a:schemeClr val="tx1"/>
              </a:solidFill>
            </a:rPr>
            <a:t>Ezekiel 20:13; Psalm 106:13-15; Isaiah 63:10.</a:t>
          </a:r>
          <a:endParaRPr lang="en-GB" altLang="en-US" sz="3200" b="1" i="1" kern="1200" dirty="0">
            <a:solidFill>
              <a:schemeClr val="tx1"/>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14/06/2025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6/14/2025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6/14/2025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6/14/2025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6/14/2025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6/14/2025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6/14/2025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6/14/2025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6/14/2025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6/14/2025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6/14/2025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6/14/2025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6/14/2025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6/14/2025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6/14/2025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6/14/2025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6/14/2025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6/14/2025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6/14/2025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6/14/2025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6/14/2025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494680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243763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564333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381613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552465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505829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62462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304697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248824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051664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1376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14/06/2025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6/14/2025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14/06/2025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6/14/2025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6/14/2025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14/06/2025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97243797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8.png"/><Relationship Id="rId4" Type="http://schemas.openxmlformats.org/officeDocument/2006/relationships/notesSlide" Target="../notesSlides/notesSlide4.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15-0</a:t>
            </a:r>
            <a:r>
              <a:rPr lang="en-US" sz="2400" b="1" dirty="0">
                <a:solidFill>
                  <a:prstClr val="white"/>
                </a:solidFill>
                <a:latin typeface="Calibri" panose="020F0502020204030204"/>
              </a:rPr>
              <a:t>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009:</a:t>
            </a:r>
            <a:r>
              <a:rPr lang="en-US" sz="7200" b="1" dirty="0">
                <a:solidFill>
                  <a:schemeClr val="bg1"/>
                </a:solidFill>
                <a:effectLst>
                  <a:outerShdw blurRad="38100" dist="38100" dir="2700000" algn="tl">
                    <a:srgbClr val="000000">
                      <a:alpha val="43137"/>
                    </a:srgbClr>
                  </a:outerShdw>
                </a:effectLst>
              </a:rPr>
              <a:t> GREAT IS THY FAITHFULNESS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0371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GREAT IS THY FAITHFULNESS [GHS 009]</a:t>
            </a:r>
          </a:p>
        </p:txBody>
      </p:sp>
      <p:grpSp>
        <p:nvGrpSpPr>
          <p:cNvPr id="3" name="Group 2"/>
          <p:cNvGrpSpPr/>
          <p:nvPr/>
        </p:nvGrpSpPr>
        <p:grpSpPr>
          <a:xfrm>
            <a:off x="243372" y="1361819"/>
            <a:ext cx="11948629" cy="5293757"/>
            <a:chOff x="257130" y="1719391"/>
            <a:chExt cx="10547818" cy="5293757"/>
          </a:xfrm>
        </p:grpSpPr>
        <p:sp>
          <p:nvSpPr>
            <p:cNvPr id="14339" name="TextBox 1"/>
            <p:cNvSpPr txBox="1">
              <a:spLocks noChangeArrowheads="1"/>
            </p:cNvSpPr>
            <p:nvPr/>
          </p:nvSpPr>
          <p:spPr bwMode="auto">
            <a:xfrm>
              <a:off x="907147" y="1719391"/>
              <a:ext cx="9897801"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God my Father!</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no shadow of turning with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changest</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not,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compassions, they fail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Thou hast been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forever wilt be.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202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2216774" y="212735"/>
            <a:ext cx="8780933"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Morning by morning new mercies I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I have needed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hand hath provided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unto me!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241D8-BF33-335A-4469-60C39D96E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BCA748-7997-C71A-344E-73C457E957ED}"/>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GREAT IS THY FAITHFULNESS [GHS 009]</a:t>
            </a:r>
          </a:p>
        </p:txBody>
      </p:sp>
      <p:grpSp>
        <p:nvGrpSpPr>
          <p:cNvPr id="3" name="Group 2">
            <a:extLst>
              <a:ext uri="{FF2B5EF4-FFF2-40B4-BE49-F238E27FC236}">
                <a16:creationId xmlns:a16="http://schemas.microsoft.com/office/drawing/2014/main" id="{BB838195-130A-D324-2C98-C3F70A134C27}"/>
              </a:ext>
            </a:extLst>
          </p:cNvPr>
          <p:cNvGrpSpPr/>
          <p:nvPr/>
        </p:nvGrpSpPr>
        <p:grpSpPr>
          <a:xfrm>
            <a:off x="243372" y="1361819"/>
            <a:ext cx="11948629" cy="5062924"/>
            <a:chOff x="257130" y="1719391"/>
            <a:chExt cx="10547818" cy="5062924"/>
          </a:xfrm>
        </p:grpSpPr>
        <p:sp>
          <p:nvSpPr>
            <p:cNvPr id="14339" name="TextBox 1">
              <a:extLst>
                <a:ext uri="{FF2B5EF4-FFF2-40B4-BE49-F238E27FC236}">
                  <a16:creationId xmlns:a16="http://schemas.microsoft.com/office/drawing/2014/main" id="{ACEAE38C-8F77-46FA-2FF2-7F641D94EB9B}"/>
                </a:ext>
              </a:extLst>
            </p:cNvPr>
            <p:cNvSpPr txBox="1">
              <a:spLocks noChangeArrowheads="1"/>
            </p:cNvSpPr>
            <p:nvPr/>
          </p:nvSpPr>
          <p:spPr bwMode="auto">
            <a:xfrm>
              <a:off x="907147" y="1719391"/>
              <a:ext cx="9897801"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Summer and winter, and spring time and harvest,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Sun, moon and stars in their courses above,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with all nature in manifold witness,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Thy great faithfulness, mercy and love.</a:t>
              </a:r>
            </a:p>
          </p:txBody>
        </p:sp>
        <p:sp>
          <p:nvSpPr>
            <p:cNvPr id="14341" name="TextBox 5">
              <a:extLst>
                <a:ext uri="{FF2B5EF4-FFF2-40B4-BE49-F238E27FC236}">
                  <a16:creationId xmlns:a16="http://schemas.microsoft.com/office/drawing/2014/main" id="{BB02FD54-BB86-C605-55B2-D739742C33E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17687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B1CC-0BC7-1B8A-4B63-E3E222B51E6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AC35614-9C31-134D-18F2-5D2BAB0E0CEF}"/>
              </a:ext>
            </a:extLst>
          </p:cNvPr>
          <p:cNvSpPr txBox="1">
            <a:spLocks noChangeArrowheads="1"/>
          </p:cNvSpPr>
          <p:nvPr/>
        </p:nvSpPr>
        <p:spPr bwMode="auto">
          <a:xfrm>
            <a:off x="2216774" y="212735"/>
            <a:ext cx="8780933"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Morning by morning new mercies I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I have needed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hand hath provided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unto me!</a:t>
            </a:r>
          </a:p>
        </p:txBody>
      </p:sp>
    </p:spTree>
    <p:extLst>
      <p:ext uri="{BB962C8B-B14F-4D97-AF65-F5344CB8AC3E}">
        <p14:creationId xmlns:p14="http://schemas.microsoft.com/office/powerpoint/2010/main" val="2167357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DCD58-26CB-132D-F504-8CB6C3DD1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E446F-3A5A-E4D6-0F4B-E8E6044ADB7D}"/>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GREAT IS THY FAITHFULNESS [GHS 009]</a:t>
            </a:r>
          </a:p>
        </p:txBody>
      </p:sp>
      <p:grpSp>
        <p:nvGrpSpPr>
          <p:cNvPr id="3" name="Group 2">
            <a:extLst>
              <a:ext uri="{FF2B5EF4-FFF2-40B4-BE49-F238E27FC236}">
                <a16:creationId xmlns:a16="http://schemas.microsoft.com/office/drawing/2014/main" id="{770A7C26-B849-A910-ABE8-0B97050F36F9}"/>
              </a:ext>
            </a:extLst>
          </p:cNvPr>
          <p:cNvGrpSpPr/>
          <p:nvPr/>
        </p:nvGrpSpPr>
        <p:grpSpPr>
          <a:xfrm>
            <a:off x="243372" y="1361819"/>
            <a:ext cx="11948629" cy="5062924"/>
            <a:chOff x="257130" y="1719391"/>
            <a:chExt cx="10547818" cy="5062924"/>
          </a:xfrm>
        </p:grpSpPr>
        <p:sp>
          <p:nvSpPr>
            <p:cNvPr id="14339" name="TextBox 1">
              <a:extLst>
                <a:ext uri="{FF2B5EF4-FFF2-40B4-BE49-F238E27FC236}">
                  <a16:creationId xmlns:a16="http://schemas.microsoft.com/office/drawing/2014/main" id="{F0E9456A-CEEC-4F8D-F511-9F0D665A0A24}"/>
                </a:ext>
              </a:extLst>
            </p:cNvPr>
            <p:cNvSpPr txBox="1">
              <a:spLocks noChangeArrowheads="1"/>
            </p:cNvSpPr>
            <p:nvPr/>
          </p:nvSpPr>
          <p:spPr bwMode="auto">
            <a:xfrm>
              <a:off x="907147" y="1719391"/>
              <a:ext cx="9897801"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Pardon for sin and a peace that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endureth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Thine own dear presence to cheer and to guide;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Strength for today and bright hope for tomorrow,</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Blessings all mine, with ten thousands beside!</a:t>
              </a:r>
            </a:p>
          </p:txBody>
        </p:sp>
        <p:sp>
          <p:nvSpPr>
            <p:cNvPr id="14341" name="TextBox 5">
              <a:extLst>
                <a:ext uri="{FF2B5EF4-FFF2-40B4-BE49-F238E27FC236}">
                  <a16:creationId xmlns:a16="http://schemas.microsoft.com/office/drawing/2014/main" id="{C8B41EA6-EAFA-2FAC-FDC7-D7D5BEF9C122}"/>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88963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7F769-7929-4ACF-2F00-704B7A4635C1}"/>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A3920FB6-8BC4-35CE-0E1A-98E3EA846965}"/>
              </a:ext>
            </a:extLst>
          </p:cNvPr>
          <p:cNvSpPr txBox="1">
            <a:spLocks noChangeArrowheads="1"/>
          </p:cNvSpPr>
          <p:nvPr/>
        </p:nvSpPr>
        <p:spPr bwMode="auto">
          <a:xfrm>
            <a:off x="2216774" y="212735"/>
            <a:ext cx="8780933"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Morning by morning new mercies I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I have needed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hand hath provided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“Great is Thy faithfulness,”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unto me!</a:t>
            </a:r>
          </a:p>
        </p:txBody>
      </p:sp>
      <p:sp>
        <p:nvSpPr>
          <p:cNvPr id="2" name="Oval 1">
            <a:extLst>
              <a:ext uri="{FF2B5EF4-FFF2-40B4-BE49-F238E27FC236}">
                <a16:creationId xmlns:a16="http://schemas.microsoft.com/office/drawing/2014/main" id="{8D9E1DD0-D16D-3AFC-83C1-2E447AEAFED4}"/>
              </a:ext>
            </a:extLst>
          </p:cNvPr>
          <p:cNvSpPr/>
          <p:nvPr/>
        </p:nvSpPr>
        <p:spPr>
          <a:xfrm>
            <a:off x="8638642" y="611342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6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15-06-2025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b="1" dirty="0">
                <a:solidFill>
                  <a:schemeClr val="bg1">
                    <a:lumMod val="65000"/>
                  </a:schemeClr>
                </a:solidFill>
                <a:latin typeface="Calibri" panose="020F0502020204030204" pitchFamily="34" charset="0"/>
              </a:rPr>
              <a:t>Prepare to share an experience where you praised God in a difficult situation and how God showed His faithfulness. </a:t>
            </a:r>
          </a:p>
          <a:p>
            <a:pPr marL="0" indent="0" algn="ctr">
              <a:lnSpc>
                <a:spcPct val="110000"/>
              </a:lnSpc>
              <a:buNone/>
            </a:pPr>
            <a:endParaRPr lang="en-GB" b="1" dirty="0">
              <a:solidFill>
                <a:schemeClr val="bg1">
                  <a:lumMod val="65000"/>
                </a:schemeClr>
              </a:solidFill>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fruit of the spirit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r>
              <a:rPr kumimoji="0" lang="en-US" altLang="en-US" sz="4800" b="1" i="0" u="sng" strike="noStrike" kern="1200" cap="none" spc="0" normalizeH="0" baseline="0" noProof="0">
                <a:ln>
                  <a:noFill/>
                </a:ln>
                <a:solidFill>
                  <a:srgbClr val="FFFFFF"/>
                </a:solidFill>
                <a:effectLst/>
                <a:uLnTx/>
                <a:uFillTx/>
                <a:latin typeface="+mj-lt"/>
                <a:ea typeface="+mj-ea"/>
                <a:cs typeface="+mj-cs"/>
              </a:rPr>
              <a:t>LESSON 1005</a:t>
            </a:r>
            <a:r>
              <a:rPr kumimoji="0" lang="en-US" altLang="en-US" sz="4800" b="1" i="0" u="none" strike="noStrike" kern="1200" cap="none" spc="0" normalizeH="0" baseline="0" noProof="0">
                <a:ln>
                  <a:noFill/>
                </a:ln>
                <a:solidFill>
                  <a:srgbClr val="FFFFFF"/>
                </a:solidFill>
                <a:effectLst/>
                <a:uLnTx/>
                <a:uFillTx/>
                <a:latin typeface="+mj-lt"/>
                <a:ea typeface="+mj-ea"/>
                <a:cs typeface="+mj-cs"/>
              </a:rPr>
              <a:t>: </a:t>
            </a:r>
            <a:r>
              <a:rPr lang="en-GB" altLang="en-US" sz="4800" b="1" dirty="0">
                <a:solidFill>
                  <a:srgbClr val="FFFFFF"/>
                </a:solidFill>
              </a:rPr>
              <a:t>Praising God for His Faithfulness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“Praise ye the Lord, O give thanks unto the Lord; for He is good: for His mercy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endureth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forever”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106:1).</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US" sz="2800" b="1" i="0" u="none" strike="noStrike" kern="1200" cap="none" spc="0" normalizeH="0" baseline="0" noProof="0" dirty="0">
                <a:ln>
                  <a:noFill/>
                </a:ln>
                <a:solidFill>
                  <a:prstClr val="white"/>
                </a:solidFill>
                <a:effectLst/>
                <a:uLnTx/>
                <a:uFillTx/>
                <a:latin typeface="Calibri"/>
                <a:ea typeface="+mn-ea"/>
                <a:cs typeface="+mn-cs"/>
              </a:rPr>
              <a:t> Psalms 100 to 106</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Praises are comely and pleasant to God and He demands it from His children. Acceptable worship entails offering our hearts to God in praise and appreciation. This should be our initial approach in every </a:t>
            </a:r>
            <a:r>
              <a:rPr lang="en-US" b="1" i="1" dirty="0">
                <a:latin typeface="Calibri" panose="020F0502020204030204" pitchFamily="34" charset="0"/>
              </a:rPr>
              <a:t>acceptable</a:t>
            </a:r>
            <a:r>
              <a:rPr lang="en-US" dirty="0">
                <a:latin typeface="Calibri" panose="020F0502020204030204" pitchFamily="34" charset="0"/>
              </a:rPr>
              <a:t> prayer pattern. </a:t>
            </a:r>
            <a:r>
              <a:rPr lang="en-US" b="1" i="1" dirty="0">
                <a:latin typeface="Calibri" panose="020F0502020204030204" pitchFamily="34" charset="0"/>
              </a:rPr>
              <a:t>“Enter into his gates with thanksgiving, and into his courts with praise: be thankful unto him, and praise his name” (Psalm 100:4)</a:t>
            </a:r>
            <a:r>
              <a:rPr lang="en-US" dirty="0">
                <a:latin typeface="Calibri" panose="020F0502020204030204" pitchFamily="34" charset="0"/>
              </a:rPr>
              <a:t>. Praise is powerful; it brings down God’s power and presence upon His people. </a:t>
            </a:r>
          </a:p>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Believers who have received great mercies from God should give testimonies and praise Him even as an example and model for other believers.</a:t>
            </a:r>
          </a:p>
          <a:p>
            <a:pPr marL="0" indent="0" algn="just" eaLnBrk="0" fontAlgn="base" hangingPunct="0">
              <a:lnSpc>
                <a:spcPct val="100000"/>
              </a:lnSpc>
              <a:spcBef>
                <a:spcPct val="0"/>
              </a:spcBef>
              <a:spcAft>
                <a:spcPts val="600"/>
              </a:spcAft>
              <a:buNone/>
              <a:defRPr/>
            </a:pP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As His covenant people, we must never forget His goodness or fail to be thankful for His numerous blessings.</a:t>
            </a: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It will be an act of false worship if we praise and give thanks to God without keeping his commandments and living in purity. </a:t>
            </a: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Some numerous blessings we get from our covenant-keeping God include forgiveness, redemption, healing, lovingkindness and mercies.</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As believers, we should be diligent in whatever we are given to do. God rewards faithfulness.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panose="02040503050406030204" pitchFamily="18" charset="0"/>
              </a:rPr>
              <a:t>Psalms 100:1-5; 101:1; </a:t>
            </a:r>
            <a:r>
              <a:rPr lang="en-US" sz="2800" b="1" i="1" dirty="0">
                <a:solidFill>
                  <a:srgbClr val="FFFFFF"/>
                </a:solidFill>
                <a:latin typeface="Cambria" panose="02040503050406030204" pitchFamily="18" charset="0"/>
              </a:rPr>
              <a:t>; Daniel</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1:8; 6:4; 1 John 5:14; </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Jeremiah 3:19-22; Ezekiel 20:6-14</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952745"/>
          </a:xfrm>
        </p:spPr>
        <p:txBody>
          <a:bodyPr anchor="ctr">
            <a:noAutofit/>
          </a:bodyPr>
          <a:lstStyle/>
          <a:p>
            <a:pPr marL="0" indent="0" algn="ctr">
              <a:lnSpc>
                <a:spcPct val="110000"/>
              </a:lnSpc>
              <a:spcBef>
                <a:spcPts val="600"/>
              </a:spcBef>
              <a:buNone/>
            </a:pPr>
            <a:r>
              <a:rPr lang="en-US" b="1" dirty="0">
                <a:latin typeface="Calibri" panose="020F0502020204030204" pitchFamily="34" charset="0"/>
              </a:rPr>
              <a:t>God’s people have an obligation to worship Him because He owns them by creation and redemption. Faithfulness is a great virtue that God requires from all His servants. </a:t>
            </a:r>
          </a:p>
          <a:p>
            <a:pPr marL="0" indent="0" algn="ctr">
              <a:lnSpc>
                <a:spcPct val="110000"/>
              </a:lnSpc>
              <a:spcBef>
                <a:spcPts val="600"/>
              </a:spcBef>
              <a:buNone/>
            </a:pPr>
            <a:r>
              <a:rPr lang="en-US" b="1" dirty="0">
                <a:latin typeface="Calibri" panose="020F0502020204030204" pitchFamily="34" charset="0"/>
              </a:rPr>
              <a:t>No matter how rampant evil may spread in this end-time, believers must hold fast to the integrity of their hearts. </a:t>
            </a:r>
          </a:p>
          <a:p>
            <a:pPr marL="0" indent="0" algn="ctr">
              <a:lnSpc>
                <a:spcPct val="110000"/>
              </a:lnSpc>
              <a:spcBef>
                <a:spcPts val="600"/>
              </a:spcBef>
              <a:buNone/>
            </a:pPr>
            <a:r>
              <a:rPr lang="en-US" b="1" dirty="0">
                <a:latin typeface="Calibri" panose="020F0502020204030204" pitchFamily="34" charset="0"/>
              </a:rPr>
              <a:t>God is a defense and hope for the believer, hence he need not fear in all situations.</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Search the Scriptures and find 3 characters in the Bible who praised God for delivering them from their peculiar challenges. What lessons do you learn </a:t>
            </a:r>
            <a:r>
              <a:rPr lang="en-US" b="1">
                <a:latin typeface="Calibri" panose="020F0502020204030204" pitchFamily="34" charset="0"/>
              </a:rPr>
              <a:t>from them?</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Praying with assurance of divine help</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7950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“Help me, O LORD my God: O save me according to thy mercy: That they may know that this is thy hand; that thou, LORD, hast done it” (Psalm 109:26,27).</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   Psalms 107 to 109 </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DF369937-6F6A-7351-4C29-BC54C578D1E8}"/>
              </a:ext>
            </a:extLst>
          </p:cNvPr>
          <p:cNvPicPr>
            <a:picLocks noChangeAspect="1"/>
          </p:cNvPicPr>
          <p:nvPr/>
        </p:nvPicPr>
        <p:blipFill>
          <a:blip r:embed="rId2"/>
          <a:stretch>
            <a:fillRect/>
          </a:stretch>
        </p:blipFill>
        <p:spPr>
          <a:xfrm>
            <a:off x="7123051" y="650871"/>
            <a:ext cx="4778572" cy="4581120"/>
          </a:xfrm>
          <a:prstGeom prst="rect">
            <a:avLst/>
          </a:prstGeom>
        </p:spPr>
      </p:pic>
      <p:sp>
        <p:nvSpPr>
          <p:cNvPr id="2" name="Title 1">
            <a:extLst>
              <a:ext uri="{FF2B5EF4-FFF2-40B4-BE49-F238E27FC236}">
                <a16:creationId xmlns:a16="http://schemas.microsoft.com/office/drawing/2014/main" id="{7601E681-54FD-1A6E-0F0E-B08FAFC7EC0C}"/>
              </a:ext>
            </a:extLst>
          </p:cNvPr>
          <p:cNvSpPr>
            <a:spLocks noGrp="1"/>
          </p:cNvSpPr>
          <p:nvPr>
            <p:ph type="title"/>
          </p:nvPr>
        </p:nvSpPr>
        <p:spPr>
          <a:xfrm>
            <a:off x="967946" y="139991"/>
            <a:ext cx="10515600" cy="532700"/>
          </a:xfrm>
        </p:spPr>
        <p:txBody>
          <a:bodyPr>
            <a:normAutofit fontScale="90000"/>
          </a:bodyPr>
          <a:lstStyle/>
          <a:p>
            <a:pPr algn="ctr"/>
            <a:r>
              <a:rPr lang="en-GB" dirty="0">
                <a:solidFill>
                  <a:srgbClr val="FF0000"/>
                </a:solidFill>
                <a:effectLst>
                  <a:outerShdw blurRad="38100" dist="38100" dir="2700000" algn="tl">
                    <a:srgbClr val="000000">
                      <a:alpha val="43137"/>
                    </a:srgbClr>
                  </a:outerShdw>
                </a:effectLst>
                <a:latin typeface="Aharoni" panose="02010803020104030203" pitchFamily="2" charset="-79"/>
                <a:ea typeface="ADLaM Display" panose="02010000000000000000" pitchFamily="2" charset="0"/>
                <a:cs typeface="Aharoni" panose="02010803020104030203" pitchFamily="2" charset="-79"/>
              </a:rPr>
              <a:t>ADULT MARRIAGE SEMINARS</a:t>
            </a:r>
            <a:endParaRPr lang="en-GB" dirty="0">
              <a:solidFill>
                <a:srgbClr val="FF0000"/>
              </a:solidFill>
            </a:endParaRPr>
          </a:p>
        </p:txBody>
      </p:sp>
      <p:sp>
        <p:nvSpPr>
          <p:cNvPr id="8" name="AutoShape 2" descr="The Spiritual Meaning of Milk and Honey: A Comprehensive Guide - Hidden ...">
            <a:extLst>
              <a:ext uri="{FF2B5EF4-FFF2-40B4-BE49-F238E27FC236}">
                <a16:creationId xmlns:a16="http://schemas.microsoft.com/office/drawing/2014/main" id="{E1202DD1-B784-A4BE-DA78-1CFC4C0C50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A86E55EF-0146-BB66-004E-D3FE50094B26}"/>
              </a:ext>
            </a:extLst>
          </p:cNvPr>
          <p:cNvPicPr>
            <a:picLocks noChangeAspect="1"/>
          </p:cNvPicPr>
          <p:nvPr/>
        </p:nvPicPr>
        <p:blipFill>
          <a:blip r:embed="rId3"/>
          <a:stretch>
            <a:fillRect/>
          </a:stretch>
        </p:blipFill>
        <p:spPr>
          <a:xfrm>
            <a:off x="7123051" y="4071269"/>
            <a:ext cx="4778572" cy="2786731"/>
          </a:xfrm>
          <a:prstGeom prst="rect">
            <a:avLst/>
          </a:prstGeom>
        </p:spPr>
      </p:pic>
      <p:sp>
        <p:nvSpPr>
          <p:cNvPr id="11" name="TextBox 10">
            <a:extLst>
              <a:ext uri="{FF2B5EF4-FFF2-40B4-BE49-F238E27FC236}">
                <a16:creationId xmlns:a16="http://schemas.microsoft.com/office/drawing/2014/main" id="{D38755E7-2D36-F068-0C2A-9E8EB9E2162D}"/>
              </a:ext>
            </a:extLst>
          </p:cNvPr>
          <p:cNvSpPr txBox="1"/>
          <p:nvPr/>
        </p:nvSpPr>
        <p:spPr>
          <a:xfrm>
            <a:off x="418071" y="2659126"/>
            <a:ext cx="7941964" cy="830997"/>
          </a:xfrm>
          <a:prstGeom prst="rect">
            <a:avLst/>
          </a:prstGeom>
          <a:noFill/>
        </p:spPr>
        <p:txBody>
          <a:bodyPr wrap="square">
            <a:spAutoFit/>
          </a:bodyPr>
          <a:lstStyle/>
          <a:p>
            <a:pPr marL="342900" indent="-342900">
              <a:buClr>
                <a:srgbClr val="3333FF"/>
              </a:buClr>
              <a:buFont typeface="Wingdings" panose="05000000000000000000" pitchFamily="2" charset="2"/>
              <a:buChar char="v"/>
            </a:pPr>
            <a:r>
              <a:rPr lang="en-GB" sz="2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22 June Message: </a:t>
            </a:r>
          </a:p>
          <a:p>
            <a:pPr>
              <a:buClr>
                <a:srgbClr val="3333FF"/>
              </a:buClr>
            </a:pPr>
            <a:r>
              <a:rPr lang="en-GB" sz="2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God’s standard in marriage</a:t>
            </a:r>
          </a:p>
        </p:txBody>
      </p:sp>
      <p:sp>
        <p:nvSpPr>
          <p:cNvPr id="13" name="TextBox 12">
            <a:extLst>
              <a:ext uri="{FF2B5EF4-FFF2-40B4-BE49-F238E27FC236}">
                <a16:creationId xmlns:a16="http://schemas.microsoft.com/office/drawing/2014/main" id="{4D9E4D2A-EFBC-75EF-B2C6-52ACFAD953C5}"/>
              </a:ext>
            </a:extLst>
          </p:cNvPr>
          <p:cNvSpPr txBox="1"/>
          <p:nvPr/>
        </p:nvSpPr>
        <p:spPr>
          <a:xfrm>
            <a:off x="418071" y="3472130"/>
            <a:ext cx="6620304" cy="830997"/>
          </a:xfrm>
          <a:prstGeom prst="rect">
            <a:avLst/>
          </a:prstGeom>
          <a:noFill/>
        </p:spPr>
        <p:txBody>
          <a:bodyPr wrap="square">
            <a:spAutoFit/>
          </a:bodyPr>
          <a:lstStyle/>
          <a:p>
            <a:pPr marL="342900" indent="-342900">
              <a:buClr>
                <a:srgbClr val="3333FF"/>
              </a:buClr>
              <a:buFont typeface="Wingdings" panose="05000000000000000000" pitchFamily="2" charset="2"/>
              <a:buChar char="v"/>
            </a:pPr>
            <a:r>
              <a:rPr lang="en-GB" sz="2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29 June Seminar:</a:t>
            </a:r>
          </a:p>
          <a:p>
            <a:pPr>
              <a:buClr>
                <a:srgbClr val="3333FF"/>
              </a:buClr>
            </a:pPr>
            <a:r>
              <a:rPr lang="en-GB" sz="2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a:t>
            </a:r>
            <a:r>
              <a:rPr lang="en-GB" sz="2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Marriage without misery</a:t>
            </a:r>
          </a:p>
        </p:txBody>
      </p:sp>
      <p:sp>
        <p:nvSpPr>
          <p:cNvPr id="17" name="TextBox 16">
            <a:extLst>
              <a:ext uri="{FF2B5EF4-FFF2-40B4-BE49-F238E27FC236}">
                <a16:creationId xmlns:a16="http://schemas.microsoft.com/office/drawing/2014/main" id="{DA28A4A5-F0E6-F16E-CF5D-ED3BAA1847D5}"/>
              </a:ext>
            </a:extLst>
          </p:cNvPr>
          <p:cNvSpPr txBox="1"/>
          <p:nvPr/>
        </p:nvSpPr>
        <p:spPr>
          <a:xfrm>
            <a:off x="1606121" y="1243077"/>
            <a:ext cx="3143605" cy="400110"/>
          </a:xfrm>
          <a:prstGeom prst="rect">
            <a:avLst/>
          </a:prstGeom>
          <a:noFill/>
        </p:spPr>
        <p:txBody>
          <a:bodyPr wrap="square">
            <a:spAutoFit/>
          </a:bodyPr>
          <a:lstStyle/>
          <a:p>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June 22nd  &amp; 29th </a:t>
            </a:r>
          </a:p>
        </p:txBody>
      </p:sp>
      <p:sp>
        <p:nvSpPr>
          <p:cNvPr id="18" name="TextBox 17">
            <a:extLst>
              <a:ext uri="{FF2B5EF4-FFF2-40B4-BE49-F238E27FC236}">
                <a16:creationId xmlns:a16="http://schemas.microsoft.com/office/drawing/2014/main" id="{B0461E7C-6107-60CF-A69E-35784F26F049}"/>
              </a:ext>
            </a:extLst>
          </p:cNvPr>
          <p:cNvSpPr txBox="1"/>
          <p:nvPr/>
        </p:nvSpPr>
        <p:spPr>
          <a:xfrm>
            <a:off x="641866" y="1225830"/>
            <a:ext cx="1309816" cy="400110"/>
          </a:xfrm>
          <a:prstGeom prst="rect">
            <a:avLst/>
          </a:prstGeom>
          <a:noFill/>
        </p:spPr>
        <p:txBody>
          <a:bodyPr wrap="square">
            <a:spAutoFit/>
          </a:bodyPr>
          <a:lstStyle/>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p>
        </p:txBody>
      </p:sp>
      <p:sp>
        <p:nvSpPr>
          <p:cNvPr id="19" name="TextBox 18">
            <a:extLst>
              <a:ext uri="{FF2B5EF4-FFF2-40B4-BE49-F238E27FC236}">
                <a16:creationId xmlns:a16="http://schemas.microsoft.com/office/drawing/2014/main" id="{6483DDA8-10B9-4166-51F9-9A9AA3541FF7}"/>
              </a:ext>
            </a:extLst>
          </p:cNvPr>
          <p:cNvSpPr txBox="1"/>
          <p:nvPr/>
        </p:nvSpPr>
        <p:spPr>
          <a:xfrm>
            <a:off x="1671595" y="1606224"/>
            <a:ext cx="2487829" cy="400110"/>
          </a:xfrm>
          <a:prstGeom prst="rect">
            <a:avLst/>
          </a:prstGeom>
          <a:noFill/>
        </p:spPr>
        <p:txBody>
          <a:bodyPr wrap="square">
            <a:spAutoFit/>
          </a:bodyPr>
          <a:lstStyle/>
          <a:p>
            <a:pPr algn="l"/>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9:45am – 12:00</a:t>
            </a:r>
          </a:p>
        </p:txBody>
      </p:sp>
      <p:sp>
        <p:nvSpPr>
          <p:cNvPr id="20" name="TextBox 19">
            <a:extLst>
              <a:ext uri="{FF2B5EF4-FFF2-40B4-BE49-F238E27FC236}">
                <a16:creationId xmlns:a16="http://schemas.microsoft.com/office/drawing/2014/main" id="{5C35F5ED-0652-CC4E-0CD1-CBA296919554}"/>
              </a:ext>
            </a:extLst>
          </p:cNvPr>
          <p:cNvSpPr txBox="1"/>
          <p:nvPr/>
        </p:nvSpPr>
        <p:spPr>
          <a:xfrm>
            <a:off x="641866" y="1575446"/>
            <a:ext cx="964512" cy="400110"/>
          </a:xfrm>
          <a:prstGeom prst="rect">
            <a:avLst/>
          </a:prstGeom>
          <a:noFill/>
        </p:spPr>
        <p:txBody>
          <a:bodyPr wrap="square">
            <a:spAutoFit/>
          </a:bodyPr>
          <a:lstStyle/>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p>
        </p:txBody>
      </p:sp>
      <p:sp>
        <p:nvSpPr>
          <p:cNvPr id="23" name="TextBox 22">
            <a:extLst>
              <a:ext uri="{FF2B5EF4-FFF2-40B4-BE49-F238E27FC236}">
                <a16:creationId xmlns:a16="http://schemas.microsoft.com/office/drawing/2014/main" id="{7C507C6B-D271-3BFB-3AD7-00E95D3E4898}"/>
              </a:ext>
            </a:extLst>
          </p:cNvPr>
          <p:cNvSpPr txBox="1"/>
          <p:nvPr/>
        </p:nvSpPr>
        <p:spPr>
          <a:xfrm>
            <a:off x="568410" y="2208572"/>
            <a:ext cx="2759675" cy="400110"/>
          </a:xfrm>
          <a:prstGeom prst="rect">
            <a:avLst/>
          </a:prstGeom>
          <a:noFill/>
        </p:spPr>
        <p:txBody>
          <a:bodyPr wrap="square">
            <a:spAutoFit/>
          </a:bodyPr>
          <a:lstStyle/>
          <a:p>
            <a:pPr algn="l"/>
            <a:r>
              <a:rPr lang="en-GB" sz="2000" dirty="0">
                <a:solidFill>
                  <a:schemeClr val="accent6">
                    <a:lumMod val="75000"/>
                  </a:scheme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Highlights:</a:t>
            </a:r>
          </a:p>
        </p:txBody>
      </p:sp>
      <p:sp>
        <p:nvSpPr>
          <p:cNvPr id="26" name="TextBox 25">
            <a:extLst>
              <a:ext uri="{FF2B5EF4-FFF2-40B4-BE49-F238E27FC236}">
                <a16:creationId xmlns:a16="http://schemas.microsoft.com/office/drawing/2014/main" id="{69FF495E-FAC3-2EA9-A9D2-667D376DEE2A}"/>
              </a:ext>
            </a:extLst>
          </p:cNvPr>
          <p:cNvSpPr txBox="1"/>
          <p:nvPr/>
        </p:nvSpPr>
        <p:spPr>
          <a:xfrm>
            <a:off x="37890" y="626510"/>
            <a:ext cx="7228023" cy="523220"/>
          </a:xfrm>
          <a:prstGeom prst="rect">
            <a:avLst/>
          </a:prstGeom>
          <a:noFill/>
        </p:spPr>
        <p:txBody>
          <a:bodyPr wrap="square">
            <a:spAutoFit/>
          </a:bodyPr>
          <a:lstStyle/>
          <a:p>
            <a:pPr>
              <a:defRPr/>
            </a:pPr>
            <a:r>
              <a:rPr lang="en-GB" sz="2800" b="1" dirty="0">
                <a:solidFill>
                  <a:srgbClr val="C00000"/>
                </a:solidFill>
                <a:effectLst>
                  <a:outerShdw blurRad="38100" dist="38100" dir="2700000" algn="tl">
                    <a:srgbClr val="000000">
                      <a:alpha val="43137"/>
                    </a:srgbClr>
                  </a:outerShdw>
                </a:effectLst>
                <a:latin typeface="Bradley Hand ITC" panose="03070402050302030203" pitchFamily="66" charset="0"/>
                <a:ea typeface="ADLaM Display" panose="02010000000000000000" pitchFamily="2" charset="0"/>
                <a:cs typeface="Aharoni" panose="02010803020104030203" pitchFamily="2" charset="-79"/>
              </a:rPr>
              <a:t>Invite other Adults to these marriage seminars</a:t>
            </a:r>
          </a:p>
        </p:txBody>
      </p:sp>
      <p:sp>
        <p:nvSpPr>
          <p:cNvPr id="27" name="TextBox 26">
            <a:extLst>
              <a:ext uri="{FF2B5EF4-FFF2-40B4-BE49-F238E27FC236}">
                <a16:creationId xmlns:a16="http://schemas.microsoft.com/office/drawing/2014/main" id="{88B73437-B19B-D106-E204-18328BCC519D}"/>
              </a:ext>
            </a:extLst>
          </p:cNvPr>
          <p:cNvSpPr txBox="1"/>
          <p:nvPr/>
        </p:nvSpPr>
        <p:spPr>
          <a:xfrm>
            <a:off x="825122" y="4400491"/>
            <a:ext cx="4854146" cy="430887"/>
          </a:xfrm>
          <a:prstGeom prst="rect">
            <a:avLst/>
          </a:prstGeom>
          <a:noFill/>
        </p:spPr>
        <p:txBody>
          <a:bodyPr wrap="square">
            <a:spAutoFit/>
          </a:bodyPr>
          <a:lstStyle/>
          <a:p>
            <a:pPr algn="l"/>
            <a:r>
              <a:rPr lang="en-GB" sz="2200" b="1" i="1" dirty="0">
                <a:solidFill>
                  <a:srgbClr val="222222"/>
                </a:solidFill>
                <a:effectLst/>
                <a:latin typeface="+mj-lt"/>
              </a:rPr>
              <a:t>Come and discover the secret to  make : </a:t>
            </a:r>
          </a:p>
        </p:txBody>
      </p:sp>
      <p:sp>
        <p:nvSpPr>
          <p:cNvPr id="28" name="TextBox 27">
            <a:extLst>
              <a:ext uri="{FF2B5EF4-FFF2-40B4-BE49-F238E27FC236}">
                <a16:creationId xmlns:a16="http://schemas.microsoft.com/office/drawing/2014/main" id="{F41E2048-219E-3412-00BC-3801C343E268}"/>
              </a:ext>
            </a:extLst>
          </p:cNvPr>
          <p:cNvSpPr txBox="1"/>
          <p:nvPr/>
        </p:nvSpPr>
        <p:spPr>
          <a:xfrm>
            <a:off x="418071" y="4805144"/>
            <a:ext cx="5740725" cy="430887"/>
          </a:xfrm>
          <a:prstGeom prst="rect">
            <a:avLst/>
          </a:prstGeom>
          <a:noFill/>
        </p:spPr>
        <p:txBody>
          <a:bodyPr wrap="square">
            <a:spAutoFit/>
          </a:bodyPr>
          <a:lstStyle/>
          <a:p>
            <a:pPr marL="342900" indent="-342900" algn="l">
              <a:buClr>
                <a:srgbClr val="FF0000"/>
              </a:buClr>
              <a:buFont typeface="Wingdings" panose="05000000000000000000" pitchFamily="2" charset="2"/>
              <a:buChar char="ü"/>
            </a:pPr>
            <a:r>
              <a:rPr lang="en-GB" sz="2200" dirty="0">
                <a:solidFill>
                  <a:srgbClr val="222222"/>
                </a:solidFill>
              </a:rPr>
              <a:t>Your marriage  flow with milk &amp; Honey</a:t>
            </a:r>
          </a:p>
        </p:txBody>
      </p:sp>
      <p:sp>
        <p:nvSpPr>
          <p:cNvPr id="29" name="TextBox 28">
            <a:extLst>
              <a:ext uri="{FF2B5EF4-FFF2-40B4-BE49-F238E27FC236}">
                <a16:creationId xmlns:a16="http://schemas.microsoft.com/office/drawing/2014/main" id="{3CF34FC6-7F2A-AD33-80E6-B259B8F3A890}"/>
              </a:ext>
            </a:extLst>
          </p:cNvPr>
          <p:cNvSpPr txBox="1"/>
          <p:nvPr/>
        </p:nvSpPr>
        <p:spPr>
          <a:xfrm>
            <a:off x="429833" y="5144986"/>
            <a:ext cx="6444138" cy="430887"/>
          </a:xfrm>
          <a:prstGeom prst="rect">
            <a:avLst/>
          </a:prstGeom>
          <a:noFill/>
        </p:spPr>
        <p:txBody>
          <a:bodyPr wrap="square">
            <a:spAutoFit/>
          </a:bodyPr>
          <a:lstStyle/>
          <a:p>
            <a:pPr marL="342900" indent="-342900">
              <a:buClr>
                <a:srgbClr val="FF0000"/>
              </a:buClr>
              <a:buFont typeface="Wingdings" panose="05000000000000000000" pitchFamily="2" charset="2"/>
              <a:buChar char="ü"/>
            </a:pPr>
            <a:r>
              <a:rPr lang="en-GB" sz="2200" dirty="0">
                <a:solidFill>
                  <a:srgbClr val="222222"/>
                </a:solidFill>
              </a:rPr>
              <a:t>Your marriage life as  days of heaven upon the earth</a:t>
            </a:r>
          </a:p>
        </p:txBody>
      </p:sp>
      <p:sp>
        <p:nvSpPr>
          <p:cNvPr id="33" name="TextBox 32">
            <a:extLst>
              <a:ext uri="{FF2B5EF4-FFF2-40B4-BE49-F238E27FC236}">
                <a16:creationId xmlns:a16="http://schemas.microsoft.com/office/drawing/2014/main" id="{14509888-2743-0F37-4C4E-0FE2F08C126C}"/>
              </a:ext>
            </a:extLst>
          </p:cNvPr>
          <p:cNvSpPr txBox="1"/>
          <p:nvPr/>
        </p:nvSpPr>
        <p:spPr>
          <a:xfrm>
            <a:off x="9188371" y="4224767"/>
            <a:ext cx="1677337" cy="646331"/>
          </a:xfrm>
          <a:prstGeom prst="rect">
            <a:avLst/>
          </a:prstGeom>
          <a:noFill/>
        </p:spPr>
        <p:txBody>
          <a:bodyPr wrap="square">
            <a:spAutoFit/>
          </a:bodyPr>
          <a:lstStyle/>
          <a:p>
            <a:r>
              <a:rPr lang="en-GB" sz="1800" b="0" i="0" dirty="0">
                <a:solidFill>
                  <a:srgbClr val="FF99FF"/>
                </a:solidFill>
                <a:effectLst/>
                <a:latin typeface="Aptos" panose="020B0004020202020204" pitchFamily="34" charset="0"/>
              </a:rPr>
              <a:t>Flowing with </a:t>
            </a:r>
          </a:p>
          <a:p>
            <a:r>
              <a:rPr lang="en-GB" b="1" dirty="0">
                <a:solidFill>
                  <a:schemeClr val="bg1"/>
                </a:solidFill>
                <a:latin typeface="Aptos" panose="020B0004020202020204" pitchFamily="34" charset="0"/>
              </a:rPr>
              <a:t>M</a:t>
            </a:r>
            <a:r>
              <a:rPr lang="en-GB" sz="1800" b="1" i="0" dirty="0">
                <a:solidFill>
                  <a:schemeClr val="bg1"/>
                </a:solidFill>
                <a:effectLst/>
                <a:latin typeface="Aptos" panose="020B0004020202020204" pitchFamily="34" charset="0"/>
              </a:rPr>
              <a:t>ilk</a:t>
            </a:r>
            <a:r>
              <a:rPr lang="en-GB" sz="1800" b="0" i="0" dirty="0">
                <a:solidFill>
                  <a:srgbClr val="222222"/>
                </a:solidFill>
                <a:effectLst/>
                <a:latin typeface="Aptos" panose="020B0004020202020204" pitchFamily="34" charset="0"/>
              </a:rPr>
              <a:t> </a:t>
            </a:r>
            <a:r>
              <a:rPr lang="en-GB" sz="1800" b="0" i="0" dirty="0">
                <a:solidFill>
                  <a:srgbClr val="FF0000"/>
                </a:solidFill>
                <a:effectLst/>
                <a:latin typeface="Aptos" panose="020B0004020202020204" pitchFamily="34" charset="0"/>
              </a:rPr>
              <a:t>&amp;</a:t>
            </a:r>
            <a:r>
              <a:rPr lang="en-GB" sz="1800" b="0" i="0" dirty="0">
                <a:solidFill>
                  <a:srgbClr val="222222"/>
                </a:solidFill>
                <a:effectLst/>
                <a:latin typeface="Aptos" panose="020B0004020202020204" pitchFamily="34" charset="0"/>
              </a:rPr>
              <a:t> </a:t>
            </a:r>
            <a:r>
              <a:rPr lang="en-GB" sz="1800" b="0" i="0" dirty="0">
                <a:solidFill>
                  <a:srgbClr val="FFFF00"/>
                </a:solidFill>
                <a:effectLst/>
                <a:latin typeface="Aptos" panose="020B0004020202020204" pitchFamily="34" charset="0"/>
              </a:rPr>
              <a:t>Honey</a:t>
            </a:r>
            <a:endParaRPr lang="en-GB" dirty="0">
              <a:solidFill>
                <a:srgbClr val="FFFF00"/>
              </a:solidFill>
            </a:endParaRPr>
          </a:p>
        </p:txBody>
      </p:sp>
      <p:pic>
        <p:nvPicPr>
          <p:cNvPr id="1028" name="Picture 4" descr="Vibrant Rose Bouquet">
            <a:extLst>
              <a:ext uri="{FF2B5EF4-FFF2-40B4-BE49-F238E27FC236}">
                <a16:creationId xmlns:a16="http://schemas.microsoft.com/office/drawing/2014/main" id="{B4096270-E974-EACB-2CD8-603DB1419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688" y="5716523"/>
            <a:ext cx="2236169" cy="1136314"/>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26AEDD87-E1D4-896F-D9BF-2395981BC869}"/>
              </a:ext>
            </a:extLst>
          </p:cNvPr>
          <p:cNvSpPr txBox="1"/>
          <p:nvPr/>
        </p:nvSpPr>
        <p:spPr>
          <a:xfrm>
            <a:off x="537880" y="5954292"/>
            <a:ext cx="3754720" cy="707886"/>
          </a:xfrm>
          <a:prstGeom prst="rect">
            <a:avLst/>
          </a:prstGeom>
          <a:noFill/>
        </p:spPr>
        <p:txBody>
          <a:bodyPr wrap="square">
            <a:spAutoFit/>
          </a:bodyPr>
          <a:lstStyle/>
          <a:p>
            <a:r>
              <a:rPr lang="en-GB" sz="2000" i="1" dirty="0">
                <a:solidFill>
                  <a:srgbClr val="FF0000"/>
                </a:solidFill>
              </a:rPr>
              <a:t>There is going to be  fresh supply of wine of love in your marriage!</a:t>
            </a:r>
          </a:p>
        </p:txBody>
      </p:sp>
    </p:spTree>
    <p:extLst>
      <p:ext uri="{BB962C8B-B14F-4D97-AF65-F5344CB8AC3E}">
        <p14:creationId xmlns:p14="http://schemas.microsoft.com/office/powerpoint/2010/main" val="1112602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6A21-7E17-0C29-C455-C83E0375E29D}"/>
            </a:ext>
          </a:extLst>
        </p:cNvPr>
        <p:cNvGrpSpPr/>
        <p:nvPr/>
      </p:nvGrpSpPr>
      <p:grpSpPr>
        <a:xfrm>
          <a:off x="0" y="0"/>
          <a:ext cx="0" cy="0"/>
          <a:chOff x="0" y="0"/>
          <a:chExt cx="0" cy="0"/>
        </a:xfrm>
      </p:grpSpPr>
      <p:pic>
        <p:nvPicPr>
          <p:cNvPr id="2054" name="Picture 6" descr="Blue Flower Petals Png , Png Download - Flower Petals Transparent ...">
            <a:extLst>
              <a:ext uri="{FF2B5EF4-FFF2-40B4-BE49-F238E27FC236}">
                <a16:creationId xmlns:a16="http://schemas.microsoft.com/office/drawing/2014/main" id="{18C898FA-0965-3CF3-DCFF-D7CBD5868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33" y="-139991"/>
            <a:ext cx="1213693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E7BFF7A-441B-85FA-EA47-BA6872343CC3}"/>
              </a:ext>
            </a:extLst>
          </p:cNvPr>
          <p:cNvSpPr>
            <a:spLocks noGrp="1"/>
          </p:cNvSpPr>
          <p:nvPr>
            <p:ph type="title"/>
          </p:nvPr>
        </p:nvSpPr>
        <p:spPr>
          <a:xfrm>
            <a:off x="967946" y="139991"/>
            <a:ext cx="10515600" cy="532700"/>
          </a:xfrm>
        </p:spPr>
        <p:txBody>
          <a:bodyPr>
            <a:normAutofit fontScale="90000"/>
          </a:bodyPr>
          <a:lstStyle/>
          <a:p>
            <a:pPr algn="ctr"/>
            <a:r>
              <a:rPr lang="en-GB" dirty="0">
                <a:solidFill>
                  <a:srgbClr val="7030A0"/>
                </a:solidFill>
                <a:effectLst>
                  <a:outerShdw blurRad="38100" dist="38100" dir="2700000" algn="tl">
                    <a:srgbClr val="000000">
                      <a:alpha val="43137"/>
                    </a:srgbClr>
                  </a:outerShdw>
                </a:effectLst>
                <a:latin typeface="Aharoni" panose="02010803020104030203" pitchFamily="2" charset="-79"/>
                <a:ea typeface="ADLaM Display" panose="02010000000000000000" pitchFamily="2" charset="0"/>
                <a:cs typeface="Aharoni" panose="02010803020104030203" pitchFamily="2" charset="-79"/>
              </a:rPr>
              <a:t>YOUTH MARRIAGE SEMINAR</a:t>
            </a:r>
            <a:endParaRPr lang="en-GB" dirty="0">
              <a:solidFill>
                <a:srgbClr val="7030A0"/>
              </a:solidFill>
            </a:endParaRPr>
          </a:p>
        </p:txBody>
      </p:sp>
      <p:sp>
        <p:nvSpPr>
          <p:cNvPr id="8" name="AutoShape 2" descr="The Spiritual Meaning of Milk and Honey: A Comprehensive Guide - Hidden ...">
            <a:extLst>
              <a:ext uri="{FF2B5EF4-FFF2-40B4-BE49-F238E27FC236}">
                <a16:creationId xmlns:a16="http://schemas.microsoft.com/office/drawing/2014/main" id="{48E88983-2E12-50F7-C9FC-77DAA62E20F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a:extLst>
              <a:ext uri="{FF2B5EF4-FFF2-40B4-BE49-F238E27FC236}">
                <a16:creationId xmlns:a16="http://schemas.microsoft.com/office/drawing/2014/main" id="{CF7C2CED-4777-AA32-7551-BC727EC92B26}"/>
              </a:ext>
            </a:extLst>
          </p:cNvPr>
          <p:cNvSpPr txBox="1"/>
          <p:nvPr/>
        </p:nvSpPr>
        <p:spPr>
          <a:xfrm>
            <a:off x="687053" y="1895618"/>
            <a:ext cx="6620304" cy="2708434"/>
          </a:xfrm>
          <a:prstGeom prst="rect">
            <a:avLst/>
          </a:prstGeom>
          <a:noFill/>
        </p:spPr>
        <p:txBody>
          <a:bodyPr wrap="square">
            <a:spAutoFit/>
          </a:bodyPr>
          <a:lstStyle/>
          <a:p>
            <a:pPr>
              <a:buClr>
                <a:srgbClr val="3333FF"/>
              </a:buClr>
            </a:pPr>
            <a:r>
              <a:rPr lang="en-GB" sz="3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Topic: </a:t>
            </a:r>
          </a:p>
          <a:p>
            <a:pPr algn="ctr">
              <a:buClr>
                <a:srgbClr val="3333FF"/>
              </a:buClr>
            </a:pPr>
            <a:r>
              <a:rPr lang="en-GB" sz="3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Heart to Heart: Discovering God’s Design for Love and Relationships</a:t>
            </a:r>
          </a:p>
          <a:p>
            <a:pPr marL="342900" indent="-342900">
              <a:buClr>
                <a:srgbClr val="3333FF"/>
              </a:buClr>
              <a:buFont typeface="Wingdings" panose="05000000000000000000" pitchFamily="2" charset="2"/>
              <a:buChar char="v"/>
            </a:pPr>
            <a:endParaRPr lang="en-GB" sz="3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endParaRPr>
          </a:p>
        </p:txBody>
      </p:sp>
      <p:sp>
        <p:nvSpPr>
          <p:cNvPr id="17" name="TextBox 16">
            <a:extLst>
              <a:ext uri="{FF2B5EF4-FFF2-40B4-BE49-F238E27FC236}">
                <a16:creationId xmlns:a16="http://schemas.microsoft.com/office/drawing/2014/main" id="{6D7121AF-1393-88BD-DD6B-D90AE8354061}"/>
              </a:ext>
            </a:extLst>
          </p:cNvPr>
          <p:cNvSpPr txBox="1"/>
          <p:nvPr/>
        </p:nvSpPr>
        <p:spPr>
          <a:xfrm>
            <a:off x="1606121" y="1141477"/>
            <a:ext cx="3143605" cy="400110"/>
          </a:xfrm>
          <a:prstGeom prst="rect">
            <a:avLst/>
          </a:prstGeom>
          <a:noFill/>
        </p:spPr>
        <p:txBody>
          <a:bodyPr wrap="square">
            <a:spAutoFit/>
          </a:bodyPr>
          <a:lstStyle/>
          <a:p>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June 29th </a:t>
            </a:r>
          </a:p>
        </p:txBody>
      </p:sp>
      <p:sp>
        <p:nvSpPr>
          <p:cNvPr id="18" name="TextBox 17">
            <a:extLst>
              <a:ext uri="{FF2B5EF4-FFF2-40B4-BE49-F238E27FC236}">
                <a16:creationId xmlns:a16="http://schemas.microsoft.com/office/drawing/2014/main" id="{497635F0-D23A-BA9F-7B30-CF95AE1CACA1}"/>
              </a:ext>
            </a:extLst>
          </p:cNvPr>
          <p:cNvSpPr txBox="1"/>
          <p:nvPr/>
        </p:nvSpPr>
        <p:spPr>
          <a:xfrm>
            <a:off x="641866" y="1124230"/>
            <a:ext cx="1309816" cy="400110"/>
          </a:xfrm>
          <a:prstGeom prst="rect">
            <a:avLst/>
          </a:prstGeom>
          <a:noFill/>
        </p:spPr>
        <p:txBody>
          <a:bodyPr wrap="square">
            <a:spAutoFit/>
          </a:bodyPr>
          <a:lstStyle/>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p>
        </p:txBody>
      </p:sp>
      <p:sp>
        <p:nvSpPr>
          <p:cNvPr id="19" name="TextBox 18">
            <a:extLst>
              <a:ext uri="{FF2B5EF4-FFF2-40B4-BE49-F238E27FC236}">
                <a16:creationId xmlns:a16="http://schemas.microsoft.com/office/drawing/2014/main" id="{03472740-62E5-7B0E-CEE4-D57C0A42A1FB}"/>
              </a:ext>
            </a:extLst>
          </p:cNvPr>
          <p:cNvSpPr txBox="1"/>
          <p:nvPr/>
        </p:nvSpPr>
        <p:spPr>
          <a:xfrm>
            <a:off x="1671595" y="1504624"/>
            <a:ext cx="2487829" cy="400110"/>
          </a:xfrm>
          <a:prstGeom prst="rect">
            <a:avLst/>
          </a:prstGeom>
          <a:noFill/>
        </p:spPr>
        <p:txBody>
          <a:bodyPr wrap="square">
            <a:spAutoFit/>
          </a:bodyPr>
          <a:lstStyle/>
          <a:p>
            <a:pPr algn="l"/>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9:45am – 12:00</a:t>
            </a:r>
          </a:p>
        </p:txBody>
      </p:sp>
      <p:sp>
        <p:nvSpPr>
          <p:cNvPr id="20" name="TextBox 19">
            <a:extLst>
              <a:ext uri="{FF2B5EF4-FFF2-40B4-BE49-F238E27FC236}">
                <a16:creationId xmlns:a16="http://schemas.microsoft.com/office/drawing/2014/main" id="{307A6F26-1AEE-BDBB-DFB0-322A1AB57714}"/>
              </a:ext>
            </a:extLst>
          </p:cNvPr>
          <p:cNvSpPr txBox="1"/>
          <p:nvPr/>
        </p:nvSpPr>
        <p:spPr>
          <a:xfrm>
            <a:off x="641866" y="1473846"/>
            <a:ext cx="964512" cy="400110"/>
          </a:xfrm>
          <a:prstGeom prst="rect">
            <a:avLst/>
          </a:prstGeom>
          <a:noFill/>
        </p:spPr>
        <p:txBody>
          <a:bodyPr wrap="square">
            <a:spAutoFit/>
          </a:bodyPr>
          <a:lstStyle/>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p>
        </p:txBody>
      </p:sp>
      <p:sp>
        <p:nvSpPr>
          <p:cNvPr id="23" name="TextBox 22">
            <a:extLst>
              <a:ext uri="{FF2B5EF4-FFF2-40B4-BE49-F238E27FC236}">
                <a16:creationId xmlns:a16="http://schemas.microsoft.com/office/drawing/2014/main" id="{5AF345C6-D473-128C-9AFA-BAD1E1BAF19C}"/>
              </a:ext>
            </a:extLst>
          </p:cNvPr>
          <p:cNvSpPr txBox="1"/>
          <p:nvPr/>
        </p:nvSpPr>
        <p:spPr>
          <a:xfrm>
            <a:off x="3177923" y="5289648"/>
            <a:ext cx="5432382" cy="1692771"/>
          </a:xfrm>
          <a:prstGeom prst="rect">
            <a:avLst/>
          </a:prstGeom>
          <a:noFill/>
        </p:spPr>
        <p:txBody>
          <a:bodyPr wrap="square">
            <a:spAutoFit/>
          </a:bodyPr>
          <a:lstStyle/>
          <a:p>
            <a:pPr algn="l">
              <a:buNone/>
            </a:pPr>
            <a:r>
              <a:rPr lang="en-GB" sz="2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Zoom</a:t>
            </a:r>
            <a:r>
              <a:rPr lang="en-GB" sz="2000" b="0" i="0" dirty="0">
                <a:solidFill>
                  <a:srgbClr val="222222"/>
                </a:solidFill>
                <a:effectLst/>
                <a:latin typeface="Arial" panose="020B0604020202020204" pitchFamily="34" charset="0"/>
              </a:rPr>
              <a:t> </a:t>
            </a:r>
            <a:r>
              <a:rPr lang="en-GB" sz="2400" dirty="0">
                <a:solidFill>
                  <a:srgbClr val="7030A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details</a:t>
            </a:r>
            <a:r>
              <a:rPr lang="en-GB" sz="2000" b="0" i="0" dirty="0">
                <a:solidFill>
                  <a:srgbClr val="222222"/>
                </a:solidFill>
                <a:effectLst/>
                <a:latin typeface="Arial" panose="020B0604020202020204" pitchFamily="34" charset="0"/>
              </a:rPr>
              <a:t>: </a:t>
            </a:r>
          </a:p>
          <a:p>
            <a:pPr algn="l">
              <a:buNone/>
            </a:pPr>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Meeting ID: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812 6623 0470</a:t>
            </a:r>
            <a:b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br>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Passcode: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100100</a:t>
            </a:r>
          </a:p>
          <a:p>
            <a:pPr>
              <a:buNone/>
            </a:pPr>
            <a:br>
              <a:rPr lang="en-GB" sz="2000" dirty="0"/>
            </a:br>
            <a:endPar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endParaRPr>
          </a:p>
        </p:txBody>
      </p:sp>
      <p:sp>
        <p:nvSpPr>
          <p:cNvPr id="26" name="TextBox 25">
            <a:extLst>
              <a:ext uri="{FF2B5EF4-FFF2-40B4-BE49-F238E27FC236}">
                <a16:creationId xmlns:a16="http://schemas.microsoft.com/office/drawing/2014/main" id="{F44BCAA5-13CD-6BC7-D778-732E89018C1C}"/>
              </a:ext>
            </a:extLst>
          </p:cNvPr>
          <p:cNvSpPr txBox="1"/>
          <p:nvPr/>
        </p:nvSpPr>
        <p:spPr>
          <a:xfrm>
            <a:off x="568411" y="702916"/>
            <a:ext cx="6010189" cy="461665"/>
          </a:xfrm>
          <a:prstGeom prst="rect">
            <a:avLst/>
          </a:prstGeom>
          <a:noFill/>
        </p:spPr>
        <p:txBody>
          <a:bodyPr wrap="square">
            <a:spAutoFit/>
          </a:bodyPr>
          <a:lstStyle/>
          <a:p>
            <a:pPr>
              <a:defRPr/>
            </a:pPr>
            <a:r>
              <a:rPr lang="en-GB" sz="2400" b="1" dirty="0">
                <a:solidFill>
                  <a:srgbClr val="C00000"/>
                </a:solidFill>
                <a:effectLst>
                  <a:outerShdw blurRad="38100" dist="38100" dir="2700000" algn="tl">
                    <a:srgbClr val="000000">
                      <a:alpha val="43137"/>
                    </a:srgbClr>
                  </a:outerShdw>
                </a:effectLst>
                <a:latin typeface="Bradley Hand ITC" panose="03070402050302030203" pitchFamily="66" charset="0"/>
                <a:ea typeface="ADLaM Display" panose="02010000000000000000" pitchFamily="2" charset="0"/>
                <a:cs typeface="Aharoni" panose="02010803020104030203" pitchFamily="2" charset="-79"/>
              </a:rPr>
              <a:t>Invite other youths to this marriage seminar</a:t>
            </a:r>
          </a:p>
        </p:txBody>
      </p:sp>
      <p:sp>
        <p:nvSpPr>
          <p:cNvPr id="38" name="TextBox 37">
            <a:extLst>
              <a:ext uri="{FF2B5EF4-FFF2-40B4-BE49-F238E27FC236}">
                <a16:creationId xmlns:a16="http://schemas.microsoft.com/office/drawing/2014/main" id="{9AB99C5B-F843-2B7A-84DD-8377EBF38C65}"/>
              </a:ext>
            </a:extLst>
          </p:cNvPr>
          <p:cNvSpPr txBox="1"/>
          <p:nvPr/>
        </p:nvSpPr>
        <p:spPr>
          <a:xfrm>
            <a:off x="76200" y="6261213"/>
            <a:ext cx="6620303" cy="400110"/>
          </a:xfrm>
          <a:prstGeom prst="rect">
            <a:avLst/>
          </a:prstGeom>
          <a:noFill/>
        </p:spPr>
        <p:txBody>
          <a:bodyPr wrap="square">
            <a:spAutoFit/>
          </a:bodyPr>
          <a:lstStyle/>
          <a:p>
            <a:r>
              <a:rPr lang="en-GB" sz="2000" b="1" i="1" dirty="0">
                <a:solidFill>
                  <a:srgbClr val="3333FF"/>
                </a:solidFill>
              </a:rPr>
              <a:t>Come and discover God’s design for love and relationship!</a:t>
            </a:r>
          </a:p>
        </p:txBody>
      </p:sp>
      <p:pic>
        <p:nvPicPr>
          <p:cNvPr id="4" name="Picture 3">
            <a:extLst>
              <a:ext uri="{FF2B5EF4-FFF2-40B4-BE49-F238E27FC236}">
                <a16:creationId xmlns:a16="http://schemas.microsoft.com/office/drawing/2014/main" id="{097852CB-30AC-74CE-513B-8D3D0F6DBE2D}"/>
              </a:ext>
            </a:extLst>
          </p:cNvPr>
          <p:cNvPicPr>
            <a:picLocks noChangeAspect="1"/>
          </p:cNvPicPr>
          <p:nvPr/>
        </p:nvPicPr>
        <p:blipFill>
          <a:blip r:embed="rId3"/>
          <a:stretch>
            <a:fillRect/>
          </a:stretch>
        </p:blipFill>
        <p:spPr>
          <a:xfrm>
            <a:off x="7097765" y="1473846"/>
            <a:ext cx="4934541" cy="3289694"/>
          </a:xfrm>
          <a:prstGeom prst="rect">
            <a:avLst/>
          </a:prstGeom>
        </p:spPr>
      </p:pic>
      <p:sp>
        <p:nvSpPr>
          <p:cNvPr id="6" name="TextBox 5">
            <a:extLst>
              <a:ext uri="{FF2B5EF4-FFF2-40B4-BE49-F238E27FC236}">
                <a16:creationId xmlns:a16="http://schemas.microsoft.com/office/drawing/2014/main" id="{F3F956BA-26C2-CD66-DE32-93B843136A82}"/>
              </a:ext>
            </a:extLst>
          </p:cNvPr>
          <p:cNvSpPr txBox="1"/>
          <p:nvPr/>
        </p:nvSpPr>
        <p:spPr>
          <a:xfrm>
            <a:off x="7332757" y="5240925"/>
            <a:ext cx="4550796" cy="1323439"/>
          </a:xfrm>
          <a:prstGeom prst="rect">
            <a:avLst/>
          </a:prstGeom>
          <a:noFill/>
        </p:spPr>
        <p:txBody>
          <a:bodyPr wrap="square">
            <a:spAutoFit/>
          </a:bodyPr>
          <a:lstStyle/>
          <a:p>
            <a:pPr algn="ctr"/>
            <a:r>
              <a:rPr lang="en-GB" sz="2000" i="1" dirty="0"/>
              <a:t>For I know the thoughts that I think toward you, saith the LORD, thoughts of peace, and not of evil, to give you an expected end. (Jeremiah 29:11)</a:t>
            </a:r>
          </a:p>
        </p:txBody>
      </p:sp>
    </p:spTree>
    <p:extLst>
      <p:ext uri="{BB962C8B-B14F-4D97-AF65-F5344CB8AC3E}">
        <p14:creationId xmlns:p14="http://schemas.microsoft.com/office/powerpoint/2010/main" val="4244920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504A2-6221-01DE-7991-95186CA5075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69A1E76E-D7B4-5E7D-B581-BC8AA0F22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5DA68DAB-19A7-8725-140F-3F95C35D3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15ECE5-14F3-E9D0-76A3-A7EB32DC3530}"/>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0BF4F06-D842-4DF3-A12C-80B020A02862}"/>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AF595C9-0D41-6B7B-DFF7-359CD784007B}"/>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CAD98E5E-A6D6-3D83-846B-AD5E1BC93008}"/>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300F9083-F8DF-804D-F14C-EEF0A1E71A55}"/>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C1C90E91-8849-97CF-2807-CEAF1177255A}"/>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9C408E8-124F-7C69-D661-F0F2857F1C3A}"/>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7FCFBB5D-EF34-1F88-4F4B-0B631200F6A0}"/>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DF5FF7CD-5EF6-AF0E-6AE6-446E6D1DA2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ADA2319D-29AE-C86F-5562-A8E9B67B907A}"/>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B53DBA6B-9DFE-4D6D-B8D2-79256055D874}"/>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9A922BBE-21E3-1B44-08D9-A8482078732B}"/>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A6838286-7160-2062-89F8-9A7560631E39}"/>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8E8EEEE7-455D-7B6E-1678-0F80BF7D45A5}"/>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3F6C28C2-F235-894A-8903-E4291223B78E}"/>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9F84F989-BE09-77D6-6025-83C09D8800E6}"/>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a:t>
                  </a:r>
                  <a:r>
                    <a:rPr lang="en-GB" sz="2400" dirty="0">
                      <a:solidFill>
                        <a:prstClr val="black">
                          <a:lumMod val="95000"/>
                          <a:lumOff val="5000"/>
                        </a:prstClr>
                      </a:solidFill>
                      <a:latin typeface="Bahnschrift Condensed" panose="020B0502040204020203" pitchFamily="34" charset="0"/>
                    </a:rPr>
                    <a:t>15</a:t>
                  </a: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 June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745BFE6F-CABC-6C7E-2C7D-2A906379BB87}"/>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34EF01E1-EDCA-450C-3600-A1FDAE3A3FBE}"/>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DC4855D9-EA03-6351-2BD1-B983E554EBFB}"/>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D99F3580-E91A-3A58-ADEF-F9F23454F24F}"/>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2148274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Philippians 3:1-21</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50) Philippians 003">
            <a:hlinkClick r:id="" action="ppaction://media"/>
            <a:extLst>
              <a:ext uri="{FF2B5EF4-FFF2-40B4-BE49-F238E27FC236}">
                <a16:creationId xmlns:a16="http://schemas.microsoft.com/office/drawing/2014/main" id="{FC445A21-0C65-251D-F914-A2DC829F0A4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549869"/>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9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216:</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MORE ABOUT JESUS WOULD I KNOW</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would I know,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grace to others show;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131321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let me learn,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holy will discern;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 of God, my Teacher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Showing the things of Christ to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525950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2485349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in His Word,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Holding communion with my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Hearing His voice in every line,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each faithful saying mine.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3583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36812520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on His throne,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Riches in glory all His 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kingdom’s sure increase;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coming, Prince of Peace.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75190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
        <p:nvSpPr>
          <p:cNvPr id="2" name="Oval 1">
            <a:extLst>
              <a:ext uri="{FF2B5EF4-FFF2-40B4-BE49-F238E27FC236}">
                <a16:creationId xmlns:a16="http://schemas.microsoft.com/office/drawing/2014/main" id="{4594E7CE-617B-5C3C-C92A-B20061768F15}"/>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36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 </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RELEASING GOD’S POWER FOR YOUR GREATNESS</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221</TotalTime>
  <Words>1666</Words>
  <Application>Microsoft Office PowerPoint</Application>
  <PresentationFormat>Widescreen</PresentationFormat>
  <Paragraphs>258</Paragraphs>
  <Slides>42</Slides>
  <Notes>4</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42</vt:i4>
      </vt:variant>
    </vt:vector>
  </HeadingPairs>
  <TitlesOfParts>
    <vt:vector size="68"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GREAT IS THY FAITHFULNESS [GHS 009]</vt:lpstr>
      <vt:lpstr>PowerPoint Presentation</vt:lpstr>
      <vt:lpstr>GREAT IS THY FAITHFULNESS [GHS 009]</vt:lpstr>
      <vt:lpstr>PowerPoint Presentation</vt:lpstr>
      <vt:lpstr>GREAT IS THY FAITHFULNESS [GHS 009]</vt:lpstr>
      <vt:lpstr>PowerPoint Presentation</vt:lpstr>
      <vt:lpstr>SEARCH THE SCRIPTURES</vt:lpstr>
      <vt:lpstr>REVIEW OF THE ASSIGNMENT FROM LAST STUDY</vt:lpstr>
      <vt:lpstr>LESSON 1005: Praising God for His Faithfulness</vt:lpstr>
      <vt:lpstr>INTRODUCTION</vt:lpstr>
      <vt:lpstr>Psalms 100:1-5; 101:1; ; Daniel 1:8; 6:4; 1 John 5:14;  Jeremiah 3:19-22; Ezekiel 20:6-14</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1006: Praying with assurance of divine help</vt:lpstr>
      <vt:lpstr>ADULT MARRIAGE SEMINARS</vt:lpstr>
      <vt:lpstr>YOUTH MARRIAGE SEMINAR</vt:lpstr>
      <vt:lpstr>PowerPoint Presentation</vt:lpstr>
      <vt:lpstr>PowerPoint Presentation</vt:lpstr>
      <vt:lpstr>CHOIR</vt:lpstr>
      <vt:lpstr>HYMN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TODAY’S SERMON </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737</cp:revision>
  <dcterms:created xsi:type="dcterms:W3CDTF">2023-01-06T14:44:39Z</dcterms:created>
  <dcterms:modified xsi:type="dcterms:W3CDTF">2025-06-14T12:39:53Z</dcterms:modified>
</cp:coreProperties>
</file>