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46"/>
  </p:notesMasterIdLst>
  <p:sldIdLst>
    <p:sldId id="3914" r:id="rId9"/>
    <p:sldId id="4038" r:id="rId10"/>
    <p:sldId id="4039" r:id="rId11"/>
    <p:sldId id="298" r:id="rId12"/>
    <p:sldId id="299" r:id="rId13"/>
    <p:sldId id="4040" r:id="rId14"/>
    <p:sldId id="256" r:id="rId15"/>
    <p:sldId id="294" r:id="rId16"/>
    <p:sldId id="258" r:id="rId17"/>
    <p:sldId id="259" r:id="rId18"/>
    <p:sldId id="287" r:id="rId19"/>
    <p:sldId id="283" r:id="rId20"/>
    <p:sldId id="277" r:id="rId21"/>
    <p:sldId id="276" r:id="rId22"/>
    <p:sldId id="292" r:id="rId23"/>
    <p:sldId id="4042" r:id="rId24"/>
    <p:sldId id="288" r:id="rId25"/>
    <p:sldId id="3211" r:id="rId26"/>
    <p:sldId id="3200" r:id="rId27"/>
    <p:sldId id="3201" r:id="rId28"/>
    <p:sldId id="3162" r:id="rId29"/>
    <p:sldId id="3163" r:id="rId30"/>
    <p:sldId id="3986" r:id="rId31"/>
    <p:sldId id="4043" r:id="rId32"/>
    <p:sldId id="4034" r:id="rId33"/>
    <p:sldId id="4032" r:id="rId34"/>
    <p:sldId id="4041" r:id="rId35"/>
    <p:sldId id="4031" r:id="rId36"/>
    <p:sldId id="3628" r:id="rId37"/>
    <p:sldId id="3627" r:id="rId38"/>
    <p:sldId id="269" r:id="rId39"/>
    <p:sldId id="270" r:id="rId40"/>
    <p:sldId id="4036" r:id="rId41"/>
    <p:sldId id="4037" r:id="rId42"/>
    <p:sldId id="300"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99FF"/>
    <a:srgbClr val="F1EBF1"/>
    <a:srgbClr val="80350E"/>
    <a:srgbClr val="3333FF"/>
    <a:srgbClr val="A9A949"/>
    <a:srgbClr val="55E978"/>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72" d="100"/>
          <a:sy n="72" d="100"/>
        </p:scale>
        <p:origin x="67" y="60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should we testify of God’s goodness?</a:t>
          </a:r>
        </a:p>
        <a:p>
          <a:pPr algn="ctr">
            <a:lnSpc>
              <a:spcPct val="100000"/>
            </a:lnSpc>
            <a:spcBef>
              <a:spcPct val="0"/>
            </a:spcBef>
            <a:spcAft>
              <a:spcPts val="600"/>
            </a:spcAft>
          </a:pPr>
          <a:r>
            <a:rPr lang="en-US" sz="3200" b="1" i="1" kern="1200" dirty="0">
              <a:solidFill>
                <a:schemeClr val="tx1"/>
              </a:solidFill>
            </a:rPr>
            <a:t>Psa. 107:9,16,20,29,30; 86:5 </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Mention some problems that confront people today, and how they can be solved.</a:t>
          </a:r>
          <a:endParaRPr lang="en-GB" sz="3200" b="0" i="1" dirty="0"/>
        </a:p>
        <a:p>
          <a:pPr algn="ctr">
            <a:lnSpc>
              <a:spcPct val="100000"/>
            </a:lnSpc>
            <a:spcBef>
              <a:spcPct val="0"/>
            </a:spcBef>
            <a:spcAft>
              <a:spcPts val="600"/>
            </a:spcAft>
          </a:pPr>
          <a:r>
            <a:rPr lang="en-US" sz="3200" b="1" i="1" dirty="0">
              <a:solidFill>
                <a:schemeClr val="tx1"/>
              </a:solidFill>
            </a:rPr>
            <a:t>Psa. 107:4,6,10-12,17,18,23-27; 107:6,13,19,28</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it important to pray with the promises of God?</a:t>
          </a:r>
          <a:endParaRPr lang="en-US" sz="3200" b="1" i="1" dirty="0"/>
        </a:p>
        <a:p>
          <a:pPr algn="ctr">
            <a:lnSpc>
              <a:spcPct val="100000"/>
            </a:lnSpc>
            <a:spcBef>
              <a:spcPct val="0"/>
            </a:spcBef>
            <a:spcAft>
              <a:spcPts val="600"/>
            </a:spcAft>
          </a:pPr>
          <a:r>
            <a:rPr lang="en-GB" sz="3200" b="1" i="1" dirty="0">
              <a:solidFill>
                <a:schemeClr val="tx1"/>
              </a:solidFill>
            </a:rPr>
            <a:t>Num. 23:19; Psa. 89:34; 138:2</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dirty="0">
              <a:latin typeface="Calibri (Body)" charset="0"/>
              <a:cs typeface="Calibri (Body)" charset="0"/>
            </a:rPr>
            <a:t>What should be the New Testament believer’s attitude and prayer for their human enemies? </a:t>
          </a:r>
        </a:p>
        <a:p>
          <a:pPr algn="ctr">
            <a:lnSpc>
              <a:spcPct val="100000"/>
            </a:lnSpc>
            <a:spcBef>
              <a:spcPct val="0"/>
            </a:spcBef>
            <a:spcAft>
              <a:spcPts val="600"/>
            </a:spcAft>
          </a:pPr>
          <a:r>
            <a:rPr lang="en-US" altLang="en-US" sz="3200" b="1" i="1" dirty="0">
              <a:latin typeface="Calibri (Body)" charset="0"/>
            </a:rPr>
            <a:t>1 Pet. 1:21-23; Matt. 5:44,45</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should we testify of God’s goodness?</a:t>
          </a:r>
        </a:p>
        <a:p>
          <a:pPr marL="0" lvl="0" indent="0" algn="ctr" defTabSz="1422400">
            <a:lnSpc>
              <a:spcPct val="100000"/>
            </a:lnSpc>
            <a:spcBef>
              <a:spcPct val="0"/>
            </a:spcBef>
            <a:spcAft>
              <a:spcPts val="600"/>
            </a:spcAft>
            <a:buNone/>
          </a:pPr>
          <a:r>
            <a:rPr lang="en-US" sz="3200" b="1" i="1" kern="1200" dirty="0">
              <a:solidFill>
                <a:schemeClr val="tx1"/>
              </a:solidFill>
            </a:rPr>
            <a:t>Psa. 107:9,16,20,29,30; 86:5 </a:t>
          </a:r>
          <a:endParaRPr lang="en-GB" altLang="en-US" sz="3200" b="1" i="1" kern="1200" dirty="0">
            <a:solidFill>
              <a:schemeClr val="tx1"/>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Mention some problems that confront people today, and how they can be solved.</a:t>
          </a:r>
          <a:endParaRPr lang="en-GB" sz="3200" b="0" i="1" kern="1200" dirty="0"/>
        </a:p>
        <a:p>
          <a:pPr marL="0" lvl="0" indent="0" algn="ctr" defTabSz="1422400">
            <a:lnSpc>
              <a:spcPct val="100000"/>
            </a:lnSpc>
            <a:spcBef>
              <a:spcPct val="0"/>
            </a:spcBef>
            <a:spcAft>
              <a:spcPts val="600"/>
            </a:spcAft>
            <a:buNone/>
          </a:pPr>
          <a:r>
            <a:rPr lang="en-US" sz="3200" b="1" i="1" kern="1200" dirty="0">
              <a:solidFill>
                <a:schemeClr val="tx1"/>
              </a:solidFill>
            </a:rPr>
            <a:t>Psa. 107:4,6,10-12,17,18,23-27; 107:6,13,19,28</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it important to pray with the promises of God?</a:t>
          </a:r>
          <a:endParaRPr lang="en-US" sz="3200" b="1" i="1" kern="1200" dirty="0"/>
        </a:p>
        <a:p>
          <a:pPr marL="0" lvl="0" indent="0" algn="ctr" defTabSz="1422400">
            <a:lnSpc>
              <a:spcPct val="100000"/>
            </a:lnSpc>
            <a:spcBef>
              <a:spcPct val="0"/>
            </a:spcBef>
            <a:spcAft>
              <a:spcPts val="600"/>
            </a:spcAft>
            <a:buNone/>
          </a:pPr>
          <a:r>
            <a:rPr lang="en-GB" sz="3200" b="1" i="1" kern="1200" dirty="0">
              <a:solidFill>
                <a:schemeClr val="tx1"/>
              </a:solidFill>
            </a:rPr>
            <a:t>Num. 23:19; Psa. 89:34; 138:2</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What should be the New Testament believer’s attitude and prayer for their human enemies? </a:t>
          </a:r>
        </a:p>
        <a:p>
          <a:pPr marL="0" lvl="0" indent="0" algn="ctr" defTabSz="1422400">
            <a:lnSpc>
              <a:spcPct val="100000"/>
            </a:lnSpc>
            <a:spcBef>
              <a:spcPct val="0"/>
            </a:spcBef>
            <a:spcAft>
              <a:spcPts val="600"/>
            </a:spcAft>
            <a:buNone/>
          </a:pPr>
          <a:r>
            <a:rPr lang="en-US" altLang="en-US" sz="3200" b="1" i="1" kern="1200" dirty="0">
              <a:latin typeface="Calibri (Body)" charset="0"/>
            </a:rPr>
            <a:t>1 Pet. 1:21-23; Matt. 5:44,45</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18/06/2025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6/18/2025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6/18/2025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6/18/2025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6/18/2025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6/18/2025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6/18/2025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6/18/2025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6/18/2025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6/18/2025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6/18/2025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6/18/2025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6/18/2025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6/18/2025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6/18/2025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6/18/2025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6/18/2025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6/18/2025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6/18/2025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6/18/2025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6/18/2025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1997836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711955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953549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707502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185047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478074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99572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2523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015460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078047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7640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18/06/2025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6/18/2025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18/06/2025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6/18/2025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6/18/2025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18/06/2025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5517978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8.png"/><Relationship Id="rId4" Type="http://schemas.openxmlformats.org/officeDocument/2006/relationships/notesSlide" Target="../notesSlides/notesSlide4.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22-0</a:t>
            </a:r>
            <a:r>
              <a:rPr lang="en-US" sz="2400" b="1" dirty="0">
                <a:solidFill>
                  <a:prstClr val="white"/>
                </a:solidFill>
                <a:latin typeface="Calibri" panose="020F0502020204030204"/>
              </a:rPr>
              <a:t>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022:</a:t>
            </a:r>
            <a:r>
              <a:rPr lang="en-US" sz="7200" b="1" dirty="0">
                <a:solidFill>
                  <a:schemeClr val="bg1"/>
                </a:solidFill>
                <a:effectLst>
                  <a:outerShdw blurRad="38100" dist="38100" dir="2700000" algn="tl">
                    <a:srgbClr val="000000">
                      <a:alpha val="43137"/>
                    </a:srgbClr>
                  </a:outerShdw>
                </a:effectLst>
              </a:rPr>
              <a:t> SIMPLY TRUSTING EVERYDAY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216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Simply trusting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through a stormy 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 when my faith is small,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4156803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Brightly doth His Spirit shine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this poor heart of mine;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He leads I cannot 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2487773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if my way be clear;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Praying if the path be drear;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in danger, for Him call;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Tree>
    <p:extLst>
      <p:ext uri="{BB962C8B-B14F-4D97-AF65-F5344CB8AC3E}">
        <p14:creationId xmlns:p14="http://schemas.microsoft.com/office/powerpoint/2010/main" val="1055685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SIMPLY TRUSTING EVERYDAY [GHS 022]</a:t>
            </a:r>
          </a:p>
        </p:txBody>
      </p:sp>
      <p:grpSp>
        <p:nvGrpSpPr>
          <p:cNvPr id="3" name="Group 2"/>
          <p:cNvGrpSpPr/>
          <p:nvPr/>
        </p:nvGrpSpPr>
        <p:grpSpPr>
          <a:xfrm>
            <a:off x="243372" y="117475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while life shall last,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till earth be past;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within the jasper wall: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08514ED3-EE93-FAE9-F3F6-E6557C4FAF0B}"/>
              </a:ext>
            </a:extLst>
          </p:cNvPr>
          <p:cNvSpPr txBox="1">
            <a:spLocks noChangeArrowheads="1"/>
          </p:cNvSpPr>
          <p:nvPr/>
        </p:nvSpPr>
        <p:spPr bwMode="auto">
          <a:xfrm>
            <a:off x="1914081" y="3975519"/>
            <a:ext cx="87809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moments fly,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as the days go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Him whate’er befall,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Jesus, that is all.</a:t>
            </a:r>
          </a:p>
        </p:txBody>
      </p:sp>
      <p:sp>
        <p:nvSpPr>
          <p:cNvPr id="7" name="Oval 6">
            <a:extLst>
              <a:ext uri="{FF2B5EF4-FFF2-40B4-BE49-F238E27FC236}">
                <a16:creationId xmlns:a16="http://schemas.microsoft.com/office/drawing/2014/main" id="{69A8B901-4DB7-9235-8851-61975E39C90D}"/>
              </a:ext>
            </a:extLst>
          </p:cNvPr>
          <p:cNvSpPr/>
          <p:nvPr/>
        </p:nvSpPr>
        <p:spPr>
          <a:xfrm>
            <a:off x="10304434" y="6037066"/>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82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a:t>22-06-2025</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1">
                    <a:lumMod val="65000"/>
                  </a:schemeClr>
                </a:solidFill>
                <a:latin typeface="Calibri" panose="020F0502020204030204" pitchFamily="34" charset="0"/>
              </a:rPr>
              <a:t>Search the Scriptures and find 3 characters in the Bible who praised God for delivering them from their peculiar challenges. What lessons do you learn from them?</a:t>
            </a: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Praising God for His faithfulness</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Praying with assurance of divine help</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“Help me, O LORD my God: O save me according to thy mercy: That they may know that this is thy hand; that thou, LORD, hast done it” (Psalm 109:26,27).</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US" sz="2800" b="1" i="0" u="none" strike="noStrike" kern="1200" cap="none" spc="0" normalizeH="0" baseline="0" noProof="0" dirty="0">
                <a:ln>
                  <a:noFill/>
                </a:ln>
                <a:solidFill>
                  <a:prstClr val="white"/>
                </a:solidFill>
                <a:effectLst/>
                <a:uLnTx/>
                <a:uFillTx/>
                <a:latin typeface="Calibri"/>
                <a:ea typeface="+mn-ea"/>
                <a:cs typeface="+mn-cs"/>
              </a:rPr>
              <a:t> Psalms 107 to 109</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731519"/>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This study shows different problems common to man and reveals God’s omnipotence and loving kindness in solving them. We also see the need for offering continuous heartfelt praise to God, and the basis of renewed assurance when praying for divine help from trouble. David’s praise, prayer and his firm conviction of God’s deliverance is instructive. Despite his numerous troubles, and even near-death experiences, he still chose to seek help from God who had called him.</a:t>
            </a:r>
          </a:p>
          <a:p>
            <a:pPr marL="0" indent="0" algn="just" eaLnBrk="0" fontAlgn="base" hangingPunct="0">
              <a:lnSpc>
                <a:spcPct val="100000"/>
              </a:lnSpc>
              <a:spcBef>
                <a:spcPct val="0"/>
              </a:spcBef>
              <a:spcAft>
                <a:spcPts val="600"/>
              </a:spcAft>
              <a:buNone/>
              <a:defRPr/>
            </a:pP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Prayer will secure Divine intervention no matter how distressing the condition is for the saint or sinner (Psa. 86:5).</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praise God for His great mercies, great glory, His truth and His omnipotence no matter our troubles.</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study God’s promises concerning our needs and claim them in prayer.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 can handle the sincere outpouring of all our honest emotions. God is the ‘safe space’.</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In our attitude, comportment and prayer, we should follow Christ’s non-retaliatory attitude.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Psa. 86:5; Rom. 2:4; Psa. 57:7-11; 60:5-12; Jam. 1:6-8; Matt. 5:44,45</a:t>
            </a:r>
            <a:endParaRPr lang="en-GB" sz="2800" b="1" i="1" dirty="0">
              <a:solidFill>
                <a:srgbClr val="FFFFFF"/>
              </a:solidFill>
              <a:latin typeface="Cambria" panose="020405030504060302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952745"/>
          </a:xfrm>
        </p:spPr>
        <p:txBody>
          <a:bodyPr anchor="ctr">
            <a:noAutofit/>
          </a:bodyPr>
          <a:lstStyle/>
          <a:p>
            <a:pPr marL="0" indent="0" algn="ctr">
              <a:lnSpc>
                <a:spcPct val="110000"/>
              </a:lnSpc>
              <a:spcBef>
                <a:spcPts val="600"/>
              </a:spcBef>
              <a:buNone/>
            </a:pPr>
            <a:r>
              <a:rPr lang="en-US" b="1" dirty="0">
                <a:latin typeface="Calibri" panose="020F0502020204030204" pitchFamily="34" charset="0"/>
              </a:rPr>
              <a:t>The uniform testimony of Scripture is that God is good. This truth is the basis of seeking Him for intervention. Meditating on God’s acts and promises produces understanding of His love and kindness. It also fuels praise and strengthens our faith in prayer. God is always ready to answer prayers offered according to His word and will.</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Meditate on the 4 categories of people and their troubles in Psalm 107 and draw out key lessons. Share what you come to understand about God’s love and kindness, and how it has strengthened your confidence in prayer.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1007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mother of abominations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7950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“These shall make war with the Lamb, and the Lamb shall overcome them: for he is Lord of lords, and King of kings: and they that are with him are called, and chosen, and faithful.”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17:14)</a:t>
            </a:r>
            <a:endPar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17:1-18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53103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1029-95C8-5D5F-FBBF-2451E518ADD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990FF88-2A7A-9708-5663-6D7C3B0076F8}"/>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B7A57418-CE8F-CAF7-0EA9-DF2DD2667F1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79953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5FEB93-8ACB-070E-06C8-E697F7A309A4}"/>
            </a:ext>
          </a:extLst>
        </p:cNvPr>
        <p:cNvGrpSpPr/>
        <p:nvPr/>
      </p:nvGrpSpPr>
      <p:grpSpPr>
        <a:xfrm>
          <a:off x="0" y="0"/>
          <a:ext cx="0" cy="0"/>
          <a:chOff x="0" y="0"/>
          <a:chExt cx="0" cy="0"/>
        </a:xfrm>
      </p:grpSpPr>
      <p:sp>
        <p:nvSpPr>
          <p:cNvPr id="19" name="Rectangle 12">
            <a:extLst>
              <a:ext uri="{FF2B5EF4-FFF2-40B4-BE49-F238E27FC236}">
                <a16:creationId xmlns:a16="http://schemas.microsoft.com/office/drawing/2014/main" id="{28C24902-4E75-1D36-0D69-372C00270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93641F4D-FAA8-6E92-1ADE-BA0C20CD2766}"/>
              </a:ext>
            </a:extLst>
          </p:cNvPr>
          <p:cNvSpPr txBox="1">
            <a:spLocks/>
          </p:cNvSpPr>
          <p:nvPr/>
        </p:nvSpPr>
        <p:spPr>
          <a:xfrm>
            <a:off x="467538" y="1449428"/>
            <a:ext cx="5775524"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None/>
              <a:defRPr/>
            </a:pPr>
            <a:r>
              <a:rPr lang="en-US" sz="44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NATIONAL </a:t>
            </a:r>
          </a:p>
          <a:p>
            <a:pPr marL="0" indent="0" algn="ctr">
              <a:spcBef>
                <a:spcPct val="0"/>
              </a:spcBef>
              <a:spcAft>
                <a:spcPts val="600"/>
              </a:spcAft>
              <a:buNone/>
              <a:defRPr/>
            </a:pPr>
            <a:r>
              <a:rPr lang="en-US" sz="44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PRAYER &amp; FASTING</a:t>
            </a:r>
          </a:p>
          <a:p>
            <a:pPr marL="0" indent="0" algn="ctr">
              <a:spcBef>
                <a:spcPct val="0"/>
              </a:spcBef>
              <a:spcAft>
                <a:spcPts val="600"/>
              </a:spcAft>
              <a:buNone/>
              <a:defRPr/>
            </a:pPr>
            <a:r>
              <a:rPr lang="en-US" sz="3200" b="1" dirty="0">
                <a:solidFill>
                  <a:schemeClr val="accent2">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DATE</a:t>
            </a:r>
            <a:r>
              <a:rPr lang="en-US" sz="4400" b="1" dirty="0">
                <a:solidFill>
                  <a:schemeClr val="accent2">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 </a:t>
            </a:r>
            <a:r>
              <a:rPr lang="en-US" sz="32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30 June - 5 July 2025</a:t>
            </a:r>
            <a:endParaRPr lang="en-US" sz="44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a:p>
            <a:pPr marL="0" indent="0" algn="ctr">
              <a:spcBef>
                <a:spcPct val="0"/>
              </a:spcBef>
              <a:spcAft>
                <a:spcPts val="600"/>
              </a:spcAft>
              <a:buNone/>
              <a:defRPr/>
            </a:pPr>
            <a:endParaRPr lang="en-US" sz="44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a:p>
            <a:pPr marL="0" indent="0" algn="ctr">
              <a:spcBef>
                <a:spcPct val="0"/>
              </a:spcBef>
              <a:spcAft>
                <a:spcPts val="600"/>
              </a:spcAft>
              <a:buNone/>
              <a:defRPr/>
            </a:pPr>
            <a:endParaRPr lang="en-US" sz="44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endParaRPr>
          </a:p>
        </p:txBody>
      </p:sp>
      <p:cxnSp>
        <p:nvCxnSpPr>
          <p:cNvPr id="20" name="Straight Connector 14">
            <a:extLst>
              <a:ext uri="{FF2B5EF4-FFF2-40B4-BE49-F238E27FC236}">
                <a16:creationId xmlns:a16="http://schemas.microsoft.com/office/drawing/2014/main" id="{A929330B-BA53-1465-F978-D739EBC04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92B5682D-388D-2438-F657-3396EBB8AA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18DB2CF0-D73D-248F-A2CF-6ECC750431A3}"/>
              </a:ext>
            </a:extLst>
          </p:cNvPr>
          <p:cNvGrpSpPr/>
          <p:nvPr/>
        </p:nvGrpSpPr>
        <p:grpSpPr>
          <a:xfrm>
            <a:off x="6243062" y="685800"/>
            <a:ext cx="5312458"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47AF2345-B33B-96E4-F2AF-92D981396A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EFE35B6-F541-8503-B9B9-8C428FDE0B4E}"/>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A8B3D99C-E959-1FCA-A56D-CDDF8648B0C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Rectangle 6">
            <a:extLst>
              <a:ext uri="{FF2B5EF4-FFF2-40B4-BE49-F238E27FC236}">
                <a16:creationId xmlns:a16="http://schemas.microsoft.com/office/drawing/2014/main" id="{D33AFAE0-D84E-689B-55E8-8D68315E2E87}"/>
              </a:ext>
            </a:extLst>
          </p:cNvPr>
          <p:cNvSpPr/>
          <p:nvPr/>
        </p:nvSpPr>
        <p:spPr>
          <a:xfrm>
            <a:off x="6348549" y="4044331"/>
            <a:ext cx="4946468" cy="212786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0" i="1" dirty="0">
                <a:solidFill>
                  <a:schemeClr val="bg1"/>
                </a:solidFill>
                <a:effectLst/>
                <a:ea typeface="Roboto" panose="02000000000000000000" pitchFamily="2" charset="0"/>
              </a:rPr>
              <a:t>O thou that </a:t>
            </a:r>
            <a:r>
              <a:rPr lang="en-GB" sz="2800" b="0" i="1" dirty="0" err="1">
                <a:solidFill>
                  <a:schemeClr val="bg1"/>
                </a:solidFill>
                <a:effectLst/>
                <a:ea typeface="Roboto" panose="02000000000000000000" pitchFamily="2" charset="0"/>
              </a:rPr>
              <a:t>hearest</a:t>
            </a:r>
            <a:r>
              <a:rPr lang="en-GB" sz="2800" b="0" i="1" dirty="0">
                <a:solidFill>
                  <a:schemeClr val="bg1"/>
                </a:solidFill>
                <a:effectLst/>
                <a:ea typeface="Roboto" panose="02000000000000000000" pitchFamily="2" charset="0"/>
              </a:rPr>
              <a:t> prayer, unto thee shall all flesh come.</a:t>
            </a:r>
          </a:p>
          <a:p>
            <a:pPr algn="ctr"/>
            <a:r>
              <a:rPr lang="en-GB" sz="2800" i="1" dirty="0">
                <a:solidFill>
                  <a:schemeClr val="bg1"/>
                </a:solidFill>
                <a:ea typeface="Roboto" panose="02000000000000000000" pitchFamily="2" charset="0"/>
              </a:rPr>
              <a:t>(Psalm 65:2)</a:t>
            </a:r>
          </a:p>
        </p:txBody>
      </p:sp>
    </p:spTree>
    <p:extLst>
      <p:ext uri="{BB962C8B-B14F-4D97-AF65-F5344CB8AC3E}">
        <p14:creationId xmlns:p14="http://schemas.microsoft.com/office/powerpoint/2010/main" val="1657465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DF369937-6F6A-7351-4C29-BC54C578D1E8}"/>
              </a:ext>
            </a:extLst>
          </p:cNvPr>
          <p:cNvPicPr>
            <a:picLocks noChangeAspect="1"/>
          </p:cNvPicPr>
          <p:nvPr/>
        </p:nvPicPr>
        <p:blipFill>
          <a:blip r:embed="rId2"/>
          <a:stretch>
            <a:fillRect/>
          </a:stretch>
        </p:blipFill>
        <p:spPr>
          <a:xfrm>
            <a:off x="7123051" y="650871"/>
            <a:ext cx="4778572" cy="4581120"/>
          </a:xfrm>
          <a:prstGeom prst="rect">
            <a:avLst/>
          </a:prstGeom>
        </p:spPr>
      </p:pic>
      <p:sp>
        <p:nvSpPr>
          <p:cNvPr id="2" name="Title 1">
            <a:extLst>
              <a:ext uri="{FF2B5EF4-FFF2-40B4-BE49-F238E27FC236}">
                <a16:creationId xmlns:a16="http://schemas.microsoft.com/office/drawing/2014/main" id="{7601E681-54FD-1A6E-0F0E-B08FAFC7EC0C}"/>
              </a:ext>
            </a:extLst>
          </p:cNvPr>
          <p:cNvSpPr>
            <a:spLocks noGrp="1"/>
          </p:cNvSpPr>
          <p:nvPr>
            <p:ph type="title"/>
          </p:nvPr>
        </p:nvSpPr>
        <p:spPr>
          <a:xfrm>
            <a:off x="967946" y="139991"/>
            <a:ext cx="10515600" cy="532700"/>
          </a:xfrm>
        </p:spPr>
        <p:txBody>
          <a:bodyPr>
            <a:normAutofit fontScale="90000"/>
          </a:bodyPr>
          <a:lstStyle/>
          <a:p>
            <a:pPr algn="ctr"/>
            <a:r>
              <a:rPr lang="en-GB" dirty="0">
                <a:solidFill>
                  <a:srgbClr val="FF0000"/>
                </a:solidFill>
                <a:effectLst>
                  <a:outerShdw blurRad="38100" dist="38100" dir="2700000" algn="tl">
                    <a:srgbClr val="000000">
                      <a:alpha val="43137"/>
                    </a:srgbClr>
                  </a:outerShdw>
                </a:effectLst>
                <a:latin typeface="Aharoni" panose="02010803020104030203" pitchFamily="2" charset="-79"/>
                <a:ea typeface="ADLaM Display" panose="02010000000000000000" pitchFamily="2" charset="0"/>
                <a:cs typeface="Aharoni" panose="02010803020104030203" pitchFamily="2" charset="-79"/>
              </a:rPr>
              <a:t>ADULT MARRIAGE SEMINARS</a:t>
            </a:r>
            <a:endParaRPr lang="en-GB" dirty="0">
              <a:solidFill>
                <a:srgbClr val="FF0000"/>
              </a:solidFill>
            </a:endParaRPr>
          </a:p>
        </p:txBody>
      </p:sp>
      <p:sp>
        <p:nvSpPr>
          <p:cNvPr id="8" name="AutoShape 2" descr="The Spiritual Meaning of Milk and Honey: A Comprehensive Guide - Hidden ...">
            <a:extLst>
              <a:ext uri="{FF2B5EF4-FFF2-40B4-BE49-F238E27FC236}">
                <a16:creationId xmlns:a16="http://schemas.microsoft.com/office/drawing/2014/main" id="{E1202DD1-B784-A4BE-DA78-1CFC4C0C50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A86E55EF-0146-BB66-004E-D3FE50094B26}"/>
              </a:ext>
            </a:extLst>
          </p:cNvPr>
          <p:cNvPicPr>
            <a:picLocks noChangeAspect="1"/>
          </p:cNvPicPr>
          <p:nvPr/>
        </p:nvPicPr>
        <p:blipFill>
          <a:blip r:embed="rId3"/>
          <a:stretch>
            <a:fillRect/>
          </a:stretch>
        </p:blipFill>
        <p:spPr>
          <a:xfrm>
            <a:off x="7123051" y="4071269"/>
            <a:ext cx="4778572" cy="2786731"/>
          </a:xfrm>
          <a:prstGeom prst="rect">
            <a:avLst/>
          </a:prstGeom>
        </p:spPr>
      </p:pic>
      <p:sp>
        <p:nvSpPr>
          <p:cNvPr id="11" name="TextBox 10">
            <a:extLst>
              <a:ext uri="{FF2B5EF4-FFF2-40B4-BE49-F238E27FC236}">
                <a16:creationId xmlns:a16="http://schemas.microsoft.com/office/drawing/2014/main" id="{D38755E7-2D36-F068-0C2A-9E8EB9E2162D}"/>
              </a:ext>
            </a:extLst>
          </p:cNvPr>
          <p:cNvSpPr txBox="1"/>
          <p:nvPr/>
        </p:nvSpPr>
        <p:spPr>
          <a:xfrm>
            <a:off x="553859" y="2674285"/>
            <a:ext cx="6704980" cy="461665"/>
          </a:xfrm>
          <a:prstGeom prst="rect">
            <a:avLst/>
          </a:prstGeom>
          <a:noFill/>
        </p:spPr>
        <p:txBody>
          <a:bodyPr wrap="square">
            <a:spAutoFit/>
          </a:bodyPr>
          <a:lstStyle/>
          <a:p>
            <a:pPr marL="342900" indent="-342900">
              <a:buClr>
                <a:srgbClr val="3333FF"/>
              </a:buClr>
              <a:buFont typeface="Wingdings" panose="05000000000000000000" pitchFamily="2" charset="2"/>
              <a:buChar char="v"/>
            </a:pPr>
            <a:r>
              <a:rPr lang="en-GB" sz="24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22 June: </a:t>
            </a:r>
            <a:r>
              <a:rPr lang="en-GB" sz="2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God’s standard in marriage</a:t>
            </a:r>
          </a:p>
        </p:txBody>
      </p:sp>
      <p:sp>
        <p:nvSpPr>
          <p:cNvPr id="13" name="TextBox 12">
            <a:extLst>
              <a:ext uri="{FF2B5EF4-FFF2-40B4-BE49-F238E27FC236}">
                <a16:creationId xmlns:a16="http://schemas.microsoft.com/office/drawing/2014/main" id="{4D9E4D2A-EFBC-75EF-B2C6-52ACFAD953C5}"/>
              </a:ext>
            </a:extLst>
          </p:cNvPr>
          <p:cNvSpPr txBox="1"/>
          <p:nvPr/>
        </p:nvSpPr>
        <p:spPr>
          <a:xfrm>
            <a:off x="537880" y="3164179"/>
            <a:ext cx="6620304" cy="461665"/>
          </a:xfrm>
          <a:prstGeom prst="rect">
            <a:avLst/>
          </a:prstGeom>
          <a:noFill/>
        </p:spPr>
        <p:txBody>
          <a:bodyPr wrap="square">
            <a:spAutoFit/>
          </a:bodyPr>
          <a:lstStyle/>
          <a:p>
            <a:pPr marL="342900" indent="-342900">
              <a:buClr>
                <a:srgbClr val="3333FF"/>
              </a:buClr>
              <a:buFont typeface="Wingdings" panose="05000000000000000000" pitchFamily="2" charset="2"/>
              <a:buChar char="v"/>
            </a:pPr>
            <a:r>
              <a:rPr lang="en-GB" sz="24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29 June: </a:t>
            </a:r>
            <a:r>
              <a:rPr lang="en-GB" sz="2400" dirty="0">
                <a:solidFill>
                  <a:srgbClr val="FF0000"/>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Marriage without misery</a:t>
            </a:r>
          </a:p>
        </p:txBody>
      </p:sp>
      <p:sp>
        <p:nvSpPr>
          <p:cNvPr id="18" name="TextBox 17">
            <a:extLst>
              <a:ext uri="{FF2B5EF4-FFF2-40B4-BE49-F238E27FC236}">
                <a16:creationId xmlns:a16="http://schemas.microsoft.com/office/drawing/2014/main" id="{B0461E7C-6107-60CF-A69E-35784F26F049}"/>
              </a:ext>
            </a:extLst>
          </p:cNvPr>
          <p:cNvSpPr txBox="1"/>
          <p:nvPr/>
        </p:nvSpPr>
        <p:spPr>
          <a:xfrm>
            <a:off x="558887" y="1206942"/>
            <a:ext cx="4397673" cy="400110"/>
          </a:xfrm>
          <a:prstGeom prst="rect">
            <a:avLst/>
          </a:prstGeom>
          <a:noFill/>
        </p:spPr>
        <p:txBody>
          <a:bodyPr wrap="square">
            <a:spAutoFit/>
          </a:bodyPr>
          <a:lstStyle/>
          <a:p>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Date: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22 &amp; 29 June</a:t>
            </a:r>
            <a:endPar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endParaRPr>
          </a:p>
        </p:txBody>
      </p:sp>
      <p:sp>
        <p:nvSpPr>
          <p:cNvPr id="20" name="TextBox 19">
            <a:extLst>
              <a:ext uri="{FF2B5EF4-FFF2-40B4-BE49-F238E27FC236}">
                <a16:creationId xmlns:a16="http://schemas.microsoft.com/office/drawing/2014/main" id="{5C35F5ED-0652-CC4E-0CD1-CBA296919554}"/>
              </a:ext>
            </a:extLst>
          </p:cNvPr>
          <p:cNvSpPr txBox="1"/>
          <p:nvPr/>
        </p:nvSpPr>
        <p:spPr>
          <a:xfrm>
            <a:off x="553859" y="1563801"/>
            <a:ext cx="3377206" cy="707886"/>
          </a:xfrm>
          <a:prstGeom prst="rect">
            <a:avLst/>
          </a:prstGeom>
          <a:noFill/>
        </p:spPr>
        <p:txBody>
          <a:bodyPr wrap="square">
            <a:spAutoFit/>
          </a:bodyPr>
          <a:lstStyle/>
          <a:p>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Time: </a:t>
            </a:r>
            <a:r>
              <a:rPr lang="en-GB" sz="2000" dirty="0">
                <a:solidFill>
                  <a:srgbClr val="E97132">
                    <a:lumMod val="50000"/>
                  </a:srgbClr>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09:45 – 12:00</a:t>
            </a:r>
          </a:p>
          <a:p>
            <a:pPr algn="l"/>
            <a:r>
              <a:rPr lang="en-GB" sz="2000" dirty="0">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  </a:t>
            </a:r>
          </a:p>
        </p:txBody>
      </p:sp>
      <p:sp>
        <p:nvSpPr>
          <p:cNvPr id="23" name="TextBox 22">
            <a:extLst>
              <a:ext uri="{FF2B5EF4-FFF2-40B4-BE49-F238E27FC236}">
                <a16:creationId xmlns:a16="http://schemas.microsoft.com/office/drawing/2014/main" id="{7C507C6B-D271-3BFB-3AD7-00E95D3E4898}"/>
              </a:ext>
            </a:extLst>
          </p:cNvPr>
          <p:cNvSpPr txBox="1"/>
          <p:nvPr/>
        </p:nvSpPr>
        <p:spPr>
          <a:xfrm>
            <a:off x="553859" y="2276230"/>
            <a:ext cx="2759675" cy="400110"/>
          </a:xfrm>
          <a:prstGeom prst="rect">
            <a:avLst/>
          </a:prstGeom>
          <a:noFill/>
        </p:spPr>
        <p:txBody>
          <a:bodyPr wrap="square">
            <a:spAutoFit/>
          </a:bodyPr>
          <a:lstStyle/>
          <a:p>
            <a:pPr algn="l"/>
            <a:r>
              <a:rPr lang="en-GB" sz="2000" dirty="0">
                <a:solidFill>
                  <a:srgbClr val="80350E"/>
                </a:solidFill>
                <a:effectLst>
                  <a:outerShdw blurRad="38100" dist="38100" dir="2700000" algn="tl">
                    <a:srgbClr val="000000">
                      <a:alpha val="43137"/>
                    </a:srgbClr>
                  </a:outerShdw>
                </a:effectLst>
                <a:latin typeface="Arial Black" panose="020B0A04020102020204" pitchFamily="34" charset="0"/>
                <a:ea typeface="ADLaM Display" panose="02010000000000000000" pitchFamily="2" charset="0"/>
                <a:cs typeface="Aharoni" panose="02010803020104030203" pitchFamily="2" charset="-79"/>
              </a:rPr>
              <a:t>Highlights:</a:t>
            </a:r>
          </a:p>
        </p:txBody>
      </p:sp>
      <p:sp>
        <p:nvSpPr>
          <p:cNvPr id="26" name="TextBox 25">
            <a:extLst>
              <a:ext uri="{FF2B5EF4-FFF2-40B4-BE49-F238E27FC236}">
                <a16:creationId xmlns:a16="http://schemas.microsoft.com/office/drawing/2014/main" id="{69FF495E-FAC3-2EA9-A9D2-667D376DEE2A}"/>
              </a:ext>
            </a:extLst>
          </p:cNvPr>
          <p:cNvSpPr txBox="1"/>
          <p:nvPr/>
        </p:nvSpPr>
        <p:spPr>
          <a:xfrm>
            <a:off x="632389" y="626510"/>
            <a:ext cx="6490662" cy="523220"/>
          </a:xfrm>
          <a:prstGeom prst="rect">
            <a:avLst/>
          </a:prstGeom>
          <a:noFill/>
        </p:spPr>
        <p:txBody>
          <a:bodyPr wrap="square">
            <a:spAutoFit/>
          </a:bodyPr>
          <a:lstStyle/>
          <a:p>
            <a:pPr>
              <a:defRPr/>
            </a:pPr>
            <a:r>
              <a:rPr lang="en-GB" sz="2800" b="1" dirty="0">
                <a:solidFill>
                  <a:srgbClr val="C00000"/>
                </a:solidFill>
                <a:effectLst>
                  <a:outerShdw blurRad="38100" dist="38100" dir="2700000" algn="tl">
                    <a:srgbClr val="000000">
                      <a:alpha val="43137"/>
                    </a:srgbClr>
                  </a:outerShdw>
                </a:effectLst>
                <a:latin typeface="Bradley Hand ITC" panose="03070402050302030203" pitchFamily="66" charset="0"/>
                <a:ea typeface="ADLaM Display" panose="02010000000000000000" pitchFamily="2" charset="0"/>
                <a:cs typeface="Aharoni" panose="02010803020104030203" pitchFamily="2" charset="-79"/>
              </a:rPr>
              <a:t>Invite others to these marriage seminars</a:t>
            </a:r>
          </a:p>
        </p:txBody>
      </p:sp>
      <p:sp>
        <p:nvSpPr>
          <p:cNvPr id="27" name="TextBox 26">
            <a:extLst>
              <a:ext uri="{FF2B5EF4-FFF2-40B4-BE49-F238E27FC236}">
                <a16:creationId xmlns:a16="http://schemas.microsoft.com/office/drawing/2014/main" id="{88B73437-B19B-D106-E204-18328BCC519D}"/>
              </a:ext>
            </a:extLst>
          </p:cNvPr>
          <p:cNvSpPr txBox="1"/>
          <p:nvPr/>
        </p:nvSpPr>
        <p:spPr>
          <a:xfrm>
            <a:off x="537880" y="4112661"/>
            <a:ext cx="4854146" cy="430887"/>
          </a:xfrm>
          <a:prstGeom prst="rect">
            <a:avLst/>
          </a:prstGeom>
          <a:noFill/>
        </p:spPr>
        <p:txBody>
          <a:bodyPr wrap="square">
            <a:spAutoFit/>
          </a:bodyPr>
          <a:lstStyle/>
          <a:p>
            <a:pPr algn="l"/>
            <a:r>
              <a:rPr lang="en-GB" sz="2200" b="1" i="1" dirty="0">
                <a:solidFill>
                  <a:srgbClr val="222222"/>
                </a:solidFill>
                <a:effectLst/>
                <a:latin typeface="+mj-lt"/>
              </a:rPr>
              <a:t>Come and discover the secret to make : </a:t>
            </a:r>
          </a:p>
        </p:txBody>
      </p:sp>
      <p:sp>
        <p:nvSpPr>
          <p:cNvPr id="28" name="TextBox 27">
            <a:extLst>
              <a:ext uri="{FF2B5EF4-FFF2-40B4-BE49-F238E27FC236}">
                <a16:creationId xmlns:a16="http://schemas.microsoft.com/office/drawing/2014/main" id="{F41E2048-219E-3412-00BC-3801C343E268}"/>
              </a:ext>
            </a:extLst>
          </p:cNvPr>
          <p:cNvSpPr txBox="1"/>
          <p:nvPr/>
        </p:nvSpPr>
        <p:spPr>
          <a:xfrm>
            <a:off x="507675" y="4628823"/>
            <a:ext cx="5740725" cy="430887"/>
          </a:xfrm>
          <a:prstGeom prst="rect">
            <a:avLst/>
          </a:prstGeom>
          <a:noFill/>
        </p:spPr>
        <p:txBody>
          <a:bodyPr wrap="square">
            <a:spAutoFit/>
          </a:bodyPr>
          <a:lstStyle/>
          <a:p>
            <a:pPr marL="342900" indent="-342900" algn="l">
              <a:buClr>
                <a:srgbClr val="FF0000"/>
              </a:buClr>
              <a:buFont typeface="Wingdings" panose="05000000000000000000" pitchFamily="2" charset="2"/>
              <a:buChar char="ü"/>
            </a:pPr>
            <a:r>
              <a:rPr lang="en-GB" sz="2200" dirty="0">
                <a:solidFill>
                  <a:srgbClr val="222222"/>
                </a:solidFill>
              </a:rPr>
              <a:t>Your marriage  flow with milk &amp; honey</a:t>
            </a:r>
          </a:p>
        </p:txBody>
      </p:sp>
      <p:sp>
        <p:nvSpPr>
          <p:cNvPr id="29" name="TextBox 28">
            <a:extLst>
              <a:ext uri="{FF2B5EF4-FFF2-40B4-BE49-F238E27FC236}">
                <a16:creationId xmlns:a16="http://schemas.microsoft.com/office/drawing/2014/main" id="{3CF34FC6-7F2A-AD33-80E6-B259B8F3A890}"/>
              </a:ext>
            </a:extLst>
          </p:cNvPr>
          <p:cNvSpPr txBox="1"/>
          <p:nvPr/>
        </p:nvSpPr>
        <p:spPr>
          <a:xfrm>
            <a:off x="565016" y="5033747"/>
            <a:ext cx="6444138" cy="430887"/>
          </a:xfrm>
          <a:prstGeom prst="rect">
            <a:avLst/>
          </a:prstGeom>
          <a:noFill/>
        </p:spPr>
        <p:txBody>
          <a:bodyPr wrap="square">
            <a:spAutoFit/>
          </a:bodyPr>
          <a:lstStyle/>
          <a:p>
            <a:pPr marL="342900" indent="-342900">
              <a:buClr>
                <a:srgbClr val="FF0000"/>
              </a:buClr>
              <a:buFont typeface="Wingdings" panose="05000000000000000000" pitchFamily="2" charset="2"/>
              <a:buChar char="ü"/>
            </a:pPr>
            <a:r>
              <a:rPr lang="en-GB" sz="2200" dirty="0">
                <a:solidFill>
                  <a:srgbClr val="222222"/>
                </a:solidFill>
              </a:rPr>
              <a:t>Your marriage life as  days of heaven upon the earth</a:t>
            </a:r>
          </a:p>
        </p:txBody>
      </p:sp>
      <p:sp>
        <p:nvSpPr>
          <p:cNvPr id="33" name="TextBox 32">
            <a:extLst>
              <a:ext uri="{FF2B5EF4-FFF2-40B4-BE49-F238E27FC236}">
                <a16:creationId xmlns:a16="http://schemas.microsoft.com/office/drawing/2014/main" id="{14509888-2743-0F37-4C4E-0FE2F08C126C}"/>
              </a:ext>
            </a:extLst>
          </p:cNvPr>
          <p:cNvSpPr txBox="1"/>
          <p:nvPr/>
        </p:nvSpPr>
        <p:spPr>
          <a:xfrm>
            <a:off x="9188371" y="4224767"/>
            <a:ext cx="1677337" cy="646331"/>
          </a:xfrm>
          <a:prstGeom prst="rect">
            <a:avLst/>
          </a:prstGeom>
          <a:noFill/>
        </p:spPr>
        <p:txBody>
          <a:bodyPr wrap="square">
            <a:spAutoFit/>
          </a:bodyPr>
          <a:lstStyle/>
          <a:p>
            <a:r>
              <a:rPr lang="en-GB" sz="1800" b="0" i="0" dirty="0">
                <a:solidFill>
                  <a:srgbClr val="FF99FF"/>
                </a:solidFill>
                <a:effectLst/>
                <a:latin typeface="Aptos" panose="020B0004020202020204" pitchFamily="34" charset="0"/>
              </a:rPr>
              <a:t>Flowing with </a:t>
            </a:r>
          </a:p>
          <a:p>
            <a:r>
              <a:rPr lang="en-GB" b="1" dirty="0">
                <a:solidFill>
                  <a:schemeClr val="bg1"/>
                </a:solidFill>
                <a:latin typeface="Aptos" panose="020B0004020202020204" pitchFamily="34" charset="0"/>
              </a:rPr>
              <a:t>M</a:t>
            </a:r>
            <a:r>
              <a:rPr lang="en-GB" sz="1800" b="1" i="0" dirty="0">
                <a:solidFill>
                  <a:schemeClr val="bg1"/>
                </a:solidFill>
                <a:effectLst/>
                <a:latin typeface="Aptos" panose="020B0004020202020204" pitchFamily="34" charset="0"/>
              </a:rPr>
              <a:t>ilk</a:t>
            </a:r>
            <a:r>
              <a:rPr lang="en-GB" sz="1800" b="0" i="0" dirty="0">
                <a:solidFill>
                  <a:srgbClr val="222222"/>
                </a:solidFill>
                <a:effectLst/>
                <a:latin typeface="Aptos" panose="020B0004020202020204" pitchFamily="34" charset="0"/>
              </a:rPr>
              <a:t> </a:t>
            </a:r>
            <a:r>
              <a:rPr lang="en-GB" sz="1800" b="0" i="0" dirty="0">
                <a:solidFill>
                  <a:srgbClr val="FF0000"/>
                </a:solidFill>
                <a:effectLst/>
                <a:latin typeface="Aptos" panose="020B0004020202020204" pitchFamily="34" charset="0"/>
              </a:rPr>
              <a:t>&amp;</a:t>
            </a:r>
            <a:r>
              <a:rPr lang="en-GB" sz="1800" b="0" i="0" dirty="0">
                <a:solidFill>
                  <a:srgbClr val="222222"/>
                </a:solidFill>
                <a:effectLst/>
                <a:latin typeface="Aptos" panose="020B0004020202020204" pitchFamily="34" charset="0"/>
              </a:rPr>
              <a:t> </a:t>
            </a:r>
            <a:r>
              <a:rPr lang="en-GB" sz="1800" b="0" i="0" dirty="0">
                <a:solidFill>
                  <a:srgbClr val="FFFF00"/>
                </a:solidFill>
                <a:effectLst/>
                <a:latin typeface="Aptos" panose="020B0004020202020204" pitchFamily="34" charset="0"/>
              </a:rPr>
              <a:t>Honey</a:t>
            </a:r>
            <a:endParaRPr lang="en-GB" dirty="0">
              <a:solidFill>
                <a:srgbClr val="FFFF00"/>
              </a:solidFill>
            </a:endParaRPr>
          </a:p>
        </p:txBody>
      </p:sp>
      <p:pic>
        <p:nvPicPr>
          <p:cNvPr id="1028" name="Picture 4" descr="Vibrant Rose Bouquet">
            <a:extLst>
              <a:ext uri="{FF2B5EF4-FFF2-40B4-BE49-F238E27FC236}">
                <a16:creationId xmlns:a16="http://schemas.microsoft.com/office/drawing/2014/main" id="{B4096270-E974-EACB-2CD8-603DB1419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309" y="5546527"/>
            <a:ext cx="2236169" cy="1136314"/>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26AEDD87-E1D4-896F-D9BF-2395981BC869}"/>
              </a:ext>
            </a:extLst>
          </p:cNvPr>
          <p:cNvSpPr txBox="1"/>
          <p:nvPr/>
        </p:nvSpPr>
        <p:spPr>
          <a:xfrm>
            <a:off x="565016" y="5759727"/>
            <a:ext cx="3827522" cy="707886"/>
          </a:xfrm>
          <a:prstGeom prst="rect">
            <a:avLst/>
          </a:prstGeom>
          <a:noFill/>
        </p:spPr>
        <p:txBody>
          <a:bodyPr wrap="square">
            <a:spAutoFit/>
          </a:bodyPr>
          <a:lstStyle/>
          <a:p>
            <a:r>
              <a:rPr lang="en-GB" sz="2000" i="1" dirty="0">
                <a:solidFill>
                  <a:srgbClr val="FF0000"/>
                </a:solidFill>
              </a:rPr>
              <a:t>There is going to be  fresh supply of wine of love in your marriage!</a:t>
            </a:r>
          </a:p>
        </p:txBody>
      </p:sp>
    </p:spTree>
    <p:extLst>
      <p:ext uri="{BB962C8B-B14F-4D97-AF65-F5344CB8AC3E}">
        <p14:creationId xmlns:p14="http://schemas.microsoft.com/office/powerpoint/2010/main" val="1112602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CFF">
            <a:alpha val="31000"/>
          </a:srgbClr>
        </a:solidFill>
        <a:effectLst/>
      </p:bgPr>
    </p:bg>
    <p:spTree>
      <p:nvGrpSpPr>
        <p:cNvPr id="1" name=""/>
        <p:cNvGrpSpPr/>
        <p:nvPr/>
      </p:nvGrpSpPr>
      <p:grpSpPr>
        <a:xfrm>
          <a:off x="0" y="0"/>
          <a:ext cx="0" cy="0"/>
          <a:chOff x="0" y="0"/>
          <a:chExt cx="0" cy="0"/>
        </a:xfrm>
      </p:grpSpPr>
      <p:pic>
        <p:nvPicPr>
          <p:cNvPr id="5" name="Picture 4" descr="A poster with red hearts from a paper clip&#10;&#10;AI-generated content may be incorrect.">
            <a:extLst>
              <a:ext uri="{FF2B5EF4-FFF2-40B4-BE49-F238E27FC236}">
                <a16:creationId xmlns:a16="http://schemas.microsoft.com/office/drawing/2014/main" id="{4C8A6AA6-E477-FC34-C5C5-56BBC6606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198" y="0"/>
            <a:ext cx="4743603" cy="6858000"/>
          </a:xfrm>
          <a:prstGeom prst="rect">
            <a:avLst/>
          </a:prstGeom>
        </p:spPr>
      </p:pic>
    </p:spTree>
    <p:extLst>
      <p:ext uri="{BB962C8B-B14F-4D97-AF65-F5344CB8AC3E}">
        <p14:creationId xmlns:p14="http://schemas.microsoft.com/office/powerpoint/2010/main" val="4168822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504A2-6221-01DE-7991-95186CA50754}"/>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69A1E76E-D7B4-5E7D-B581-BC8AA0F22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5DA68DAB-19A7-8725-140F-3F95C35D3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15ECE5-14F3-E9D0-76A3-A7EB32DC3530}"/>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0BF4F06-D842-4DF3-A12C-80B020A02862}"/>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1AF595C9-0D41-6B7B-DFF7-359CD784007B}"/>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CAD98E5E-A6D6-3D83-846B-AD5E1BC93008}"/>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300F9083-F8DF-804D-F14C-EEF0A1E71A55}"/>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C1C90E91-8849-97CF-2807-CEAF1177255A}"/>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9C408E8-124F-7C69-D661-F0F2857F1C3A}"/>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7FCFBB5D-EF34-1F88-4F4B-0B631200F6A0}"/>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DF5FF7CD-5EF6-AF0E-6AE6-446E6D1DA2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ADA2319D-29AE-C86F-5562-A8E9B67B907A}"/>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B53DBA6B-9DFE-4D6D-B8D2-79256055D874}"/>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9A922BBE-21E3-1B44-08D9-A8482078732B}"/>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A6838286-7160-2062-89F8-9A7560631E39}"/>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8E8EEEE7-455D-7B6E-1678-0F80BF7D45A5}"/>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3F6C28C2-F235-894A-8903-E4291223B78E}"/>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9F84F989-BE09-77D6-6025-83C09D8800E6}"/>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22 June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745BFE6F-CABC-6C7E-2C7D-2A906379BB87}"/>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34EF01E1-EDCA-450C-3600-A1FDAE3A3FBE}"/>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DC4855D9-EA03-6351-2BD1-B983E554EBFB}"/>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D99F3580-E91A-3A58-ADEF-F9F23454F24F}"/>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2148274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Genesis 2:1-25</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1) Genesis 002">
            <a:hlinkClick r:id="" action="ppaction://media"/>
            <a:extLst>
              <a:ext uri="{FF2B5EF4-FFF2-40B4-BE49-F238E27FC236}">
                <a16:creationId xmlns:a16="http://schemas.microsoft.com/office/drawing/2014/main" id="{D4B1FACA-31D0-2722-B1E4-DEDDF88893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42965" y="3716540"/>
            <a:ext cx="487363" cy="487363"/>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046:</a:t>
            </a:r>
            <a:r>
              <a:rPr lang="en-US" sz="7200" b="1" dirty="0">
                <a:solidFill>
                  <a:schemeClr val="bg1"/>
                </a:solidFill>
                <a:effectLst>
                  <a:outerShdw blurRad="38100" dist="38100" dir="2700000" algn="tl">
                    <a:srgbClr val="000000">
                      <a:alpha val="43137"/>
                    </a:srgbClr>
                  </a:outerShdw>
                </a:effectLst>
              </a:rPr>
              <a:t> A CHRISTIAN HOME</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built firm upon the Saviour,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Christ is Head and Counsellor and Guide;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child is taught His love and favour,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gives his heart to Christ, the Crucified: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sweet to know that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foot-steps waver,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faithful Lord is walking by his side!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185761"/>
            <a:chOff x="257130" y="1719391"/>
            <a:chExt cx="10547818" cy="4185761"/>
          </a:xfrm>
        </p:grpSpPr>
        <p:sp>
          <p:nvSpPr>
            <p:cNvPr id="14339" name="TextBox 1"/>
            <p:cNvSpPr txBox="1">
              <a:spLocks noChangeArrowheads="1"/>
            </p:cNvSpPr>
            <p:nvPr/>
          </p:nvSpPr>
          <p:spPr bwMode="auto">
            <a:xfrm>
              <a:off x="907147" y="1719391"/>
              <a:ext cx="989780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with godly fathers, mothers,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always place their hope and trust in 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tender patience turmoil never bothers,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Whose calm and courage trouble cannot dim;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home where each finds joy in serving others,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love still shines,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days be dark and grim.</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08301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770537"/>
            <a:chOff x="257130" y="1719391"/>
            <a:chExt cx="10547818" cy="4770537"/>
          </a:xfrm>
        </p:grpSpPr>
        <p:sp>
          <p:nvSpPr>
            <p:cNvPr id="14339" name="TextBox 1"/>
            <p:cNvSpPr txBox="1">
              <a:spLocks noChangeArrowheads="1"/>
            </p:cNvSpPr>
            <p:nvPr/>
          </p:nvSpPr>
          <p:spPr bwMode="auto">
            <a:xfrm>
              <a:off x="907147" y="1719391"/>
              <a:ext cx="989780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give us homes where Christ is Lord and Master,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Bible read, the precious hymns still sung;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pray’r</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comes first in peace or in disaster,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praise is natural speech to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tongue;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mountains move before a faith that’s vaster,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Christ sufficient is for old and young.</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7307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CHRISTIAN HOME [GHS 046]</a:t>
            </a:r>
          </a:p>
        </p:txBody>
      </p:sp>
      <p:grpSp>
        <p:nvGrpSpPr>
          <p:cNvPr id="3" name="Group 2"/>
          <p:cNvGrpSpPr/>
          <p:nvPr/>
        </p:nvGrpSpPr>
        <p:grpSpPr>
          <a:xfrm>
            <a:off x="243372" y="1309166"/>
            <a:ext cx="11948629" cy="4185761"/>
            <a:chOff x="257130" y="1719391"/>
            <a:chExt cx="10547818" cy="4185761"/>
          </a:xfrm>
        </p:grpSpPr>
        <p:sp>
          <p:nvSpPr>
            <p:cNvPr id="14339" name="TextBox 1"/>
            <p:cNvSpPr txBox="1">
              <a:spLocks noChangeArrowheads="1"/>
            </p:cNvSpPr>
            <p:nvPr/>
          </p:nvSpPr>
          <p:spPr bwMode="auto">
            <a:xfrm>
              <a:off x="907147" y="1719391"/>
              <a:ext cx="989780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our God, our homes are Thine forever!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trust to Thee their problems, toil, and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Their bonds of love no enemy can sever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Thou art always Lord and Master there: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 the </a:t>
              </a:r>
              <a:r>
                <a:rPr kumimoji="0" lang="en-GB" altLang="en-US" sz="3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center</a:t>
              </a: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our least endeavour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 our Guest, our hearts and homes to share.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688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 </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GOD’S STANDARD IN MARRIAGE</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10</TotalTime>
  <Words>1569</Words>
  <Application>Microsoft Office PowerPoint</Application>
  <PresentationFormat>Widescreen</PresentationFormat>
  <Paragraphs>233</Paragraphs>
  <Slides>37</Slides>
  <Notes>4</Notes>
  <HiddenSlides>0</HiddenSlides>
  <MMClips>1</MMClips>
  <ScaleCrop>false</ScaleCrop>
  <HeadingPairs>
    <vt:vector size="6" baseType="variant">
      <vt:variant>
        <vt:lpstr>Fonts Used</vt:lpstr>
      </vt:variant>
      <vt:variant>
        <vt:i4>19</vt:i4>
      </vt:variant>
      <vt:variant>
        <vt:lpstr>Theme</vt:lpstr>
      </vt:variant>
      <vt:variant>
        <vt:i4>8</vt:i4>
      </vt:variant>
      <vt:variant>
        <vt:lpstr>Slide Titles</vt:lpstr>
      </vt:variant>
      <vt:variant>
        <vt:i4>37</vt:i4>
      </vt:variant>
    </vt:vector>
  </HeadingPairs>
  <TitlesOfParts>
    <vt:vector size="64"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Roboto</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SIMPLY TRUSTING EVERYDAY [GHS 022]</vt:lpstr>
      <vt:lpstr>SIMPLY TRUSTING EVERYDAY [GHS 022]</vt:lpstr>
      <vt:lpstr>SIMPLY TRUSTING EVERYDAY [GHS 022]</vt:lpstr>
      <vt:lpstr>SIMPLY TRUSTING EVERYDAY [GHS 022]</vt:lpstr>
      <vt:lpstr>SEARCH THE SCRIPTURES</vt:lpstr>
      <vt:lpstr>REVIEW OF THE ASSIGNMENT FROM LAST STUDY</vt:lpstr>
      <vt:lpstr>LESSON 1006: Praying with assurance of divine help</vt:lpstr>
      <vt:lpstr>INTRODUCTION</vt:lpstr>
      <vt:lpstr>Psa. 86:5; Rom. 2:4; Psa. 57:7-11; 60:5-12; Jam. 1:6-8; Matt. 5:44,45</vt:lpstr>
      <vt:lpstr>QUESTION 1</vt:lpstr>
      <vt:lpstr>QUESTION 2</vt:lpstr>
      <vt:lpstr>QUESTION 3</vt:lpstr>
      <vt:lpstr>QUESTION 4</vt:lpstr>
      <vt:lpstr>CONCLUSION</vt:lpstr>
      <vt:lpstr>ASSIGNMENT</vt:lpstr>
      <vt:lpstr>SEARCH THE SCRIPTURES SUMMARY</vt:lpstr>
      <vt:lpstr>PowerPoint Presentation</vt:lpstr>
      <vt:lpstr>PowerPoint Presentation</vt:lpstr>
      <vt:lpstr>PowerPoint Presentation</vt:lpstr>
      <vt:lpstr>PowerPoint Presentation</vt:lpstr>
      <vt:lpstr>  LESSON 1007: The mother of abominations</vt:lpstr>
      <vt:lpstr>PowerPoint Presentation</vt:lpstr>
      <vt:lpstr>PowerPoint Presentation</vt:lpstr>
      <vt:lpstr>ADULT MARRIAGE SEMINARS</vt:lpstr>
      <vt:lpstr>PowerPoint Presentation</vt:lpstr>
      <vt:lpstr>PowerPoint Presentation</vt:lpstr>
      <vt:lpstr>PowerPoint Presentation</vt:lpstr>
      <vt:lpstr>CHOIR</vt:lpstr>
      <vt:lpstr>HYMN</vt:lpstr>
      <vt:lpstr>A CHRISTIAN HOME [GHS 046]</vt:lpstr>
      <vt:lpstr>A CHRISTIAN HOME [GHS 046]</vt:lpstr>
      <vt:lpstr>A CHRISTIAN HOME [GHS 046]</vt:lpstr>
      <vt:lpstr>A CHRISTIAN HOME [GHS 046]</vt:lpstr>
      <vt:lpstr>TODAY’S SERMON </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755</cp:revision>
  <dcterms:created xsi:type="dcterms:W3CDTF">2023-01-06T14:44:39Z</dcterms:created>
  <dcterms:modified xsi:type="dcterms:W3CDTF">2025-06-18T20:17:32Z</dcterms:modified>
</cp:coreProperties>
</file>