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47"/>
  </p:notesMasterIdLst>
  <p:sldIdLst>
    <p:sldId id="3914" r:id="rId8"/>
    <p:sldId id="4044" r:id="rId9"/>
    <p:sldId id="4045" r:id="rId10"/>
    <p:sldId id="274" r:id="rId11"/>
    <p:sldId id="4046" r:id="rId12"/>
    <p:sldId id="4047" r:id="rId13"/>
    <p:sldId id="294" r:id="rId14"/>
    <p:sldId id="295" r:id="rId15"/>
    <p:sldId id="256" r:id="rId16"/>
    <p:sldId id="293" r:id="rId17"/>
    <p:sldId id="258" r:id="rId18"/>
    <p:sldId id="259" r:id="rId19"/>
    <p:sldId id="287" r:id="rId20"/>
    <p:sldId id="277" r:id="rId21"/>
    <p:sldId id="292" r:id="rId22"/>
    <p:sldId id="290" r:id="rId23"/>
    <p:sldId id="291" r:id="rId24"/>
    <p:sldId id="281" r:id="rId25"/>
    <p:sldId id="3936" r:id="rId26"/>
    <p:sldId id="288" r:id="rId27"/>
    <p:sldId id="3211" r:id="rId28"/>
    <p:sldId id="3200" r:id="rId29"/>
    <p:sldId id="3201" r:id="rId30"/>
    <p:sldId id="3162" r:id="rId31"/>
    <p:sldId id="3163" r:id="rId32"/>
    <p:sldId id="3986" r:id="rId33"/>
    <p:sldId id="4043" r:id="rId34"/>
    <p:sldId id="4034" r:id="rId35"/>
    <p:sldId id="4032" r:id="rId36"/>
    <p:sldId id="4041" r:id="rId37"/>
    <p:sldId id="3628" r:id="rId38"/>
    <p:sldId id="3627" r:id="rId39"/>
    <p:sldId id="269" r:id="rId40"/>
    <p:sldId id="270" r:id="rId41"/>
    <p:sldId id="4036" r:id="rId42"/>
    <p:sldId id="4037" r:id="rId43"/>
    <p:sldId id="300" r:id="rId44"/>
    <p:sldId id="3204" r:id="rId45"/>
    <p:sldId id="208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16" autoAdjust="0"/>
    <p:restoredTop sz="95355" autoAdjust="0"/>
  </p:normalViewPr>
  <p:slideViewPr>
    <p:cSldViewPr snapToGrid="0">
      <p:cViewPr varScale="1">
        <p:scale>
          <a:sx n="76" d="100"/>
          <a:sy n="76" d="100"/>
        </p:scale>
        <p:origin x="58" y="32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t>What does the “mother of abominations” represent?</a:t>
          </a:r>
          <a:r>
            <a:rPr lang="en-US" sz="3200" i="1" dirty="0"/>
            <a:t> </a:t>
          </a:r>
        </a:p>
        <a:p>
          <a:pPr algn="ctr">
            <a:lnSpc>
              <a:spcPct val="100000"/>
            </a:lnSpc>
            <a:spcBef>
              <a:spcPct val="0"/>
            </a:spcBef>
            <a:spcAft>
              <a:spcPts val="600"/>
            </a:spcAft>
          </a:pPr>
          <a:r>
            <a:rPr lang="nl-NL" sz="3200" b="1" i="1" dirty="0" err="1"/>
            <a:t>Rev</a:t>
          </a:r>
          <a:r>
            <a:rPr lang="nl-NL" sz="3200" b="1" i="1" dirty="0"/>
            <a:t> 17:1,15; </a:t>
          </a:r>
          <a:r>
            <a:rPr lang="en-GB" sz="3200" b="1" i="1" dirty="0"/>
            <a:t>2 Cor 11:2–4; </a:t>
          </a:r>
          <a:r>
            <a:rPr lang="en-GB" sz="3200" b="1" i="1" dirty="0" err="1"/>
            <a:t>Hos</a:t>
          </a:r>
          <a:r>
            <a:rPr lang="en-GB" sz="3200" b="1" i="1" dirty="0"/>
            <a:t> 2:2–5</a:t>
          </a:r>
          <a:endParaRPr lang="en-GB" altLang="en-US" sz="3200" b="1" i="1" dirty="0">
            <a:highlight>
              <a:srgbClr val="FFFF00"/>
            </a:highlight>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240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do the name and clothing of the great whore signify?</a:t>
          </a:r>
        </a:p>
        <a:p>
          <a:pPr algn="ctr">
            <a:lnSpc>
              <a:spcPct val="100000"/>
            </a:lnSpc>
            <a:spcBef>
              <a:spcPct val="0"/>
            </a:spcBef>
            <a:spcAft>
              <a:spcPts val="600"/>
            </a:spcAft>
          </a:pPr>
          <a:r>
            <a:rPr lang="nl-NL" sz="3200" b="1" i="1" dirty="0" err="1"/>
            <a:t>Rev</a:t>
          </a:r>
          <a:r>
            <a:rPr lang="nl-NL" sz="3200" b="1" i="1" dirty="0"/>
            <a:t> 17:4-6</a:t>
          </a:r>
          <a:endParaRPr lang="en-US" sz="3000" b="1" i="1" dirty="0">
            <a:solidFill>
              <a:schemeClr val="tx1"/>
            </a:solidFill>
            <a:highlight>
              <a:srgbClr val="FFFF00"/>
            </a:highlight>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Describe the method used by “worldly churches” to draw people away from the true gospel.</a:t>
          </a:r>
        </a:p>
        <a:p>
          <a:pPr algn="ctr">
            <a:lnSpc>
              <a:spcPct val="100000"/>
            </a:lnSpc>
            <a:spcBef>
              <a:spcPct val="0"/>
            </a:spcBef>
            <a:spcAft>
              <a:spcPts val="600"/>
            </a:spcAft>
          </a:pPr>
          <a:r>
            <a:rPr lang="en-GB" sz="3200" b="1" i="1" dirty="0"/>
            <a:t>2 Pet 2:1–3,19; 2 Tim 4:3–4; Gal 1:6–9</a:t>
          </a:r>
          <a:endParaRPr lang="en-GB" altLang="en-US" sz="3200" b="1" i="1" dirty="0">
            <a:highlight>
              <a:srgbClr val="FFFF00"/>
            </a:highlight>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6094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Why is it needful for believers to be watchful in these last days?</a:t>
          </a:r>
        </a:p>
        <a:p>
          <a:pPr algn="ctr">
            <a:lnSpc>
              <a:spcPct val="100000"/>
            </a:lnSpc>
            <a:spcBef>
              <a:spcPct val="0"/>
            </a:spcBef>
            <a:spcAft>
              <a:spcPts val="600"/>
            </a:spcAft>
          </a:pPr>
          <a:r>
            <a:rPr lang="en-GB" sz="3200" b="1" i="1" dirty="0"/>
            <a:t>Mat 24:4–5,11,24; 1 Pet 5:8; 2 Pet  3:17–18.</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8129"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2800" b="0" i="1" dirty="0"/>
            <a:t>What assurance does a believer have considering Satan-inspired attack on the Church?</a:t>
          </a:r>
        </a:p>
        <a:p>
          <a:pPr algn="ctr">
            <a:lnSpc>
              <a:spcPct val="100000"/>
            </a:lnSpc>
            <a:spcBef>
              <a:spcPct val="0"/>
            </a:spcBef>
            <a:spcAft>
              <a:spcPct val="35000"/>
            </a:spcAft>
          </a:pPr>
          <a:r>
            <a:rPr lang="nl-NL" sz="2800" b="1" i="1" dirty="0" err="1"/>
            <a:t>Rev</a:t>
          </a:r>
          <a:r>
            <a:rPr lang="nl-NL" sz="2800" b="1" i="1" dirty="0"/>
            <a:t> 17:14; Rom 8:37; </a:t>
          </a:r>
          <a:r>
            <a:rPr lang="en-GB" sz="2800" b="1" i="1" dirty="0"/>
            <a:t>1 Cor 15:57; Rev 2:10</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738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818286" y="1387"/>
          <a:ext cx="6763540"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346002" y="502717"/>
          <a:ext cx="6763540"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t>What does the “mother of abominations” represent?</a:t>
          </a:r>
          <a:r>
            <a:rPr lang="en-US" sz="3200" i="1" kern="1200" dirty="0"/>
            <a:t> </a:t>
          </a:r>
        </a:p>
        <a:p>
          <a:pPr marL="0" lvl="0" indent="0" algn="ctr" defTabSz="1422400">
            <a:lnSpc>
              <a:spcPct val="100000"/>
            </a:lnSpc>
            <a:spcBef>
              <a:spcPct val="0"/>
            </a:spcBef>
            <a:spcAft>
              <a:spcPts val="600"/>
            </a:spcAft>
            <a:buNone/>
          </a:pPr>
          <a:r>
            <a:rPr lang="nl-NL" sz="3200" b="1" i="1" kern="1200" dirty="0" err="1"/>
            <a:t>Rev</a:t>
          </a:r>
          <a:r>
            <a:rPr lang="nl-NL" sz="3200" b="1" i="1" kern="1200" dirty="0"/>
            <a:t> 17:1,15; </a:t>
          </a:r>
          <a:r>
            <a:rPr lang="en-GB" sz="3200" b="1" i="1" kern="1200" dirty="0"/>
            <a:t>2 Cor 11:2–4; </a:t>
          </a:r>
          <a:r>
            <a:rPr lang="en-GB" sz="3200" b="1" i="1" kern="1200" dirty="0" err="1"/>
            <a:t>Hos</a:t>
          </a:r>
          <a:r>
            <a:rPr lang="en-GB" sz="3200" b="1" i="1" kern="1200" dirty="0"/>
            <a:t> 2:2–5</a:t>
          </a:r>
          <a:endParaRPr lang="en-GB" altLang="en-US" sz="3200" b="1" i="1" kern="1200" dirty="0">
            <a:highlight>
              <a:srgbClr val="FFFF00"/>
            </a:highlight>
            <a:latin typeface="Calibri (Body)" charset="0"/>
            <a:cs typeface="Calibri (Body)" charset="0"/>
          </a:endParaRPr>
        </a:p>
      </dsp:txBody>
      <dsp:txXfrm>
        <a:off x="2439296" y="596011"/>
        <a:ext cx="6576952"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do the name and clothing of the great whore signify?</a:t>
          </a:r>
        </a:p>
        <a:p>
          <a:pPr marL="0" lvl="0" indent="0" algn="ctr" defTabSz="1422400">
            <a:lnSpc>
              <a:spcPct val="100000"/>
            </a:lnSpc>
            <a:spcBef>
              <a:spcPct val="0"/>
            </a:spcBef>
            <a:spcAft>
              <a:spcPts val="600"/>
            </a:spcAft>
            <a:buNone/>
          </a:pPr>
          <a:r>
            <a:rPr lang="nl-NL" sz="3200" b="1" i="1" kern="1200" dirty="0" err="1"/>
            <a:t>Rev</a:t>
          </a:r>
          <a:r>
            <a:rPr lang="nl-NL" sz="3200" b="1" i="1" kern="1200" dirty="0"/>
            <a:t> 17:4-6</a:t>
          </a:r>
          <a:endParaRPr lang="en-US" sz="3000" b="1" i="1" kern="1200" dirty="0">
            <a:solidFill>
              <a:schemeClr val="tx1"/>
            </a:solidFill>
            <a:highlight>
              <a:srgbClr val="FFFF00"/>
            </a:highlight>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78012" y="1387"/>
          <a:ext cx="764408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05728" y="502717"/>
          <a:ext cx="764408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Describe the method used by “worldly churches” to draw people away from the true gospel.</a:t>
          </a:r>
        </a:p>
        <a:p>
          <a:pPr marL="0" lvl="0" indent="0" algn="ctr" defTabSz="1422400">
            <a:lnSpc>
              <a:spcPct val="100000"/>
            </a:lnSpc>
            <a:spcBef>
              <a:spcPct val="0"/>
            </a:spcBef>
            <a:spcAft>
              <a:spcPts val="600"/>
            </a:spcAft>
            <a:buNone/>
          </a:pPr>
          <a:r>
            <a:rPr lang="en-GB" sz="3200" b="1" i="1" kern="1200" dirty="0"/>
            <a:t>2 Pet 2:1–3,19; 2 Tim 4:3–4; Gal 1:6–9</a:t>
          </a:r>
          <a:endParaRPr lang="en-GB" altLang="en-US" sz="3200" b="1" i="1" kern="1200" dirty="0">
            <a:highlight>
              <a:srgbClr val="FFFF00"/>
            </a:highlight>
            <a:latin typeface="Calibri (Body)" charset="0"/>
            <a:cs typeface="Calibri (Body)" charset="0"/>
          </a:endParaRPr>
        </a:p>
      </dsp:txBody>
      <dsp:txXfrm>
        <a:off x="1999022" y="596011"/>
        <a:ext cx="7457499"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19877" y="1387"/>
          <a:ext cx="6560359"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47592" y="502717"/>
          <a:ext cx="6560359"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is it needful for believers to be watchful in these last days?</a:t>
          </a:r>
        </a:p>
        <a:p>
          <a:pPr marL="0" lvl="0" indent="0" algn="ctr" defTabSz="1422400">
            <a:lnSpc>
              <a:spcPct val="100000"/>
            </a:lnSpc>
            <a:spcBef>
              <a:spcPct val="0"/>
            </a:spcBef>
            <a:spcAft>
              <a:spcPts val="600"/>
            </a:spcAft>
            <a:buNone/>
          </a:pPr>
          <a:r>
            <a:rPr lang="en-GB" sz="3200" b="1" i="1" kern="1200" dirty="0"/>
            <a:t>Mat 24:4–5,11,24; 1 Pet 5:8; 2 Pet  3:17–18.</a:t>
          </a:r>
          <a:endParaRPr lang="en-GB" altLang="en-US" sz="3200" b="1" i="1" kern="1200" dirty="0">
            <a:latin typeface="Calibri (Body)" charset="0"/>
            <a:cs typeface="Calibri (Body)" charset="0"/>
          </a:endParaRPr>
        </a:p>
      </dsp:txBody>
      <dsp:txXfrm>
        <a:off x="2540886" y="596011"/>
        <a:ext cx="6373771"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62695" y="1387"/>
          <a:ext cx="747472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90411" y="502717"/>
          <a:ext cx="747472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100000"/>
            </a:lnSpc>
            <a:spcBef>
              <a:spcPct val="0"/>
            </a:spcBef>
            <a:spcAft>
              <a:spcPct val="35000"/>
            </a:spcAft>
            <a:buNone/>
          </a:pPr>
          <a:r>
            <a:rPr lang="en-GB" sz="2800" b="0" i="1" kern="1200" dirty="0"/>
            <a:t>What assurance does a believer have considering Satan-inspired attack on the Church?</a:t>
          </a:r>
        </a:p>
        <a:p>
          <a:pPr marL="0" lvl="0" indent="0" algn="ctr" defTabSz="1244600">
            <a:lnSpc>
              <a:spcPct val="100000"/>
            </a:lnSpc>
            <a:spcBef>
              <a:spcPct val="0"/>
            </a:spcBef>
            <a:spcAft>
              <a:spcPct val="35000"/>
            </a:spcAft>
            <a:buNone/>
          </a:pPr>
          <a:r>
            <a:rPr lang="nl-NL" sz="2800" b="1" i="1" kern="1200" dirty="0" err="1"/>
            <a:t>Rev</a:t>
          </a:r>
          <a:r>
            <a:rPr lang="nl-NL" sz="2800" b="1" i="1" kern="1200" dirty="0"/>
            <a:t> 17:14; Rom 8:37; </a:t>
          </a:r>
          <a:r>
            <a:rPr lang="en-GB" sz="2800" b="1" i="1" kern="1200" dirty="0"/>
            <a:t>1 Cor 15:57; Rev 2:10</a:t>
          </a:r>
        </a:p>
      </dsp:txBody>
      <dsp:txXfrm>
        <a:off x="2083705" y="596011"/>
        <a:ext cx="7288133"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6/22/2025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714308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27</a:t>
            </a:fld>
            <a:endParaRPr lang="en-US"/>
          </a:p>
        </p:txBody>
      </p:sp>
    </p:spTree>
    <p:extLst>
      <p:ext uri="{BB962C8B-B14F-4D97-AF65-F5344CB8AC3E}">
        <p14:creationId xmlns:p14="http://schemas.microsoft.com/office/powerpoint/2010/main" val="3155427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22/06/2025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22/06/2025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22/06/2025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22/06/2025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22/06/2025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22/06/2025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22/06/2025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22/06/2025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22/06/2025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22/06/2025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22/06/2025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6/22/2025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22/06/2025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6/22/2025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6/22/2025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6/22/2025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6/22/2025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6/22/2025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6/22/2025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6/22/2025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6/22/2025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6/22/2025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22/06/2025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22/06/2025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22/06/2025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22/06/2025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22/06/2025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22/06/2025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22/06/2025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22/06/2025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22/06/2025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22/06/2025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22/06/2025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6/22/2025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6/22/2025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6/22/2025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6/22/2025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6/22/2025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6/22/2025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6/22/2025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6/22/2025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6/22/2025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6/22/2025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6/22/2025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6/22/2025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6/22/2025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6/22/2025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6/22/2025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6/22/2025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6/22/2025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6/22/2025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6/22/2025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6/22/2025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25/06/2025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296377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25/06/2025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061904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25/06/2025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9147275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25/06/2025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400522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25/06/2025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8061734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25/06/2025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0646386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25/06/2025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7088021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25/06/2025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4705090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25/06/2025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5943753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25/06/2025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2673487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25/06/2025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3902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22/06/2025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6/22/2025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22/06/2025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6/22/2025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6/22/2025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6/22/2025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25/06/2025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29899940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4.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36.png"/><Relationship Id="rId4" Type="http://schemas.openxmlformats.org/officeDocument/2006/relationships/notesSlide" Target="../notesSlides/notesSlide6.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29-0</a:t>
            </a:r>
            <a:r>
              <a:rPr lang="en-US" sz="2400" b="1" dirty="0">
                <a:solidFill>
                  <a:prstClr val="white"/>
                </a:solidFill>
                <a:latin typeface="Calibri" panose="020F0502020204030204"/>
              </a:rPr>
              <a:t>6</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006:</a:t>
            </a:r>
            <a:r>
              <a:rPr lang="en-US" sz="7200" b="1" dirty="0">
                <a:solidFill>
                  <a:schemeClr val="bg1"/>
                </a:solidFill>
                <a:effectLst>
                  <a:outerShdw blurRad="38100" dist="38100" dir="2700000" algn="tl">
                    <a:srgbClr val="000000">
                      <a:alpha val="43137"/>
                    </a:srgbClr>
                  </a:outerShdw>
                </a:effectLst>
              </a:rPr>
              <a:t> YIELD NOT TO TEMPTATION</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81106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YIELD NOT TO TEMPTATION [GHS 006]</a:t>
            </a:r>
          </a:p>
        </p:txBody>
      </p:sp>
      <p:grpSp>
        <p:nvGrpSpPr>
          <p:cNvPr id="3" name="Group 2"/>
          <p:cNvGrpSpPr/>
          <p:nvPr/>
        </p:nvGrpSpPr>
        <p:grpSpPr>
          <a:xfrm>
            <a:off x="243372" y="1656012"/>
            <a:ext cx="11948629" cy="3631763"/>
            <a:chOff x="257130" y="1719391"/>
            <a:chExt cx="10547818" cy="3631763"/>
          </a:xfrm>
        </p:grpSpPr>
        <p:sp>
          <p:nvSpPr>
            <p:cNvPr id="14339" name="TextBox 1"/>
            <p:cNvSpPr txBox="1">
              <a:spLocks noChangeArrowheads="1"/>
            </p:cNvSpPr>
            <p:nvPr/>
          </p:nvSpPr>
          <p:spPr bwMode="auto">
            <a:xfrm>
              <a:off x="907147" y="1719391"/>
              <a:ext cx="9897801"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Yield not to temptation, for yielding is sin;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Each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vict’ry</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will help you some other to win;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Fight manfully onward, dark passions subdue;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ever to Jesus, He’ll carry you through.</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667229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86495"/>
            <a:ext cx="9370214"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Ask the Savior to help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Comfort, strengthen, and keep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is willing to aid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will carry you through.</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YIELD NOT TO TEMPTATION [GHS 006]</a:t>
            </a:r>
          </a:p>
        </p:txBody>
      </p:sp>
      <p:grpSp>
        <p:nvGrpSpPr>
          <p:cNvPr id="3" name="Group 2"/>
          <p:cNvGrpSpPr/>
          <p:nvPr/>
        </p:nvGrpSpPr>
        <p:grpSpPr>
          <a:xfrm>
            <a:off x="243372" y="1656012"/>
            <a:ext cx="11948629" cy="4247317"/>
            <a:chOff x="257130" y="1719391"/>
            <a:chExt cx="10547818" cy="4247317"/>
          </a:xfrm>
        </p:grpSpPr>
        <p:sp>
          <p:nvSpPr>
            <p:cNvPr id="14339" name="TextBox 1"/>
            <p:cNvSpPr txBox="1">
              <a:spLocks noChangeArrowheads="1"/>
            </p:cNvSpPr>
            <p:nvPr/>
          </p:nvSpPr>
          <p:spPr bwMode="auto">
            <a:xfrm>
              <a:off x="907147" y="1719391"/>
              <a:ext cx="9897801"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Shun evil companions, bad language disdain,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God’s name hold in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rev’rence</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nor take it in vain;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thoughtful and earnest, kindhearted and true;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ever to Jesus, He’ll carry you through.</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8321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86495"/>
            <a:ext cx="9370214"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Ask the Savior to help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Comfort, strengthen, and keep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is willing to aid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will carry you through.</a:t>
            </a:r>
          </a:p>
        </p:txBody>
      </p:sp>
    </p:spTree>
    <p:extLst>
      <p:ext uri="{BB962C8B-B14F-4D97-AF65-F5344CB8AC3E}">
        <p14:creationId xmlns:p14="http://schemas.microsoft.com/office/powerpoint/2010/main" val="112172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YIELD NOT TO TEMPTATION [GHS 006]</a:t>
            </a:r>
          </a:p>
        </p:txBody>
      </p:sp>
      <p:grpSp>
        <p:nvGrpSpPr>
          <p:cNvPr id="3" name="Group 2"/>
          <p:cNvGrpSpPr/>
          <p:nvPr/>
        </p:nvGrpSpPr>
        <p:grpSpPr>
          <a:xfrm>
            <a:off x="243372" y="1656012"/>
            <a:ext cx="11948629" cy="3785652"/>
            <a:chOff x="257130" y="1719391"/>
            <a:chExt cx="10547818" cy="3785652"/>
          </a:xfrm>
        </p:grpSpPr>
        <p:sp>
          <p:nvSpPr>
            <p:cNvPr id="14339" name="TextBox 1"/>
            <p:cNvSpPr txBox="1">
              <a:spLocks noChangeArrowheads="1"/>
            </p:cNvSpPr>
            <p:nvPr/>
          </p:nvSpPr>
          <p:spPr bwMode="auto">
            <a:xfrm>
              <a:off x="907147" y="1719391"/>
              <a:ext cx="9897801"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him that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o’ercometh</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God giveth a crown,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Through faith we will conquer,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often cast down;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who is our Savior, our strength will renew;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ever to Jesus, He’ll carry you through.</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31617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86495"/>
            <a:ext cx="9370214"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Ask the Savior to help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Comfort, strengthen, and keep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is willing to aid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will carry you through.</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8107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29-06-2025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GB" b="1" dirty="0">
                <a:solidFill>
                  <a:schemeClr val="bg1">
                    <a:lumMod val="65000"/>
                  </a:schemeClr>
                </a:solidFill>
                <a:latin typeface="Calibri" panose="020F0502020204030204" pitchFamily="34" charset="0"/>
              </a:rPr>
              <a:t>Meditate on the 4 categories of people and their troubles in Psalm 107 and draw out key lessons. Share what you come to understand about God’s love and kindness, and how it has strengthened your confidence in prayer</a:t>
            </a:r>
            <a:r>
              <a:rPr lang="en-US" b="1" dirty="0">
                <a:solidFill>
                  <a:schemeClr val="bg1">
                    <a:lumMod val="65000"/>
                  </a:schemeClr>
                </a:solidFill>
                <a:latin typeface="Calibri" panose="020F0502020204030204" pitchFamily="34" charset="0"/>
              </a:rPr>
              <a:t>.</a:t>
            </a:r>
          </a:p>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Praying with assurance of divine help</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2981250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64723" y="907624"/>
            <a:ext cx="3620845" cy="4962524"/>
          </a:xfrm>
        </p:spPr>
        <p:txBody>
          <a:bodyPr vert="horz" lIns="91440" tIns="45720" rIns="91440" bIns="45720" rtlCol="0" anchor="ctr">
            <a:normAutofit/>
          </a:bodyPr>
          <a:lstStyle/>
          <a:p>
            <a:pPr algn="ctr"/>
            <a:r>
              <a:rPr kumimoji="0" lang="en-US" altLang="en-US" b="1" i="0" u="sng" strike="noStrike" kern="1200" cap="none" spc="0" normalizeH="0" baseline="0" noProof="0" dirty="0">
                <a:ln>
                  <a:noFill/>
                </a:ln>
                <a:solidFill>
                  <a:srgbClr val="FFFFFF"/>
                </a:solidFill>
                <a:effectLst/>
                <a:uLnTx/>
                <a:uFillTx/>
                <a:latin typeface="+mj-lt"/>
                <a:ea typeface="+mj-ea"/>
                <a:cs typeface="+mj-cs"/>
              </a:rPr>
              <a:t>LESSON </a:t>
            </a:r>
            <a:r>
              <a:rPr lang="en-US" altLang="en-US" b="1" u="sng" dirty="0">
                <a:solidFill>
                  <a:srgbClr val="FFFFFF"/>
                </a:solidFill>
              </a:rPr>
              <a:t>1007</a:t>
            </a:r>
            <a:r>
              <a:rPr kumimoji="0" lang="en-US" altLang="en-US"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US" altLang="en-US" sz="4000" b="1" dirty="0">
                <a:solidFill>
                  <a:srgbClr val="FFFFFF"/>
                </a:solidFill>
              </a:rPr>
              <a:t>THE MOTHER OF ABOMINATIONS</a:t>
            </a:r>
            <a:endParaRPr lang="en-US" sz="40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“These shall make war with the Lamb, and the Lamb shall overcome them: for he is Lord of lords, and King of kings: and they that are with him are called, and chosen, and faithful.” </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 17:14)</a:t>
            </a:r>
            <a:endPar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              </a:t>
            </a: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 17:1-18</a:t>
            </a: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458922"/>
            <a:ext cx="7534048" cy="5940158"/>
          </a:xfrm>
        </p:spPr>
        <p:txBody>
          <a:bodyPr anchor="ctr">
            <a:noAutofit/>
          </a:bodyPr>
          <a:lstStyle/>
          <a:p>
            <a:pPr marL="0" indent="0" algn="just">
              <a:lnSpc>
                <a:spcPct val="100000"/>
              </a:lnSpc>
              <a:buNone/>
            </a:pPr>
            <a:r>
              <a:rPr lang="en-US" dirty="0">
                <a:latin typeface="Calibri" panose="020F0502020204030204" pitchFamily="34" charset="0"/>
              </a:rPr>
              <a:t>This chapter unveils the symbolic vision of a corrupt religious system called </a:t>
            </a:r>
            <a:r>
              <a:rPr lang="en-US" b="1" i="1" dirty="0">
                <a:latin typeface="Calibri" panose="020F0502020204030204" pitchFamily="34" charset="0"/>
              </a:rPr>
              <a:t>“the great whore” </a:t>
            </a:r>
            <a:r>
              <a:rPr lang="en-US" dirty="0">
                <a:latin typeface="Calibri" panose="020F0502020204030204" pitchFamily="34" charset="0"/>
              </a:rPr>
              <a:t>and </a:t>
            </a:r>
            <a:r>
              <a:rPr lang="en-US" b="1" i="1" dirty="0">
                <a:latin typeface="Calibri" panose="020F0502020204030204" pitchFamily="34" charset="0"/>
              </a:rPr>
              <a:t>“Mystery, Babylon the Great.” </a:t>
            </a:r>
            <a:r>
              <a:rPr lang="en-US" dirty="0">
                <a:latin typeface="Calibri" panose="020F0502020204030204" pitchFamily="34" charset="0"/>
              </a:rPr>
              <a:t>This false system seduces kings and nations into spiritual adultery and aligns with the Antichrist’s political power. Though outwardly glorious, she is inwardly full of abominations.</a:t>
            </a:r>
          </a:p>
          <a:p>
            <a:pPr marL="0" indent="0" algn="just">
              <a:lnSpc>
                <a:spcPct val="100000"/>
              </a:lnSpc>
              <a:buNone/>
            </a:pPr>
            <a:r>
              <a:rPr lang="en-US" dirty="0">
                <a:latin typeface="Calibri" panose="020F0502020204030204" pitchFamily="34" charset="0"/>
              </a:rPr>
              <a:t>Her destruction is divinely appointed, as the same kings who supported her will turn against her. Believers are thus called to remain vigilant, pure in doctrine, and faithful to Christ, who has already secured the victory.</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150659" y="457199"/>
            <a:ext cx="7574997" cy="5941879"/>
          </a:xfrm>
        </p:spPr>
        <p:txBody>
          <a:bodyPr anchor="ctr">
            <a:noAutofit/>
          </a:bodyPr>
          <a:lstStyle/>
          <a:p>
            <a:pPr marL="514350" lvl="0" indent="-514350" algn="just" eaLnBrk="0" fontAlgn="base" hangingPunct="0">
              <a:lnSpc>
                <a:spcPct val="100000"/>
              </a:lnSpc>
              <a:spcBef>
                <a:spcPct val="0"/>
              </a:spcBef>
              <a:buFont typeface="+mj-lt"/>
              <a:buAutoNum type="arabicPeriod"/>
              <a:defRPr/>
            </a:pPr>
            <a:r>
              <a:rPr lang="en-GB" dirty="0">
                <a:latin typeface="Calibri" panose="020F0502020204030204" pitchFamily="34" charset="0"/>
              </a:rPr>
              <a:t>The “mother of abominations” represents the global influence of the apostate church and all false religious systems.</a:t>
            </a:r>
            <a:r>
              <a:rPr lang="en-US" dirty="0">
                <a:latin typeface="Calibri" panose="020F0502020204030204" pitchFamily="34" charset="0"/>
              </a:rPr>
              <a:t> </a:t>
            </a:r>
          </a:p>
          <a:p>
            <a:pPr marL="514350" lvl="0" indent="-514350" algn="just" eaLnBrk="0" fontAlgn="base" hangingPunct="0">
              <a:lnSpc>
                <a:spcPct val="100000"/>
              </a:lnSpc>
              <a:spcBef>
                <a:spcPct val="0"/>
              </a:spcBef>
              <a:buFont typeface="+mj-lt"/>
              <a:buAutoNum type="arabicPeriod"/>
              <a:defRPr/>
            </a:pPr>
            <a:r>
              <a:rPr lang="en-GB" dirty="0">
                <a:latin typeface="Calibri" panose="020F0502020204030204" pitchFamily="34" charset="0"/>
              </a:rPr>
              <a:t>The name, attire, and actions of the great whore signify wealth, seduction, idolatry, and persecution of true believers.</a:t>
            </a: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The Antichrist and his coalition will ultimately betray and destroy the false religious system.</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Believers must remain watchful and not be deceived by religious systems that oppose God’s truth.</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 Christ will ultimately overcome all opposition, and His faithful followers will reign with Him.</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fontScale="90000"/>
          </a:bodyPr>
          <a:lstStyle/>
          <a:p>
            <a:pPr algn="ctr"/>
            <a:r>
              <a:rPr lang="en-GB" sz="2800" b="1" i="1" dirty="0">
                <a:solidFill>
                  <a:srgbClr val="FFFFFF"/>
                </a:solidFill>
                <a:latin typeface="Cambria" panose="02040503050406030204" pitchFamily="18" charset="0"/>
              </a:rPr>
              <a:t>Rev 17:1–6, 15; 17:3–5; 17:16–17; Matt 24:4–5; 2 Pet 2:1–3; Rev 17:14; Rom 8:37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1885-692D-0B08-8C47-94F6C7E2B11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4937820-3BE6-0DEF-6469-551EBCFA4B2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8A7AD2F-1C38-DF29-C4B3-C2F443BA65D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27E8353-2D9F-507D-AF6D-1310EC540B6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E5C9C79C-44FC-1792-B999-027AE64A162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9286B6B-82C2-A9D0-79BD-7ECAC46FB25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099C5087-58E0-8318-5BC9-BD192D8AC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E79DA9C-79CC-0535-EAE3-8893616F498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103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BD970-A3C6-4EDF-8799-DBE24D36CCD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88BDB-FC9F-88E1-9904-92DE142BF58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431A509-B62E-934C-1A5F-610F2FF776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24480C-1C9B-089D-C555-7B5C337856F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852A06A4-7B36-BE8F-311F-7967A0F80D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505062A3-97D7-C7E3-5E79-7DC11070AFB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A6273CCE-9942-2BBB-5E1E-2AF46D0BD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07E2ABB-0CB9-84AB-DD75-7241912A6A3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3906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FCE-A6D9-45CC-1E60-65A88698991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3D296E2-1AA0-1019-9172-B464BB8420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233035D-B735-FE96-C96F-152B8340F6B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F6519E8-A61C-21E9-B227-3A14E9509F7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A3440534-3161-C3BE-0E2D-E66B4C568B7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C5042D2-876B-55FA-DD91-B2E19637371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98AC766-98A3-BAA3-28C7-D90DB8017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9F0D542-F13F-B5E6-EABC-85BCD5E002C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590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150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69259" y="731519"/>
            <a:ext cx="7045501" cy="5387390"/>
          </a:xfrm>
        </p:spPr>
        <p:txBody>
          <a:bodyPr anchor="ctr">
            <a:noAutofit/>
          </a:bodyPr>
          <a:lstStyle/>
          <a:p>
            <a:pPr marL="0" indent="0" algn="ctr">
              <a:lnSpc>
                <a:spcPct val="110000"/>
              </a:lnSpc>
              <a:buNone/>
            </a:pPr>
            <a:r>
              <a:rPr lang="en-US" b="1" dirty="0">
                <a:latin typeface="Calibri" panose="020F0502020204030204" pitchFamily="34" charset="0"/>
              </a:rPr>
              <a:t>Revelation 17 reveals the downfall of false religion and apostate Christianity. God’s judgment is certain, and the Antichrist’s empire will not stand. Believers must reject all forms of spiritual compromise, walk in holiness, and stay faithful to Christ. The call is to be among those who are called, chosen, and faithful, ready to overcome with the Lamb.</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231240" y="686862"/>
            <a:ext cx="7315200" cy="5475129"/>
          </a:xfrm>
        </p:spPr>
        <p:txBody>
          <a:bodyPr anchor="ctr">
            <a:noAutofit/>
          </a:bodyPr>
          <a:lstStyle/>
          <a:p>
            <a:pPr marL="0" indent="0" algn="ctr">
              <a:lnSpc>
                <a:spcPct val="110000"/>
              </a:lnSpc>
              <a:buNone/>
            </a:pPr>
            <a:r>
              <a:rPr lang="en-US" b="1" dirty="0">
                <a:latin typeface="Calibri" panose="020F0502020204030204" pitchFamily="34" charset="0"/>
              </a:rPr>
              <a:t>Reflect on the influence of religious deception in the world today. Identify one false teaching or trend that compromises biblical truth and prepare a short explanation of how to confront it with Scripture.</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1008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Lamentation over end-time Babylon</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060076" y="1578634"/>
            <a:ext cx="67950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I heard another voice from heaven, saying, Come out of her, my people, that ye be not partakers of her sins, and that ye receive not of her plagues”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 18:4).</a:t>
            </a: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 18:1-24</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253103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71029-95C8-5D5F-FBBF-2451E518ADD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990FF88-2A7A-9708-5663-6D7C3B0076F8}"/>
              </a:ext>
            </a:extLst>
          </p:cNvPr>
          <p:cNvSpPr>
            <a:spLocks noGrp="1"/>
          </p:cNvSpPr>
          <p:nvPr>
            <p:ph idx="1"/>
          </p:nvPr>
        </p:nvSpPr>
        <p:spPr/>
        <p:txBody>
          <a:bodyPr/>
          <a:lstStyle/>
          <a:p>
            <a:endParaRPr lang="en-GB"/>
          </a:p>
        </p:txBody>
      </p:sp>
      <p:pic>
        <p:nvPicPr>
          <p:cNvPr id="7" name="Picture 6">
            <a:extLst>
              <a:ext uri="{FF2B5EF4-FFF2-40B4-BE49-F238E27FC236}">
                <a16:creationId xmlns:a16="http://schemas.microsoft.com/office/drawing/2014/main" id="{B7A57418-CE8F-CAF7-0EA9-DF2DD2667F1A}"/>
              </a:ext>
            </a:extLst>
          </p:cNvPr>
          <p:cNvPicPr>
            <a:picLocks noChangeAspect="1"/>
          </p:cNvPicPr>
          <p:nvPr/>
        </p:nvPicPr>
        <p:blipFill>
          <a:blip r:embed="rId3"/>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88F4E41E-772E-34E8-5533-FF8225073DA3}"/>
              </a:ext>
            </a:extLst>
          </p:cNvPr>
          <p:cNvPicPr>
            <a:picLocks noChangeAspect="1"/>
          </p:cNvPicPr>
          <p:nvPr/>
        </p:nvPicPr>
        <p:blipFill>
          <a:blip r:embed="rId4"/>
          <a:stretch>
            <a:fillRect/>
          </a:stretch>
        </p:blipFill>
        <p:spPr>
          <a:xfrm>
            <a:off x="534162" y="2819400"/>
            <a:ext cx="3251029" cy="1325562"/>
          </a:xfrm>
          <a:prstGeom prst="rect">
            <a:avLst/>
          </a:prstGeom>
        </p:spPr>
      </p:pic>
      <p:pic>
        <p:nvPicPr>
          <p:cNvPr id="6" name="Picture 5">
            <a:extLst>
              <a:ext uri="{FF2B5EF4-FFF2-40B4-BE49-F238E27FC236}">
                <a16:creationId xmlns:a16="http://schemas.microsoft.com/office/drawing/2014/main" id="{6C478799-E0EA-9BB1-700E-B7D97529D4D1}"/>
              </a:ext>
            </a:extLst>
          </p:cNvPr>
          <p:cNvPicPr>
            <a:picLocks noChangeAspect="1"/>
          </p:cNvPicPr>
          <p:nvPr/>
        </p:nvPicPr>
        <p:blipFill>
          <a:blip r:embed="rId4"/>
          <a:stretch>
            <a:fillRect/>
          </a:stretch>
        </p:blipFill>
        <p:spPr>
          <a:xfrm>
            <a:off x="8310106" y="2675732"/>
            <a:ext cx="3251029" cy="1325562"/>
          </a:xfrm>
          <a:prstGeom prst="rect">
            <a:avLst/>
          </a:prstGeom>
        </p:spPr>
      </p:pic>
      <p:sp>
        <p:nvSpPr>
          <p:cNvPr id="8" name="Arrow: Down 7">
            <a:extLst>
              <a:ext uri="{FF2B5EF4-FFF2-40B4-BE49-F238E27FC236}">
                <a16:creationId xmlns:a16="http://schemas.microsoft.com/office/drawing/2014/main" id="{85C8AAD2-11B1-5081-D24A-173E57C767B1}"/>
              </a:ext>
            </a:extLst>
          </p:cNvPr>
          <p:cNvSpPr/>
          <p:nvPr/>
        </p:nvSpPr>
        <p:spPr>
          <a:xfrm>
            <a:off x="2822944" y="3012622"/>
            <a:ext cx="435935" cy="939117"/>
          </a:xfrm>
          <a:prstGeom prst="downArrow">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EC5F480B-60B0-8AA3-34C0-3C0688005384}"/>
              </a:ext>
            </a:extLst>
          </p:cNvPr>
          <p:cNvSpPr txBox="1"/>
          <p:nvPr/>
        </p:nvSpPr>
        <p:spPr>
          <a:xfrm>
            <a:off x="630865" y="3059668"/>
            <a:ext cx="2192079" cy="923330"/>
          </a:xfrm>
          <a:prstGeom prst="rect">
            <a:avLst/>
          </a:prstGeom>
          <a:noFill/>
        </p:spPr>
        <p:txBody>
          <a:bodyPr wrap="square">
            <a:spAutoFit/>
          </a:bodyPr>
          <a:lstStyle/>
          <a:p>
            <a:pPr algn="ctr"/>
            <a:r>
              <a:rPr lang="en-GB" b="1" dirty="0">
                <a:solidFill>
                  <a:srgbClr val="FFFF00"/>
                </a:solidFill>
              </a:rPr>
              <a:t>TODAY IS EINDHOVEN’S</a:t>
            </a:r>
          </a:p>
          <a:p>
            <a:pPr algn="ctr"/>
            <a:r>
              <a:rPr lang="en-GB" b="1" dirty="0">
                <a:solidFill>
                  <a:srgbClr val="FFFF00"/>
                </a:solidFill>
              </a:rPr>
              <a:t>TURN</a:t>
            </a:r>
          </a:p>
        </p:txBody>
      </p:sp>
    </p:spTree>
    <p:extLst>
      <p:ext uri="{BB962C8B-B14F-4D97-AF65-F5344CB8AC3E}">
        <p14:creationId xmlns:p14="http://schemas.microsoft.com/office/powerpoint/2010/main" val="3679953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5FEB93-8ACB-070E-06C8-E697F7A309A4}"/>
            </a:ext>
          </a:extLst>
        </p:cNvPr>
        <p:cNvGrpSpPr/>
        <p:nvPr/>
      </p:nvGrpSpPr>
      <p:grpSpPr>
        <a:xfrm>
          <a:off x="0" y="0"/>
          <a:ext cx="0" cy="0"/>
          <a:chOff x="0" y="0"/>
          <a:chExt cx="0" cy="0"/>
        </a:xfrm>
      </p:grpSpPr>
      <p:sp>
        <p:nvSpPr>
          <p:cNvPr id="19" name="Rectangle 12">
            <a:extLst>
              <a:ext uri="{FF2B5EF4-FFF2-40B4-BE49-F238E27FC236}">
                <a16:creationId xmlns:a16="http://schemas.microsoft.com/office/drawing/2014/main" id="{28C24902-4E75-1D36-0D69-372C00270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93641F4D-FAA8-6E92-1ADE-BA0C20CD2766}"/>
              </a:ext>
            </a:extLst>
          </p:cNvPr>
          <p:cNvSpPr txBox="1">
            <a:spLocks/>
          </p:cNvSpPr>
          <p:nvPr/>
        </p:nvSpPr>
        <p:spPr>
          <a:xfrm>
            <a:off x="-237856" y="1101913"/>
            <a:ext cx="5775524"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ts val="600"/>
              </a:spcAft>
              <a:buNone/>
              <a:defRPr/>
            </a:pPr>
            <a:r>
              <a:rPr lang="en-US" sz="36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NATIONAL </a:t>
            </a:r>
          </a:p>
          <a:p>
            <a:pPr marL="0" indent="0" algn="ctr">
              <a:spcBef>
                <a:spcPct val="0"/>
              </a:spcBef>
              <a:spcAft>
                <a:spcPts val="600"/>
              </a:spcAft>
              <a:buNone/>
              <a:defRPr/>
            </a:pPr>
            <a:r>
              <a:rPr lang="en-US" sz="36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PRAYER &amp; FASTING</a:t>
            </a:r>
          </a:p>
          <a:p>
            <a:pPr marL="0" indent="0" algn="ctr">
              <a:spcBef>
                <a:spcPct val="0"/>
              </a:spcBef>
              <a:spcAft>
                <a:spcPts val="600"/>
              </a:spcAft>
              <a:buNone/>
              <a:defRPr/>
            </a:pPr>
            <a:r>
              <a:rPr lang="en-US" sz="2400" b="1" dirty="0">
                <a:solidFill>
                  <a:srgbClr val="FF99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Starting tomorrow….</a:t>
            </a:r>
          </a:p>
          <a:p>
            <a:pPr marL="0" indent="0" algn="ctr">
              <a:spcBef>
                <a:spcPct val="0"/>
              </a:spcBef>
              <a:spcAft>
                <a:spcPts val="600"/>
              </a:spcAft>
              <a:buNone/>
              <a:defRPr/>
            </a:pPr>
            <a:r>
              <a:rPr lang="en-US" sz="2400" b="1" dirty="0">
                <a:solidFill>
                  <a:schemeClr val="accent2">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DATE</a:t>
            </a:r>
            <a:r>
              <a:rPr lang="en-US" sz="3600" b="1" dirty="0">
                <a:solidFill>
                  <a:schemeClr val="accent2">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 </a:t>
            </a:r>
            <a:r>
              <a:rPr lang="en-US" sz="2400" b="1" dirty="0">
                <a:solidFill>
                  <a:srgbClr val="FFFF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30 June - 5 July 2025</a:t>
            </a:r>
            <a:endParaRPr lang="en-US" sz="3600" b="1" dirty="0">
              <a:solidFill>
                <a:srgbClr val="FFFF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endParaRPr>
          </a:p>
          <a:p>
            <a:pPr marL="0" indent="0" algn="ctr">
              <a:spcBef>
                <a:spcPct val="0"/>
              </a:spcBef>
              <a:spcAft>
                <a:spcPts val="600"/>
              </a:spcAft>
              <a:buNone/>
              <a:defRPr/>
            </a:pPr>
            <a:endParaRPr lang="en-US" sz="36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endParaRPr>
          </a:p>
        </p:txBody>
      </p:sp>
      <p:cxnSp>
        <p:nvCxnSpPr>
          <p:cNvPr id="20" name="Straight Connector 14">
            <a:extLst>
              <a:ext uri="{FF2B5EF4-FFF2-40B4-BE49-F238E27FC236}">
                <a16:creationId xmlns:a16="http://schemas.microsoft.com/office/drawing/2014/main" id="{A929330B-BA53-1465-F978-D739EBC04D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92B5682D-388D-2438-F657-3396EBB8AA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18DB2CF0-D73D-248F-A2CF-6ECC750431A3}"/>
              </a:ext>
            </a:extLst>
          </p:cNvPr>
          <p:cNvGrpSpPr/>
          <p:nvPr/>
        </p:nvGrpSpPr>
        <p:grpSpPr>
          <a:xfrm>
            <a:off x="6243062" y="1038582"/>
            <a:ext cx="5312458" cy="5133618"/>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47AF2345-B33B-96E4-F2AF-92D981396AF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8EFE35B6-F541-8503-B9B9-8C428FDE0B4E}"/>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A8B3D99C-E959-1FCA-A56D-CDDF8648B0C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Rectangle 6">
            <a:extLst>
              <a:ext uri="{FF2B5EF4-FFF2-40B4-BE49-F238E27FC236}">
                <a16:creationId xmlns:a16="http://schemas.microsoft.com/office/drawing/2014/main" id="{D33AFAE0-D84E-689B-55E8-8D68315E2E87}"/>
              </a:ext>
            </a:extLst>
          </p:cNvPr>
          <p:cNvSpPr/>
          <p:nvPr/>
        </p:nvSpPr>
        <p:spPr>
          <a:xfrm>
            <a:off x="6243062" y="4412963"/>
            <a:ext cx="4946468" cy="2127869"/>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b="0" i="1" dirty="0">
              <a:solidFill>
                <a:schemeClr val="bg1"/>
              </a:solidFill>
              <a:effectLst/>
              <a:ea typeface="Roboto" panose="02000000000000000000" pitchFamily="2" charset="0"/>
            </a:endParaRPr>
          </a:p>
          <a:p>
            <a:pPr algn="ctr"/>
            <a:endParaRPr lang="en-GB" sz="2000" i="1" dirty="0">
              <a:solidFill>
                <a:schemeClr val="bg1"/>
              </a:solidFill>
              <a:ea typeface="Roboto" panose="02000000000000000000" pitchFamily="2" charset="0"/>
            </a:endParaRPr>
          </a:p>
          <a:p>
            <a:pPr algn="ctr"/>
            <a:endParaRPr lang="en-GB" sz="2000" b="0" i="1" dirty="0">
              <a:solidFill>
                <a:schemeClr val="bg1"/>
              </a:solidFill>
              <a:effectLst/>
              <a:ea typeface="Roboto" panose="02000000000000000000" pitchFamily="2" charset="0"/>
            </a:endParaRPr>
          </a:p>
          <a:p>
            <a:pPr algn="ctr"/>
            <a:endParaRPr lang="en-GB" sz="2000" i="1" dirty="0">
              <a:solidFill>
                <a:schemeClr val="bg1"/>
              </a:solidFill>
              <a:ea typeface="Roboto" panose="02000000000000000000" pitchFamily="2" charset="0"/>
            </a:endParaRPr>
          </a:p>
          <a:p>
            <a:pPr algn="ctr"/>
            <a:endParaRPr lang="en-GB" sz="2000" b="0" i="1" dirty="0">
              <a:solidFill>
                <a:schemeClr val="accent6">
                  <a:lumMod val="40000"/>
                  <a:lumOff val="60000"/>
                </a:schemeClr>
              </a:solidFill>
              <a:effectLst/>
              <a:ea typeface="Roboto" panose="02000000000000000000" pitchFamily="2" charset="0"/>
            </a:endParaRPr>
          </a:p>
          <a:p>
            <a:pPr algn="ctr"/>
            <a:r>
              <a:rPr lang="en-GB" sz="2000" b="0" i="1" dirty="0">
                <a:solidFill>
                  <a:schemeClr val="accent6">
                    <a:lumMod val="40000"/>
                    <a:lumOff val="60000"/>
                  </a:schemeClr>
                </a:solidFill>
                <a:effectLst/>
                <a:ea typeface="Roboto" panose="02000000000000000000" pitchFamily="2" charset="0"/>
              </a:rPr>
              <a:t>O thou that </a:t>
            </a:r>
            <a:r>
              <a:rPr lang="en-GB" sz="2000" b="0" i="1" dirty="0" err="1">
                <a:solidFill>
                  <a:schemeClr val="accent6">
                    <a:lumMod val="40000"/>
                    <a:lumOff val="60000"/>
                  </a:schemeClr>
                </a:solidFill>
                <a:effectLst/>
                <a:ea typeface="Roboto" panose="02000000000000000000" pitchFamily="2" charset="0"/>
              </a:rPr>
              <a:t>hearest</a:t>
            </a:r>
            <a:r>
              <a:rPr lang="en-GB" sz="2000" b="0" i="1" dirty="0">
                <a:solidFill>
                  <a:schemeClr val="accent6">
                    <a:lumMod val="40000"/>
                    <a:lumOff val="60000"/>
                  </a:schemeClr>
                </a:solidFill>
                <a:effectLst/>
                <a:ea typeface="Roboto" panose="02000000000000000000" pitchFamily="2" charset="0"/>
              </a:rPr>
              <a:t> prayer, unto thee shall all flesh come.</a:t>
            </a:r>
            <a:r>
              <a:rPr lang="en-GB" sz="2000" i="1" dirty="0">
                <a:solidFill>
                  <a:schemeClr val="accent6">
                    <a:lumMod val="40000"/>
                    <a:lumOff val="60000"/>
                  </a:schemeClr>
                </a:solidFill>
                <a:ea typeface="Roboto" panose="02000000000000000000" pitchFamily="2" charset="0"/>
              </a:rPr>
              <a:t>(Psalm 65:2)</a:t>
            </a:r>
          </a:p>
          <a:p>
            <a:pPr algn="ctr"/>
            <a:endParaRPr lang="en-GB" sz="2000" i="1" dirty="0">
              <a:solidFill>
                <a:schemeClr val="accent6">
                  <a:lumMod val="40000"/>
                  <a:lumOff val="60000"/>
                </a:schemeClr>
              </a:solidFill>
              <a:ea typeface="Roboto" panose="02000000000000000000" pitchFamily="2" charset="0"/>
            </a:endParaRPr>
          </a:p>
        </p:txBody>
      </p:sp>
      <p:sp>
        <p:nvSpPr>
          <p:cNvPr id="10" name="TextBox 9">
            <a:extLst>
              <a:ext uri="{FF2B5EF4-FFF2-40B4-BE49-F238E27FC236}">
                <a16:creationId xmlns:a16="http://schemas.microsoft.com/office/drawing/2014/main" id="{CC39B667-3AB9-4BBC-144C-0CAA1C37A4CB}"/>
              </a:ext>
            </a:extLst>
          </p:cNvPr>
          <p:cNvSpPr txBox="1"/>
          <p:nvPr/>
        </p:nvSpPr>
        <p:spPr>
          <a:xfrm>
            <a:off x="5537668" y="343373"/>
            <a:ext cx="6096000" cy="473976"/>
          </a:xfrm>
          <a:prstGeom prst="rect">
            <a:avLst/>
          </a:prstGeom>
          <a:noFill/>
        </p:spPr>
        <p:txBody>
          <a:bodyPr wrap="square">
            <a:spAutoFit/>
          </a:bodyPr>
          <a:lstStyle/>
          <a:p>
            <a:pPr algn="ctr">
              <a:lnSpc>
                <a:spcPct val="107000"/>
              </a:lnSpc>
              <a:spcAft>
                <a:spcPts val="800"/>
              </a:spcAft>
            </a:pPr>
            <a:r>
              <a:rPr lang="en-US" sz="24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Schedule for the Prayer and Fasting Week</a:t>
            </a:r>
            <a:endParaRPr lang="en-GB" sz="2000"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11" name="Table 10">
            <a:extLst>
              <a:ext uri="{FF2B5EF4-FFF2-40B4-BE49-F238E27FC236}">
                <a16:creationId xmlns:a16="http://schemas.microsoft.com/office/drawing/2014/main" id="{0BA3F241-4F34-BC05-5C41-14BD021029EF}"/>
              </a:ext>
            </a:extLst>
          </p:cNvPr>
          <p:cNvGraphicFramePr>
            <a:graphicFrameLocks noGrp="1"/>
          </p:cNvGraphicFramePr>
          <p:nvPr>
            <p:extLst>
              <p:ext uri="{D42A27DB-BD31-4B8C-83A1-F6EECF244321}">
                <p14:modId xmlns:p14="http://schemas.microsoft.com/office/powerpoint/2010/main" val="2388317493"/>
              </p:ext>
            </p:extLst>
          </p:nvPr>
        </p:nvGraphicFramePr>
        <p:xfrm>
          <a:off x="4793064" y="916909"/>
          <a:ext cx="7254909" cy="4698804"/>
        </p:xfrm>
        <a:graphic>
          <a:graphicData uri="http://schemas.openxmlformats.org/drawingml/2006/table">
            <a:tbl>
              <a:tblPr firstRow="1" firstCol="1" bandRow="1">
                <a:tableStyleId>{5C22544A-7EE6-4342-B048-85BDC9FD1C3A}</a:tableStyleId>
              </a:tblPr>
              <a:tblGrid>
                <a:gridCol w="2293032">
                  <a:extLst>
                    <a:ext uri="{9D8B030D-6E8A-4147-A177-3AD203B41FA5}">
                      <a16:colId xmlns:a16="http://schemas.microsoft.com/office/drawing/2014/main" val="2913939295"/>
                    </a:ext>
                  </a:extLst>
                </a:gridCol>
                <a:gridCol w="4961877">
                  <a:extLst>
                    <a:ext uri="{9D8B030D-6E8A-4147-A177-3AD203B41FA5}">
                      <a16:colId xmlns:a16="http://schemas.microsoft.com/office/drawing/2014/main" val="922484630"/>
                    </a:ext>
                  </a:extLst>
                </a:gridCol>
              </a:tblGrid>
              <a:tr h="332360">
                <a:tc>
                  <a:txBody>
                    <a:bodyPr/>
                    <a:lstStyle/>
                    <a:p>
                      <a:pPr>
                        <a:lnSpc>
                          <a:spcPct val="115000"/>
                        </a:lnSpc>
                        <a:spcAft>
                          <a:spcPts val="800"/>
                        </a:spcAft>
                        <a:buNone/>
                      </a:pPr>
                      <a:r>
                        <a:rPr lang="en-US" sz="2000" b="1" kern="100" dirty="0">
                          <a:effectLst/>
                        </a:rPr>
                        <a:t>         Date</a:t>
                      </a:r>
                      <a:endParaRPr lang="en-GB"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09" marR="64909" marT="9015" marB="0"/>
                </a:tc>
                <a:tc>
                  <a:txBody>
                    <a:bodyPr/>
                    <a:lstStyle/>
                    <a:p>
                      <a:pPr>
                        <a:lnSpc>
                          <a:spcPct val="115000"/>
                        </a:lnSpc>
                        <a:spcAft>
                          <a:spcPts val="800"/>
                        </a:spcAft>
                        <a:buNone/>
                      </a:pPr>
                      <a:r>
                        <a:rPr lang="en-US" sz="2000" b="1" kern="100" dirty="0">
                          <a:effectLst/>
                        </a:rPr>
                        <a:t>           Time</a:t>
                      </a:r>
                      <a:endParaRPr lang="en-GB"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09" marR="64909" marT="9015" marB="0"/>
                </a:tc>
                <a:extLst>
                  <a:ext uri="{0D108BD9-81ED-4DB2-BD59-A6C34878D82A}">
                    <a16:rowId xmlns:a16="http://schemas.microsoft.com/office/drawing/2014/main" val="4065914892"/>
                  </a:ext>
                </a:extLst>
              </a:tr>
              <a:tr h="397270">
                <a:tc rowSpan="2">
                  <a:txBody>
                    <a:bodyPr/>
                    <a:lstStyle/>
                    <a:p>
                      <a:pPr algn="l">
                        <a:lnSpc>
                          <a:spcPct val="115000"/>
                        </a:lnSpc>
                        <a:spcAft>
                          <a:spcPts val="800"/>
                        </a:spcAft>
                        <a:buNone/>
                      </a:pPr>
                      <a:r>
                        <a:rPr lang="en-US" sz="2000" b="1" kern="100" dirty="0">
                          <a:effectLst/>
                        </a:rPr>
                        <a:t> </a:t>
                      </a:r>
                      <a:endParaRPr lang="en-GB" sz="2000" b="1" kern="100" dirty="0">
                        <a:effectLst/>
                      </a:endParaRPr>
                    </a:p>
                    <a:p>
                      <a:pPr algn="l">
                        <a:lnSpc>
                          <a:spcPct val="115000"/>
                        </a:lnSpc>
                        <a:spcAft>
                          <a:spcPts val="800"/>
                        </a:spcAft>
                        <a:buNone/>
                      </a:pPr>
                      <a:r>
                        <a:rPr lang="en-US" sz="2000" b="1" kern="100" dirty="0">
                          <a:effectLst/>
                        </a:rPr>
                        <a:t>Monday:30</a:t>
                      </a:r>
                      <a:r>
                        <a:rPr lang="en-US" sz="2000" b="1" kern="100" baseline="30000" dirty="0">
                          <a:effectLst/>
                        </a:rPr>
                        <a:t>th</a:t>
                      </a:r>
                      <a:r>
                        <a:rPr lang="en-US" sz="2000" b="1" kern="100" dirty="0">
                          <a:effectLst/>
                        </a:rPr>
                        <a:t> June</a:t>
                      </a:r>
                      <a:endParaRPr lang="en-GB"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09" marR="64909" marT="9015" marB="0">
                    <a:solidFill>
                      <a:srgbClr val="0070C0"/>
                    </a:solidFill>
                  </a:tcPr>
                </a:tc>
                <a:tc>
                  <a:txBody>
                    <a:bodyPr/>
                    <a:lstStyle/>
                    <a:p>
                      <a:pPr>
                        <a:lnSpc>
                          <a:spcPct val="115000"/>
                        </a:lnSpc>
                        <a:spcAft>
                          <a:spcPts val="800"/>
                        </a:spcAft>
                        <a:buNone/>
                      </a:pPr>
                      <a:r>
                        <a:rPr lang="en-US" sz="2000" b="1" kern="100" dirty="0">
                          <a:effectLst/>
                        </a:rPr>
                        <a:t>06:00h-16:00h – Eindhoven Prayer Chain</a:t>
                      </a:r>
                      <a:endParaRPr lang="en-GB"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09" marR="64909" marT="9015" marB="0">
                    <a:solidFill>
                      <a:schemeClr val="accent6">
                        <a:lumMod val="40000"/>
                        <a:lumOff val="60000"/>
                      </a:schemeClr>
                    </a:solidFill>
                  </a:tcPr>
                </a:tc>
                <a:extLst>
                  <a:ext uri="{0D108BD9-81ED-4DB2-BD59-A6C34878D82A}">
                    <a16:rowId xmlns:a16="http://schemas.microsoft.com/office/drawing/2014/main" val="3064236101"/>
                  </a:ext>
                </a:extLst>
              </a:tr>
              <a:tr h="338972">
                <a:tc vMerge="1">
                  <a:txBody>
                    <a:bodyPr/>
                    <a:lstStyle/>
                    <a:p>
                      <a:endParaRPr lang="en-GB"/>
                    </a:p>
                  </a:txBody>
                  <a:tcPr/>
                </a:tc>
                <a:tc>
                  <a:txBody>
                    <a:bodyPr/>
                    <a:lstStyle/>
                    <a:p>
                      <a:pPr>
                        <a:lnSpc>
                          <a:spcPct val="115000"/>
                        </a:lnSpc>
                        <a:spcAft>
                          <a:spcPts val="800"/>
                        </a:spcAft>
                        <a:buNone/>
                      </a:pPr>
                      <a:r>
                        <a:rPr lang="en-US" sz="2000" b="1" kern="100" dirty="0">
                          <a:effectLst/>
                        </a:rPr>
                        <a:t>16:00h - 17:00h – National Prayer via Zoom</a:t>
                      </a:r>
                      <a:endParaRPr lang="en-GB" sz="2000" b="1" kern="100" dirty="0">
                        <a:effectLst/>
                        <a:latin typeface="Aptos" panose="020B0004020202020204" pitchFamily="34" charset="0"/>
                        <a:ea typeface="+mn-ea"/>
                        <a:cs typeface="Times New Roman" panose="02020603050405020304" pitchFamily="18" charset="0"/>
                      </a:endParaRPr>
                    </a:p>
                  </a:txBody>
                  <a:tcPr marL="64909" marR="64909" marT="9015" marB="0">
                    <a:solidFill>
                      <a:srgbClr val="FFCCFF"/>
                    </a:solidFill>
                  </a:tcPr>
                </a:tc>
                <a:extLst>
                  <a:ext uri="{0D108BD9-81ED-4DB2-BD59-A6C34878D82A}">
                    <a16:rowId xmlns:a16="http://schemas.microsoft.com/office/drawing/2014/main" val="3519590653"/>
                  </a:ext>
                </a:extLst>
              </a:tr>
              <a:tr h="397270">
                <a:tc rowSpan="2">
                  <a:txBody>
                    <a:bodyPr/>
                    <a:lstStyle/>
                    <a:p>
                      <a:pPr algn="l">
                        <a:lnSpc>
                          <a:spcPct val="115000"/>
                        </a:lnSpc>
                        <a:spcAft>
                          <a:spcPts val="800"/>
                        </a:spcAft>
                        <a:buNone/>
                      </a:pPr>
                      <a:r>
                        <a:rPr lang="en-US" sz="2000" b="1" kern="100" dirty="0">
                          <a:effectLst/>
                        </a:rPr>
                        <a:t> </a:t>
                      </a:r>
                      <a:endParaRPr lang="en-GB" sz="2000" b="1" kern="100" dirty="0">
                        <a:effectLst/>
                      </a:endParaRPr>
                    </a:p>
                    <a:p>
                      <a:pPr algn="l">
                        <a:lnSpc>
                          <a:spcPct val="115000"/>
                        </a:lnSpc>
                        <a:spcAft>
                          <a:spcPts val="800"/>
                        </a:spcAft>
                        <a:buNone/>
                      </a:pPr>
                      <a:r>
                        <a:rPr lang="en-US" sz="2000" b="1" kern="100" dirty="0">
                          <a:effectLst/>
                        </a:rPr>
                        <a:t>Tuesday: 1</a:t>
                      </a:r>
                      <a:r>
                        <a:rPr lang="en-US" sz="2000" b="1" kern="100" baseline="30000" dirty="0">
                          <a:effectLst/>
                        </a:rPr>
                        <a:t>st</a:t>
                      </a:r>
                      <a:r>
                        <a:rPr lang="en-US" sz="2000" b="1" kern="100" dirty="0">
                          <a:effectLst/>
                        </a:rPr>
                        <a:t> July</a:t>
                      </a:r>
                      <a:endParaRPr lang="en-GB"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09" marR="64909" marT="9015" marB="0">
                    <a:solidFill>
                      <a:srgbClr val="0070C0"/>
                    </a:solidFill>
                  </a:tcPr>
                </a:tc>
                <a:tc>
                  <a:txBody>
                    <a:bodyPr/>
                    <a:lstStyle/>
                    <a:p>
                      <a:pPr>
                        <a:lnSpc>
                          <a:spcPct val="115000"/>
                        </a:lnSpc>
                        <a:spcAft>
                          <a:spcPts val="800"/>
                        </a:spcAft>
                        <a:buNone/>
                      </a:pPr>
                      <a:r>
                        <a:rPr lang="en-US" sz="2000" b="1" kern="100" dirty="0">
                          <a:effectLst/>
                        </a:rPr>
                        <a:t>06:00h-16:00h – Den Haag Prayer Chain</a:t>
                      </a:r>
                      <a:endParaRPr lang="en-GB"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09" marR="64909" marT="9015" marB="0">
                    <a:solidFill>
                      <a:schemeClr val="accent4">
                        <a:lumMod val="20000"/>
                        <a:lumOff val="80000"/>
                      </a:schemeClr>
                    </a:solidFill>
                  </a:tcPr>
                </a:tc>
                <a:extLst>
                  <a:ext uri="{0D108BD9-81ED-4DB2-BD59-A6C34878D82A}">
                    <a16:rowId xmlns:a16="http://schemas.microsoft.com/office/drawing/2014/main" val="3113888521"/>
                  </a:ext>
                </a:extLst>
              </a:tr>
              <a:tr h="338972">
                <a:tc vMerge="1">
                  <a:txBody>
                    <a:bodyPr/>
                    <a:lstStyle/>
                    <a:p>
                      <a:endParaRPr lang="en-GB"/>
                    </a:p>
                  </a:txBody>
                  <a:tcPr/>
                </a:tc>
                <a:tc>
                  <a:txBody>
                    <a:bodyPr/>
                    <a:lstStyle/>
                    <a:p>
                      <a:pPr>
                        <a:lnSpc>
                          <a:spcPct val="115000"/>
                        </a:lnSpc>
                        <a:spcAft>
                          <a:spcPts val="800"/>
                        </a:spcAft>
                        <a:buNone/>
                      </a:pPr>
                      <a:r>
                        <a:rPr lang="en-US" sz="2000" b="1" kern="100" dirty="0">
                          <a:effectLst/>
                        </a:rPr>
                        <a:t>16:00h - 17:00h – National Prayer</a:t>
                      </a:r>
                      <a:endParaRPr lang="en-GB"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09" marR="64909" marT="9015" marB="0">
                    <a:solidFill>
                      <a:srgbClr val="FFCCFF"/>
                    </a:solidFill>
                  </a:tcPr>
                </a:tc>
                <a:extLst>
                  <a:ext uri="{0D108BD9-81ED-4DB2-BD59-A6C34878D82A}">
                    <a16:rowId xmlns:a16="http://schemas.microsoft.com/office/drawing/2014/main" val="3034721958"/>
                  </a:ext>
                </a:extLst>
              </a:tr>
              <a:tr h="397270">
                <a:tc rowSpan="2">
                  <a:txBody>
                    <a:bodyPr/>
                    <a:lstStyle/>
                    <a:p>
                      <a:pPr algn="l">
                        <a:lnSpc>
                          <a:spcPct val="115000"/>
                        </a:lnSpc>
                        <a:spcAft>
                          <a:spcPts val="800"/>
                        </a:spcAft>
                        <a:buNone/>
                      </a:pPr>
                      <a:r>
                        <a:rPr lang="en-US" sz="2000" b="1" kern="100" dirty="0">
                          <a:effectLst/>
                        </a:rPr>
                        <a:t> </a:t>
                      </a:r>
                      <a:endParaRPr lang="en-GB" sz="2000" b="1" kern="100" dirty="0">
                        <a:effectLst/>
                      </a:endParaRPr>
                    </a:p>
                    <a:p>
                      <a:pPr algn="l">
                        <a:lnSpc>
                          <a:spcPct val="115000"/>
                        </a:lnSpc>
                        <a:spcAft>
                          <a:spcPts val="800"/>
                        </a:spcAft>
                        <a:buNone/>
                      </a:pPr>
                      <a:r>
                        <a:rPr lang="en-US" sz="2000" b="1" kern="100" dirty="0">
                          <a:effectLst/>
                        </a:rPr>
                        <a:t>Wednesday: 2</a:t>
                      </a:r>
                      <a:r>
                        <a:rPr lang="en-US" sz="2000" b="1" kern="100" baseline="30000" dirty="0">
                          <a:effectLst/>
                        </a:rPr>
                        <a:t>nd</a:t>
                      </a:r>
                      <a:r>
                        <a:rPr lang="en-US" sz="2000" b="1" kern="100" dirty="0">
                          <a:effectLst/>
                        </a:rPr>
                        <a:t> July</a:t>
                      </a:r>
                      <a:endParaRPr lang="en-GB"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09" marR="64909" marT="9015" marB="0">
                    <a:solidFill>
                      <a:srgbClr val="0070C0"/>
                    </a:solidFill>
                  </a:tcPr>
                </a:tc>
                <a:tc>
                  <a:txBody>
                    <a:bodyPr/>
                    <a:lstStyle/>
                    <a:p>
                      <a:pPr>
                        <a:lnSpc>
                          <a:spcPct val="115000"/>
                        </a:lnSpc>
                        <a:spcAft>
                          <a:spcPts val="800"/>
                        </a:spcAft>
                        <a:buNone/>
                      </a:pPr>
                      <a:r>
                        <a:rPr lang="en-US" sz="2000" b="1" kern="100" dirty="0">
                          <a:effectLst/>
                        </a:rPr>
                        <a:t>06:00h-16:00h – Amsterdam Prayer Chain</a:t>
                      </a:r>
                      <a:endParaRPr lang="en-GB"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09" marR="64909" marT="9015" marB="0">
                    <a:solidFill>
                      <a:schemeClr val="accent3">
                        <a:lumMod val="20000"/>
                        <a:lumOff val="80000"/>
                      </a:schemeClr>
                    </a:solidFill>
                  </a:tcPr>
                </a:tc>
                <a:extLst>
                  <a:ext uri="{0D108BD9-81ED-4DB2-BD59-A6C34878D82A}">
                    <a16:rowId xmlns:a16="http://schemas.microsoft.com/office/drawing/2014/main" val="1437321190"/>
                  </a:ext>
                </a:extLst>
              </a:tr>
              <a:tr h="338972">
                <a:tc vMerge="1">
                  <a:txBody>
                    <a:bodyPr/>
                    <a:lstStyle/>
                    <a:p>
                      <a:endParaRPr lang="en-GB"/>
                    </a:p>
                  </a:txBody>
                  <a:tcPr/>
                </a:tc>
                <a:tc>
                  <a:txBody>
                    <a:bodyPr/>
                    <a:lstStyle/>
                    <a:p>
                      <a:pPr>
                        <a:lnSpc>
                          <a:spcPct val="115000"/>
                        </a:lnSpc>
                        <a:spcAft>
                          <a:spcPts val="800"/>
                        </a:spcAft>
                        <a:buNone/>
                      </a:pPr>
                      <a:r>
                        <a:rPr lang="en-US" sz="2000" b="1" kern="100" dirty="0">
                          <a:effectLst/>
                        </a:rPr>
                        <a:t>16:00h - 17:00h – National Prayer via Zoom</a:t>
                      </a:r>
                      <a:endParaRPr lang="en-GB"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09" marR="64909" marT="9015" marB="0">
                    <a:solidFill>
                      <a:srgbClr val="FFCCFF"/>
                    </a:solidFill>
                  </a:tcPr>
                </a:tc>
                <a:extLst>
                  <a:ext uri="{0D108BD9-81ED-4DB2-BD59-A6C34878D82A}">
                    <a16:rowId xmlns:a16="http://schemas.microsoft.com/office/drawing/2014/main" val="3348105234"/>
                  </a:ext>
                </a:extLst>
              </a:tr>
              <a:tr h="397270">
                <a:tc rowSpan="2">
                  <a:txBody>
                    <a:bodyPr/>
                    <a:lstStyle/>
                    <a:p>
                      <a:pPr algn="l">
                        <a:lnSpc>
                          <a:spcPct val="115000"/>
                        </a:lnSpc>
                        <a:spcAft>
                          <a:spcPts val="800"/>
                        </a:spcAft>
                        <a:buNone/>
                      </a:pPr>
                      <a:r>
                        <a:rPr lang="en-US" sz="2000" b="1" kern="100" dirty="0">
                          <a:effectLst/>
                        </a:rPr>
                        <a:t> </a:t>
                      </a:r>
                      <a:endParaRPr lang="en-GB" sz="2000" b="1" kern="100" dirty="0">
                        <a:effectLst/>
                      </a:endParaRPr>
                    </a:p>
                    <a:p>
                      <a:pPr algn="l">
                        <a:lnSpc>
                          <a:spcPct val="115000"/>
                        </a:lnSpc>
                        <a:spcAft>
                          <a:spcPts val="800"/>
                        </a:spcAft>
                        <a:buNone/>
                      </a:pPr>
                      <a:r>
                        <a:rPr lang="en-US" sz="2000" b="1" kern="100" dirty="0">
                          <a:effectLst/>
                        </a:rPr>
                        <a:t>Thursday: 3</a:t>
                      </a:r>
                      <a:r>
                        <a:rPr lang="en-US" sz="2000" b="1" kern="100" baseline="30000" dirty="0">
                          <a:effectLst/>
                        </a:rPr>
                        <a:t>rd</a:t>
                      </a:r>
                      <a:r>
                        <a:rPr lang="en-US" sz="2000" b="1" kern="100" dirty="0">
                          <a:effectLst/>
                        </a:rPr>
                        <a:t> July</a:t>
                      </a:r>
                      <a:endParaRPr lang="en-GB"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09" marR="64909" marT="9015" marB="0">
                    <a:solidFill>
                      <a:srgbClr val="0070C0"/>
                    </a:solidFill>
                  </a:tcPr>
                </a:tc>
                <a:tc>
                  <a:txBody>
                    <a:bodyPr/>
                    <a:lstStyle/>
                    <a:p>
                      <a:pPr>
                        <a:lnSpc>
                          <a:spcPct val="115000"/>
                        </a:lnSpc>
                        <a:spcAft>
                          <a:spcPts val="800"/>
                        </a:spcAft>
                        <a:buNone/>
                      </a:pPr>
                      <a:r>
                        <a:rPr lang="en-US" sz="2000" b="1" kern="100" dirty="0">
                          <a:effectLst/>
                        </a:rPr>
                        <a:t>06:00h-1</a:t>
                      </a:r>
                      <a:r>
                        <a:rPr lang="en-GB" sz="2000" b="1" kern="100" dirty="0">
                          <a:effectLst/>
                        </a:rPr>
                        <a:t>6</a:t>
                      </a:r>
                      <a:r>
                        <a:rPr lang="en-US" sz="2000" b="1" kern="100" dirty="0">
                          <a:effectLst/>
                        </a:rPr>
                        <a:t>:00h </a:t>
                      </a:r>
                      <a:r>
                        <a:rPr lang="en-GB" sz="2000" b="1" kern="100" dirty="0">
                          <a:effectLst/>
                        </a:rPr>
                        <a:t>– </a:t>
                      </a:r>
                      <a:r>
                        <a:rPr lang="en-US" sz="2000" b="1" kern="100" dirty="0">
                          <a:effectLst/>
                        </a:rPr>
                        <a:t>Rotterdam Prayer Chain</a:t>
                      </a:r>
                      <a:endParaRPr lang="en-GB"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09" marR="64909" marT="9015" marB="0">
                    <a:solidFill>
                      <a:schemeClr val="accent5">
                        <a:lumMod val="40000"/>
                        <a:lumOff val="60000"/>
                      </a:schemeClr>
                    </a:solidFill>
                  </a:tcPr>
                </a:tc>
                <a:extLst>
                  <a:ext uri="{0D108BD9-81ED-4DB2-BD59-A6C34878D82A}">
                    <a16:rowId xmlns:a16="http://schemas.microsoft.com/office/drawing/2014/main" val="2699114751"/>
                  </a:ext>
                </a:extLst>
              </a:tr>
              <a:tr h="338972">
                <a:tc vMerge="1">
                  <a:txBody>
                    <a:bodyPr/>
                    <a:lstStyle/>
                    <a:p>
                      <a:endParaRPr lang="en-GB"/>
                    </a:p>
                  </a:txBody>
                  <a:tcPr/>
                </a:tc>
                <a:tc>
                  <a:txBody>
                    <a:bodyPr/>
                    <a:lstStyle/>
                    <a:p>
                      <a:pPr>
                        <a:lnSpc>
                          <a:spcPct val="115000"/>
                        </a:lnSpc>
                        <a:spcAft>
                          <a:spcPts val="800"/>
                        </a:spcAft>
                        <a:buNone/>
                      </a:pPr>
                      <a:r>
                        <a:rPr lang="en-US" sz="2000" b="1" kern="100" dirty="0">
                          <a:effectLst/>
                        </a:rPr>
                        <a:t>16:00h - 17:00h – National Prayer via Zoom</a:t>
                      </a:r>
                      <a:endParaRPr lang="en-GB"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09" marR="64909" marT="9015" marB="0">
                    <a:solidFill>
                      <a:srgbClr val="FFCCFF"/>
                    </a:solidFill>
                  </a:tcPr>
                </a:tc>
                <a:extLst>
                  <a:ext uri="{0D108BD9-81ED-4DB2-BD59-A6C34878D82A}">
                    <a16:rowId xmlns:a16="http://schemas.microsoft.com/office/drawing/2014/main" val="1164612153"/>
                  </a:ext>
                </a:extLst>
              </a:tr>
              <a:tr h="490798">
                <a:tc>
                  <a:txBody>
                    <a:bodyPr/>
                    <a:lstStyle/>
                    <a:p>
                      <a:pPr algn="l">
                        <a:lnSpc>
                          <a:spcPct val="115000"/>
                        </a:lnSpc>
                        <a:spcAft>
                          <a:spcPts val="800"/>
                        </a:spcAft>
                        <a:buNone/>
                      </a:pPr>
                      <a:r>
                        <a:rPr lang="en-US" sz="2000" b="1" kern="100" dirty="0">
                          <a:effectLst/>
                        </a:rPr>
                        <a:t> Friday: 4</a:t>
                      </a:r>
                      <a:r>
                        <a:rPr lang="en-US" sz="2000" b="1" kern="100" baseline="30000" dirty="0">
                          <a:effectLst/>
                        </a:rPr>
                        <a:t>th</a:t>
                      </a:r>
                      <a:r>
                        <a:rPr lang="en-US" sz="2000" b="1" kern="100" dirty="0">
                          <a:effectLst/>
                        </a:rPr>
                        <a:t> July</a:t>
                      </a:r>
                      <a:endParaRPr lang="en-GB"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09" marR="64909" marT="9015" marB="0">
                    <a:solidFill>
                      <a:srgbClr val="0070C0"/>
                    </a:solidFill>
                  </a:tcPr>
                </a:tc>
                <a:tc>
                  <a:txBody>
                    <a:bodyPr/>
                    <a:lstStyle/>
                    <a:p>
                      <a:pPr>
                        <a:lnSpc>
                          <a:spcPct val="115000"/>
                        </a:lnSpc>
                        <a:spcAft>
                          <a:spcPts val="800"/>
                        </a:spcAft>
                        <a:buNone/>
                      </a:pPr>
                      <a:r>
                        <a:rPr lang="en-US" sz="2000" b="1" kern="100" dirty="0">
                          <a:effectLst/>
                        </a:rPr>
                        <a:t>12:00h -13:00h &amp; 19:30-23:30h—via Physical</a:t>
                      </a:r>
                      <a:endParaRPr lang="en-GB"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09" marR="64909" marT="9015" marB="0">
                    <a:solidFill>
                      <a:srgbClr val="FFCCFF"/>
                    </a:solidFill>
                  </a:tcPr>
                </a:tc>
                <a:extLst>
                  <a:ext uri="{0D108BD9-81ED-4DB2-BD59-A6C34878D82A}">
                    <a16:rowId xmlns:a16="http://schemas.microsoft.com/office/drawing/2014/main" val="2135379212"/>
                  </a:ext>
                </a:extLst>
              </a:tr>
              <a:tr h="397270">
                <a:tc>
                  <a:txBody>
                    <a:bodyPr/>
                    <a:lstStyle/>
                    <a:p>
                      <a:pPr algn="l">
                        <a:lnSpc>
                          <a:spcPct val="115000"/>
                        </a:lnSpc>
                        <a:spcAft>
                          <a:spcPts val="800"/>
                        </a:spcAft>
                        <a:buNone/>
                      </a:pPr>
                      <a:r>
                        <a:rPr lang="en-US" sz="2000" b="1" kern="100" dirty="0">
                          <a:effectLst/>
                        </a:rPr>
                        <a:t>Saturday: 5</a:t>
                      </a:r>
                      <a:r>
                        <a:rPr lang="en-US" sz="2000" b="1" kern="100" baseline="30000" dirty="0">
                          <a:effectLst/>
                        </a:rPr>
                        <a:t>th</a:t>
                      </a:r>
                      <a:r>
                        <a:rPr lang="en-US" sz="2000" b="1" kern="100" dirty="0">
                          <a:effectLst/>
                        </a:rPr>
                        <a:t> July</a:t>
                      </a:r>
                      <a:endParaRPr lang="en-GB"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09" marR="64909" marT="9015" marB="0">
                    <a:solidFill>
                      <a:srgbClr val="0070C0"/>
                    </a:solidFill>
                  </a:tcPr>
                </a:tc>
                <a:tc>
                  <a:txBody>
                    <a:bodyPr/>
                    <a:lstStyle/>
                    <a:p>
                      <a:pPr algn="l">
                        <a:lnSpc>
                          <a:spcPct val="115000"/>
                        </a:lnSpc>
                        <a:spcAft>
                          <a:spcPts val="0"/>
                        </a:spcAft>
                        <a:buNone/>
                      </a:pPr>
                      <a:r>
                        <a:rPr lang="en-US" sz="2000" b="1" kern="100" dirty="0">
                          <a:effectLst/>
                        </a:rPr>
                        <a:t>10:00h - 12:00h – </a:t>
                      </a:r>
                    </a:p>
                    <a:p>
                      <a:pPr algn="l">
                        <a:lnSpc>
                          <a:spcPct val="115000"/>
                        </a:lnSpc>
                        <a:spcAft>
                          <a:spcPts val="0"/>
                        </a:spcAft>
                        <a:buNone/>
                      </a:pPr>
                      <a:r>
                        <a:rPr lang="en-US" sz="2000" b="1" kern="100" dirty="0">
                          <a:effectLst/>
                        </a:rPr>
                        <a:t>National Prayer &amp; Fasting     via Zoom</a:t>
                      </a:r>
                      <a:endParaRPr lang="en-GB"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09" marR="64909" marT="9015" marB="0">
                    <a:solidFill>
                      <a:srgbClr val="FFCCFF"/>
                    </a:solidFill>
                  </a:tcPr>
                </a:tc>
                <a:extLst>
                  <a:ext uri="{0D108BD9-81ED-4DB2-BD59-A6C34878D82A}">
                    <a16:rowId xmlns:a16="http://schemas.microsoft.com/office/drawing/2014/main" val="3580509564"/>
                  </a:ext>
                </a:extLst>
              </a:tr>
            </a:tbl>
          </a:graphicData>
        </a:graphic>
      </p:graphicFrame>
      <p:sp>
        <p:nvSpPr>
          <p:cNvPr id="13" name="TextBox 12">
            <a:extLst>
              <a:ext uri="{FF2B5EF4-FFF2-40B4-BE49-F238E27FC236}">
                <a16:creationId xmlns:a16="http://schemas.microsoft.com/office/drawing/2014/main" id="{0A427C86-8416-A2E5-33D7-E2F45B05E3D3}"/>
              </a:ext>
            </a:extLst>
          </p:cNvPr>
          <p:cNvSpPr txBox="1"/>
          <p:nvPr/>
        </p:nvSpPr>
        <p:spPr>
          <a:xfrm>
            <a:off x="529084" y="3917294"/>
            <a:ext cx="4414705" cy="2585323"/>
          </a:xfrm>
          <a:prstGeom prst="rect">
            <a:avLst/>
          </a:prstGeom>
          <a:noFill/>
        </p:spPr>
        <p:txBody>
          <a:bodyPr wrap="square">
            <a:spAutoFit/>
          </a:bodyPr>
          <a:lstStyle/>
          <a:p>
            <a:r>
              <a:rPr lang="en-GB" sz="2400" b="1" dirty="0">
                <a:solidFill>
                  <a:srgbClr val="00B0F0"/>
                </a:solidFill>
              </a:rPr>
              <a:t>Connect Every </a:t>
            </a:r>
            <a:r>
              <a:rPr lang="en-GB" sz="2400" b="1" dirty="0">
                <a:solidFill>
                  <a:srgbClr val="FFFF00"/>
                </a:solidFill>
              </a:rPr>
              <a:t>@ 16:00 </a:t>
            </a:r>
          </a:p>
          <a:p>
            <a:r>
              <a:rPr lang="en-GB" sz="2400" b="1" dirty="0">
                <a:solidFill>
                  <a:srgbClr val="00B0F0"/>
                </a:solidFill>
              </a:rPr>
              <a:t>for National Prayer</a:t>
            </a:r>
          </a:p>
          <a:p>
            <a:r>
              <a:rPr lang="en-GB" sz="2400" dirty="0">
                <a:solidFill>
                  <a:srgbClr val="FF99FF"/>
                </a:solidFill>
              </a:rPr>
              <a:t>Zoom  Meeting ID:  </a:t>
            </a:r>
            <a:r>
              <a:rPr lang="en-GB" sz="2400" b="1" dirty="0">
                <a:solidFill>
                  <a:srgbClr val="55E978"/>
                </a:solidFill>
              </a:rPr>
              <a:t>795-674-627</a:t>
            </a:r>
          </a:p>
          <a:p>
            <a:r>
              <a:rPr lang="en-GB" sz="2400" dirty="0">
                <a:solidFill>
                  <a:srgbClr val="FF99FF"/>
                </a:solidFill>
              </a:rPr>
              <a:t>Passcode:  </a:t>
            </a:r>
            <a:r>
              <a:rPr lang="en-GB" sz="2400" b="1" dirty="0">
                <a:solidFill>
                  <a:srgbClr val="55E978"/>
                </a:solidFill>
              </a:rPr>
              <a:t>100 100</a:t>
            </a:r>
          </a:p>
          <a:p>
            <a:endParaRPr lang="en-GB" sz="2400" b="1" dirty="0">
              <a:solidFill>
                <a:srgbClr val="55E978"/>
              </a:solidFill>
            </a:endParaRPr>
          </a:p>
          <a:p>
            <a:endParaRPr lang="en-GB" sz="2400" b="1" dirty="0">
              <a:solidFill>
                <a:srgbClr val="55E978"/>
              </a:solidFill>
            </a:endParaRPr>
          </a:p>
          <a:p>
            <a:endParaRPr lang="en-GB" sz="1800" dirty="0">
              <a:solidFill>
                <a:schemeClr val="bg1"/>
              </a:solidFill>
            </a:endParaRPr>
          </a:p>
        </p:txBody>
      </p:sp>
    </p:spTree>
    <p:extLst>
      <p:ext uri="{BB962C8B-B14F-4D97-AF65-F5344CB8AC3E}">
        <p14:creationId xmlns:p14="http://schemas.microsoft.com/office/powerpoint/2010/main" val="16574654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DF369937-6F6A-7351-4C29-BC54C578D1E8}"/>
              </a:ext>
            </a:extLst>
          </p:cNvPr>
          <p:cNvPicPr>
            <a:picLocks noChangeAspect="1"/>
          </p:cNvPicPr>
          <p:nvPr/>
        </p:nvPicPr>
        <p:blipFill>
          <a:blip r:embed="rId2"/>
          <a:stretch>
            <a:fillRect/>
          </a:stretch>
        </p:blipFill>
        <p:spPr>
          <a:xfrm>
            <a:off x="7123051" y="650871"/>
            <a:ext cx="4778572" cy="4581120"/>
          </a:xfrm>
          <a:prstGeom prst="rect">
            <a:avLst/>
          </a:prstGeom>
        </p:spPr>
      </p:pic>
      <p:sp>
        <p:nvSpPr>
          <p:cNvPr id="2" name="Title 1">
            <a:extLst>
              <a:ext uri="{FF2B5EF4-FFF2-40B4-BE49-F238E27FC236}">
                <a16:creationId xmlns:a16="http://schemas.microsoft.com/office/drawing/2014/main" id="{7601E681-54FD-1A6E-0F0E-B08FAFC7EC0C}"/>
              </a:ext>
            </a:extLst>
          </p:cNvPr>
          <p:cNvSpPr>
            <a:spLocks noGrp="1"/>
          </p:cNvSpPr>
          <p:nvPr>
            <p:ph type="title"/>
          </p:nvPr>
        </p:nvSpPr>
        <p:spPr>
          <a:xfrm>
            <a:off x="967946" y="139991"/>
            <a:ext cx="10515600" cy="532700"/>
          </a:xfrm>
        </p:spPr>
        <p:txBody>
          <a:bodyPr>
            <a:normAutofit fontScale="90000"/>
          </a:bodyPr>
          <a:lstStyle/>
          <a:p>
            <a:pPr algn="ctr"/>
            <a:r>
              <a:rPr lang="en-GB" dirty="0">
                <a:solidFill>
                  <a:srgbClr val="FF0000"/>
                </a:solidFill>
                <a:effectLst>
                  <a:outerShdw blurRad="38100" dist="38100" dir="2700000" algn="tl">
                    <a:srgbClr val="000000">
                      <a:alpha val="43137"/>
                    </a:srgbClr>
                  </a:outerShdw>
                </a:effectLst>
                <a:latin typeface="Aharoni" panose="02010803020104030203" pitchFamily="2" charset="-79"/>
                <a:ea typeface="ADLaM Display" panose="02010000000000000000" pitchFamily="2" charset="0"/>
                <a:cs typeface="Aharoni" panose="02010803020104030203" pitchFamily="2" charset="-79"/>
              </a:rPr>
              <a:t>ADULT MARRIAGE SEMINARS</a:t>
            </a:r>
            <a:endParaRPr lang="en-GB" dirty="0">
              <a:solidFill>
                <a:srgbClr val="FF0000"/>
              </a:solidFill>
            </a:endParaRPr>
          </a:p>
        </p:txBody>
      </p:sp>
      <p:sp>
        <p:nvSpPr>
          <p:cNvPr id="8" name="AutoShape 2" descr="The Spiritual Meaning of Milk and Honey: A Comprehensive Guide - Hidden ...">
            <a:extLst>
              <a:ext uri="{FF2B5EF4-FFF2-40B4-BE49-F238E27FC236}">
                <a16:creationId xmlns:a16="http://schemas.microsoft.com/office/drawing/2014/main" id="{E1202DD1-B784-A4BE-DA78-1CFC4C0C503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a:extLst>
              <a:ext uri="{FF2B5EF4-FFF2-40B4-BE49-F238E27FC236}">
                <a16:creationId xmlns:a16="http://schemas.microsoft.com/office/drawing/2014/main" id="{A86E55EF-0146-BB66-004E-D3FE50094B26}"/>
              </a:ext>
            </a:extLst>
          </p:cNvPr>
          <p:cNvPicPr>
            <a:picLocks noChangeAspect="1"/>
          </p:cNvPicPr>
          <p:nvPr/>
        </p:nvPicPr>
        <p:blipFill>
          <a:blip r:embed="rId3"/>
          <a:stretch>
            <a:fillRect/>
          </a:stretch>
        </p:blipFill>
        <p:spPr>
          <a:xfrm>
            <a:off x="7123051" y="4071269"/>
            <a:ext cx="4778572" cy="2786731"/>
          </a:xfrm>
          <a:prstGeom prst="rect">
            <a:avLst/>
          </a:prstGeom>
        </p:spPr>
      </p:pic>
      <p:sp>
        <p:nvSpPr>
          <p:cNvPr id="13" name="TextBox 12">
            <a:extLst>
              <a:ext uri="{FF2B5EF4-FFF2-40B4-BE49-F238E27FC236}">
                <a16:creationId xmlns:a16="http://schemas.microsoft.com/office/drawing/2014/main" id="{4D9E4D2A-EFBC-75EF-B2C6-52ACFAD953C5}"/>
              </a:ext>
            </a:extLst>
          </p:cNvPr>
          <p:cNvSpPr txBox="1"/>
          <p:nvPr/>
        </p:nvSpPr>
        <p:spPr>
          <a:xfrm>
            <a:off x="537880" y="3164179"/>
            <a:ext cx="6620304" cy="461665"/>
          </a:xfrm>
          <a:prstGeom prst="rect">
            <a:avLst/>
          </a:prstGeom>
          <a:noFill/>
        </p:spPr>
        <p:txBody>
          <a:bodyPr wrap="square">
            <a:spAutoFit/>
          </a:bodyPr>
          <a:lstStyle/>
          <a:p>
            <a:pPr marL="342900" indent="-342900">
              <a:buClr>
                <a:srgbClr val="3333FF"/>
              </a:buClr>
              <a:buFont typeface="Wingdings" panose="05000000000000000000" pitchFamily="2" charset="2"/>
              <a:buChar char="v"/>
            </a:pPr>
            <a:r>
              <a:rPr lang="en-GB" sz="2400" dirty="0">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29 June: </a:t>
            </a:r>
            <a:r>
              <a:rPr lang="en-GB" sz="2400" dirty="0">
                <a:solidFill>
                  <a:srgbClr val="FF0000"/>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Marriage without misery</a:t>
            </a:r>
          </a:p>
        </p:txBody>
      </p:sp>
      <p:sp>
        <p:nvSpPr>
          <p:cNvPr id="18" name="TextBox 17">
            <a:extLst>
              <a:ext uri="{FF2B5EF4-FFF2-40B4-BE49-F238E27FC236}">
                <a16:creationId xmlns:a16="http://schemas.microsoft.com/office/drawing/2014/main" id="{B0461E7C-6107-60CF-A69E-35784F26F049}"/>
              </a:ext>
            </a:extLst>
          </p:cNvPr>
          <p:cNvSpPr txBox="1"/>
          <p:nvPr/>
        </p:nvSpPr>
        <p:spPr>
          <a:xfrm>
            <a:off x="558887" y="1450788"/>
            <a:ext cx="4397673" cy="400110"/>
          </a:xfrm>
          <a:prstGeom prst="rect">
            <a:avLst/>
          </a:prstGeom>
          <a:noFill/>
        </p:spPr>
        <p:txBody>
          <a:bodyPr wrap="square">
            <a:spAutoFit/>
          </a:bodyPr>
          <a:lstStyle/>
          <a:p>
            <a:r>
              <a:rPr lang="en-GB" sz="2000" dirty="0">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Date: </a:t>
            </a:r>
            <a:r>
              <a:rPr lang="en-GB" sz="2000" dirty="0">
                <a:solidFill>
                  <a:srgbClr val="E97132">
                    <a:lumMod val="50000"/>
                  </a:srgbClr>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Today, 29 June 2025</a:t>
            </a:r>
            <a:endParaRPr lang="en-GB" sz="2000" dirty="0">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endParaRPr>
          </a:p>
        </p:txBody>
      </p:sp>
      <p:sp>
        <p:nvSpPr>
          <p:cNvPr id="20" name="TextBox 19">
            <a:extLst>
              <a:ext uri="{FF2B5EF4-FFF2-40B4-BE49-F238E27FC236}">
                <a16:creationId xmlns:a16="http://schemas.microsoft.com/office/drawing/2014/main" id="{5C35F5ED-0652-CC4E-0CD1-CBA296919554}"/>
              </a:ext>
            </a:extLst>
          </p:cNvPr>
          <p:cNvSpPr txBox="1"/>
          <p:nvPr/>
        </p:nvSpPr>
        <p:spPr>
          <a:xfrm>
            <a:off x="553859" y="1807647"/>
            <a:ext cx="3377206" cy="707886"/>
          </a:xfrm>
          <a:prstGeom prst="rect">
            <a:avLst/>
          </a:prstGeom>
          <a:noFill/>
        </p:spPr>
        <p:txBody>
          <a:bodyPr wrap="square">
            <a:spAutoFit/>
          </a:bodyPr>
          <a:lstStyle/>
          <a:p>
            <a:r>
              <a:rPr lang="en-GB" sz="2000" dirty="0">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Time: </a:t>
            </a:r>
            <a:r>
              <a:rPr lang="en-GB" sz="2000" dirty="0">
                <a:solidFill>
                  <a:srgbClr val="E97132">
                    <a:lumMod val="50000"/>
                  </a:srgbClr>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09:45 – 12:00</a:t>
            </a:r>
          </a:p>
          <a:p>
            <a:pPr algn="l"/>
            <a:r>
              <a:rPr lang="en-GB" sz="2000" dirty="0">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  </a:t>
            </a:r>
          </a:p>
        </p:txBody>
      </p:sp>
      <p:sp>
        <p:nvSpPr>
          <p:cNvPr id="23" name="TextBox 22">
            <a:extLst>
              <a:ext uri="{FF2B5EF4-FFF2-40B4-BE49-F238E27FC236}">
                <a16:creationId xmlns:a16="http://schemas.microsoft.com/office/drawing/2014/main" id="{7C507C6B-D271-3BFB-3AD7-00E95D3E4898}"/>
              </a:ext>
            </a:extLst>
          </p:cNvPr>
          <p:cNvSpPr txBox="1"/>
          <p:nvPr/>
        </p:nvSpPr>
        <p:spPr>
          <a:xfrm>
            <a:off x="553859" y="2520076"/>
            <a:ext cx="2759675" cy="400110"/>
          </a:xfrm>
          <a:prstGeom prst="rect">
            <a:avLst/>
          </a:prstGeom>
          <a:noFill/>
        </p:spPr>
        <p:txBody>
          <a:bodyPr wrap="square">
            <a:spAutoFit/>
          </a:bodyPr>
          <a:lstStyle/>
          <a:p>
            <a:pPr algn="l"/>
            <a:r>
              <a:rPr lang="en-GB" sz="2000" dirty="0">
                <a:solidFill>
                  <a:srgbClr val="80350E"/>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Highlights:</a:t>
            </a:r>
          </a:p>
        </p:txBody>
      </p:sp>
      <p:sp>
        <p:nvSpPr>
          <p:cNvPr id="26" name="TextBox 25">
            <a:extLst>
              <a:ext uri="{FF2B5EF4-FFF2-40B4-BE49-F238E27FC236}">
                <a16:creationId xmlns:a16="http://schemas.microsoft.com/office/drawing/2014/main" id="{69FF495E-FAC3-2EA9-A9D2-667D376DEE2A}"/>
              </a:ext>
            </a:extLst>
          </p:cNvPr>
          <p:cNvSpPr txBox="1"/>
          <p:nvPr/>
        </p:nvSpPr>
        <p:spPr>
          <a:xfrm>
            <a:off x="632389" y="626510"/>
            <a:ext cx="6490662" cy="523220"/>
          </a:xfrm>
          <a:prstGeom prst="rect">
            <a:avLst/>
          </a:prstGeom>
          <a:noFill/>
        </p:spPr>
        <p:txBody>
          <a:bodyPr wrap="square">
            <a:spAutoFit/>
          </a:bodyPr>
          <a:lstStyle/>
          <a:p>
            <a:pPr>
              <a:defRPr/>
            </a:pPr>
            <a:r>
              <a:rPr lang="en-GB" sz="2800" b="1" dirty="0">
                <a:solidFill>
                  <a:srgbClr val="C00000"/>
                </a:solidFill>
                <a:effectLst>
                  <a:outerShdw blurRad="38100" dist="38100" dir="2700000" algn="tl">
                    <a:srgbClr val="000000">
                      <a:alpha val="43137"/>
                    </a:srgbClr>
                  </a:outerShdw>
                </a:effectLst>
                <a:latin typeface="Bradley Hand ITC" panose="03070402050302030203" pitchFamily="66" charset="0"/>
                <a:ea typeface="ADLaM Display" panose="02010000000000000000" pitchFamily="2" charset="0"/>
                <a:cs typeface="Aharoni" panose="02010803020104030203" pitchFamily="2" charset="-79"/>
              </a:rPr>
              <a:t>Invite others to these marriage seminars</a:t>
            </a:r>
          </a:p>
        </p:txBody>
      </p:sp>
      <p:sp>
        <p:nvSpPr>
          <p:cNvPr id="27" name="TextBox 26">
            <a:extLst>
              <a:ext uri="{FF2B5EF4-FFF2-40B4-BE49-F238E27FC236}">
                <a16:creationId xmlns:a16="http://schemas.microsoft.com/office/drawing/2014/main" id="{88B73437-B19B-D106-E204-18328BCC519D}"/>
              </a:ext>
            </a:extLst>
          </p:cNvPr>
          <p:cNvSpPr txBox="1"/>
          <p:nvPr/>
        </p:nvSpPr>
        <p:spPr>
          <a:xfrm>
            <a:off x="537880" y="4112661"/>
            <a:ext cx="4854146" cy="430887"/>
          </a:xfrm>
          <a:prstGeom prst="rect">
            <a:avLst/>
          </a:prstGeom>
          <a:noFill/>
        </p:spPr>
        <p:txBody>
          <a:bodyPr wrap="square">
            <a:spAutoFit/>
          </a:bodyPr>
          <a:lstStyle/>
          <a:p>
            <a:pPr algn="l"/>
            <a:r>
              <a:rPr lang="en-GB" sz="2200" b="1" i="1" dirty="0">
                <a:solidFill>
                  <a:srgbClr val="222222"/>
                </a:solidFill>
                <a:effectLst/>
                <a:latin typeface="+mj-lt"/>
              </a:rPr>
              <a:t>Come and discover the secret to make : </a:t>
            </a:r>
          </a:p>
        </p:txBody>
      </p:sp>
      <p:sp>
        <p:nvSpPr>
          <p:cNvPr id="28" name="TextBox 27">
            <a:extLst>
              <a:ext uri="{FF2B5EF4-FFF2-40B4-BE49-F238E27FC236}">
                <a16:creationId xmlns:a16="http://schemas.microsoft.com/office/drawing/2014/main" id="{F41E2048-219E-3412-00BC-3801C343E268}"/>
              </a:ext>
            </a:extLst>
          </p:cNvPr>
          <p:cNvSpPr txBox="1"/>
          <p:nvPr/>
        </p:nvSpPr>
        <p:spPr>
          <a:xfrm>
            <a:off x="507675" y="4628823"/>
            <a:ext cx="5740725" cy="430887"/>
          </a:xfrm>
          <a:prstGeom prst="rect">
            <a:avLst/>
          </a:prstGeom>
          <a:noFill/>
        </p:spPr>
        <p:txBody>
          <a:bodyPr wrap="square">
            <a:spAutoFit/>
          </a:bodyPr>
          <a:lstStyle/>
          <a:p>
            <a:pPr marL="342900" indent="-342900" algn="l">
              <a:buClr>
                <a:srgbClr val="FF0000"/>
              </a:buClr>
              <a:buFont typeface="Wingdings" panose="05000000000000000000" pitchFamily="2" charset="2"/>
              <a:buChar char="ü"/>
            </a:pPr>
            <a:r>
              <a:rPr lang="en-GB" sz="2200" dirty="0">
                <a:solidFill>
                  <a:srgbClr val="222222"/>
                </a:solidFill>
              </a:rPr>
              <a:t>Your marriage  flow with milk &amp; honey</a:t>
            </a:r>
          </a:p>
        </p:txBody>
      </p:sp>
      <p:sp>
        <p:nvSpPr>
          <p:cNvPr id="29" name="TextBox 28">
            <a:extLst>
              <a:ext uri="{FF2B5EF4-FFF2-40B4-BE49-F238E27FC236}">
                <a16:creationId xmlns:a16="http://schemas.microsoft.com/office/drawing/2014/main" id="{3CF34FC6-7F2A-AD33-80E6-B259B8F3A890}"/>
              </a:ext>
            </a:extLst>
          </p:cNvPr>
          <p:cNvSpPr txBox="1"/>
          <p:nvPr/>
        </p:nvSpPr>
        <p:spPr>
          <a:xfrm>
            <a:off x="565016" y="5033747"/>
            <a:ext cx="6444138" cy="430887"/>
          </a:xfrm>
          <a:prstGeom prst="rect">
            <a:avLst/>
          </a:prstGeom>
          <a:noFill/>
        </p:spPr>
        <p:txBody>
          <a:bodyPr wrap="square">
            <a:spAutoFit/>
          </a:bodyPr>
          <a:lstStyle/>
          <a:p>
            <a:pPr marL="342900" indent="-342900">
              <a:buClr>
                <a:srgbClr val="FF0000"/>
              </a:buClr>
              <a:buFont typeface="Wingdings" panose="05000000000000000000" pitchFamily="2" charset="2"/>
              <a:buChar char="ü"/>
            </a:pPr>
            <a:r>
              <a:rPr lang="en-GB" sz="2200" dirty="0">
                <a:solidFill>
                  <a:srgbClr val="222222"/>
                </a:solidFill>
              </a:rPr>
              <a:t>Your marriage life as  days of heaven upon the earth</a:t>
            </a:r>
          </a:p>
        </p:txBody>
      </p:sp>
      <p:sp>
        <p:nvSpPr>
          <p:cNvPr id="33" name="TextBox 32">
            <a:extLst>
              <a:ext uri="{FF2B5EF4-FFF2-40B4-BE49-F238E27FC236}">
                <a16:creationId xmlns:a16="http://schemas.microsoft.com/office/drawing/2014/main" id="{14509888-2743-0F37-4C4E-0FE2F08C126C}"/>
              </a:ext>
            </a:extLst>
          </p:cNvPr>
          <p:cNvSpPr txBox="1"/>
          <p:nvPr/>
        </p:nvSpPr>
        <p:spPr>
          <a:xfrm>
            <a:off x="9188371" y="4224767"/>
            <a:ext cx="1677337" cy="646331"/>
          </a:xfrm>
          <a:prstGeom prst="rect">
            <a:avLst/>
          </a:prstGeom>
          <a:noFill/>
        </p:spPr>
        <p:txBody>
          <a:bodyPr wrap="square">
            <a:spAutoFit/>
          </a:bodyPr>
          <a:lstStyle/>
          <a:p>
            <a:r>
              <a:rPr lang="en-GB" sz="1800" b="0" i="0" dirty="0">
                <a:solidFill>
                  <a:srgbClr val="FF99FF"/>
                </a:solidFill>
                <a:effectLst/>
                <a:latin typeface="Aptos" panose="020B0004020202020204" pitchFamily="34" charset="0"/>
              </a:rPr>
              <a:t>Flowing with </a:t>
            </a:r>
          </a:p>
          <a:p>
            <a:r>
              <a:rPr lang="en-GB" b="1" dirty="0">
                <a:solidFill>
                  <a:schemeClr val="bg1"/>
                </a:solidFill>
                <a:latin typeface="Aptos" panose="020B0004020202020204" pitchFamily="34" charset="0"/>
              </a:rPr>
              <a:t>M</a:t>
            </a:r>
            <a:r>
              <a:rPr lang="en-GB" sz="1800" b="1" i="0" dirty="0">
                <a:solidFill>
                  <a:schemeClr val="bg1"/>
                </a:solidFill>
                <a:effectLst/>
                <a:latin typeface="Aptos" panose="020B0004020202020204" pitchFamily="34" charset="0"/>
              </a:rPr>
              <a:t>ilk</a:t>
            </a:r>
            <a:r>
              <a:rPr lang="en-GB" sz="1800" b="0" i="0" dirty="0">
                <a:solidFill>
                  <a:srgbClr val="222222"/>
                </a:solidFill>
                <a:effectLst/>
                <a:latin typeface="Aptos" panose="020B0004020202020204" pitchFamily="34" charset="0"/>
              </a:rPr>
              <a:t> </a:t>
            </a:r>
            <a:r>
              <a:rPr lang="en-GB" sz="1800" b="0" i="0" dirty="0">
                <a:solidFill>
                  <a:srgbClr val="FF0000"/>
                </a:solidFill>
                <a:effectLst/>
                <a:latin typeface="Aptos" panose="020B0004020202020204" pitchFamily="34" charset="0"/>
              </a:rPr>
              <a:t>&amp;</a:t>
            </a:r>
            <a:r>
              <a:rPr lang="en-GB" sz="1800" b="0" i="0" dirty="0">
                <a:solidFill>
                  <a:srgbClr val="222222"/>
                </a:solidFill>
                <a:effectLst/>
                <a:latin typeface="Aptos" panose="020B0004020202020204" pitchFamily="34" charset="0"/>
              </a:rPr>
              <a:t> </a:t>
            </a:r>
            <a:r>
              <a:rPr lang="en-GB" sz="1800" b="0" i="0" dirty="0">
                <a:solidFill>
                  <a:srgbClr val="FFFF00"/>
                </a:solidFill>
                <a:effectLst/>
                <a:latin typeface="Aptos" panose="020B0004020202020204" pitchFamily="34" charset="0"/>
              </a:rPr>
              <a:t>Honey</a:t>
            </a:r>
            <a:endParaRPr lang="en-GB" dirty="0">
              <a:solidFill>
                <a:srgbClr val="FFFF00"/>
              </a:solidFill>
            </a:endParaRPr>
          </a:p>
        </p:txBody>
      </p:sp>
      <p:pic>
        <p:nvPicPr>
          <p:cNvPr id="1028" name="Picture 4" descr="Vibrant Rose Bouquet">
            <a:extLst>
              <a:ext uri="{FF2B5EF4-FFF2-40B4-BE49-F238E27FC236}">
                <a16:creationId xmlns:a16="http://schemas.microsoft.com/office/drawing/2014/main" id="{B4096270-E974-EACB-2CD8-603DB14192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3309" y="5546527"/>
            <a:ext cx="2236169" cy="1136314"/>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26AEDD87-E1D4-896F-D9BF-2395981BC869}"/>
              </a:ext>
            </a:extLst>
          </p:cNvPr>
          <p:cNvSpPr txBox="1"/>
          <p:nvPr/>
        </p:nvSpPr>
        <p:spPr>
          <a:xfrm>
            <a:off x="565016" y="5759727"/>
            <a:ext cx="3827522" cy="707886"/>
          </a:xfrm>
          <a:prstGeom prst="rect">
            <a:avLst/>
          </a:prstGeom>
          <a:noFill/>
        </p:spPr>
        <p:txBody>
          <a:bodyPr wrap="square">
            <a:spAutoFit/>
          </a:bodyPr>
          <a:lstStyle/>
          <a:p>
            <a:r>
              <a:rPr lang="en-GB" sz="2000" i="1" dirty="0">
                <a:solidFill>
                  <a:srgbClr val="FF0000"/>
                </a:solidFill>
              </a:rPr>
              <a:t>There is going to be  fresh supply of wine of love in your marriage!</a:t>
            </a:r>
          </a:p>
        </p:txBody>
      </p:sp>
    </p:spTree>
    <p:extLst>
      <p:ext uri="{BB962C8B-B14F-4D97-AF65-F5344CB8AC3E}">
        <p14:creationId xmlns:p14="http://schemas.microsoft.com/office/powerpoint/2010/main" val="11126027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CCFF">
            <a:alpha val="31000"/>
          </a:srgbClr>
        </a:solidFill>
        <a:effectLst/>
      </p:bgPr>
    </p:bg>
    <p:spTree>
      <p:nvGrpSpPr>
        <p:cNvPr id="1" name=""/>
        <p:cNvGrpSpPr/>
        <p:nvPr/>
      </p:nvGrpSpPr>
      <p:grpSpPr>
        <a:xfrm>
          <a:off x="0" y="0"/>
          <a:ext cx="0" cy="0"/>
          <a:chOff x="0" y="0"/>
          <a:chExt cx="0" cy="0"/>
        </a:xfrm>
      </p:grpSpPr>
      <p:pic>
        <p:nvPicPr>
          <p:cNvPr id="5" name="Picture 4" descr="A poster with red hearts from a paper clip&#10;&#10;AI-generated content may be incorrect.">
            <a:extLst>
              <a:ext uri="{FF2B5EF4-FFF2-40B4-BE49-F238E27FC236}">
                <a16:creationId xmlns:a16="http://schemas.microsoft.com/office/drawing/2014/main" id="{4C8A6AA6-E477-FC34-C5C5-56BBC66062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4198" y="0"/>
            <a:ext cx="4743603" cy="6858000"/>
          </a:xfrm>
          <a:prstGeom prst="rect">
            <a:avLst/>
          </a:prstGeom>
        </p:spPr>
      </p:pic>
    </p:spTree>
    <p:extLst>
      <p:ext uri="{BB962C8B-B14F-4D97-AF65-F5344CB8AC3E}">
        <p14:creationId xmlns:p14="http://schemas.microsoft.com/office/powerpoint/2010/main" val="41688223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152997"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4800" b="1" dirty="0">
                <a:solidFill>
                  <a:prstClr val="black"/>
                </a:solidFill>
                <a:latin typeface="Lucida Sans" panose="020B0602030504020204" pitchFamily="34" charset="0"/>
              </a:rPr>
              <a:t>Psalm 128:1-6</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19) Psalm 128">
            <a:hlinkClick r:id="" action="ppaction://media"/>
            <a:extLst>
              <a:ext uri="{FF2B5EF4-FFF2-40B4-BE49-F238E27FC236}">
                <a16:creationId xmlns:a16="http://schemas.microsoft.com/office/drawing/2014/main" id="{50D31967-7FE5-C3B2-1D10-AED7FA319F3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52318" y="3632581"/>
            <a:ext cx="487363" cy="487363"/>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7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046:</a:t>
            </a:r>
            <a:r>
              <a:rPr lang="en-US" sz="7200" b="1" dirty="0">
                <a:solidFill>
                  <a:schemeClr val="bg1"/>
                </a:solidFill>
                <a:effectLst>
                  <a:outerShdw blurRad="38100" dist="38100" dir="2700000" algn="tl">
                    <a:srgbClr val="000000">
                      <a:alpha val="43137"/>
                    </a:srgbClr>
                  </a:outerShdw>
                </a:effectLst>
              </a:rPr>
              <a:t> A CHRISTIAN HOME</a:t>
            </a:r>
          </a:p>
          <a:p>
            <a:pPr marL="0" indent="0" algn="ctr">
              <a:buNone/>
              <a:defRPr/>
            </a:pPr>
            <a:r>
              <a:rPr lang="en-US" sz="7200" b="1" dirty="0">
                <a:solidFill>
                  <a:schemeClr val="bg1"/>
                </a:solidFill>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24285054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 CHRISTIAN HOME [GHS 046]</a:t>
            </a:r>
          </a:p>
        </p:txBody>
      </p:sp>
      <p:grpSp>
        <p:nvGrpSpPr>
          <p:cNvPr id="3" name="Group 2"/>
          <p:cNvGrpSpPr/>
          <p:nvPr/>
        </p:nvGrpSpPr>
        <p:grpSpPr>
          <a:xfrm>
            <a:off x="243372" y="1309166"/>
            <a:ext cx="11948629" cy="4770537"/>
            <a:chOff x="257130" y="1719391"/>
            <a:chExt cx="10547818" cy="4770537"/>
          </a:xfrm>
        </p:grpSpPr>
        <p:sp>
          <p:nvSpPr>
            <p:cNvPr id="14339" name="TextBox 1"/>
            <p:cNvSpPr txBox="1">
              <a:spLocks noChangeArrowheads="1"/>
            </p:cNvSpPr>
            <p:nvPr/>
          </p:nvSpPr>
          <p:spPr bwMode="auto">
            <a:xfrm>
              <a:off x="907147" y="1719391"/>
              <a:ext cx="9897801"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give us homes built firm upon the Saviour,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Christ is Head and Counsellor and Guide;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a:t>
              </a:r>
              <a:r>
                <a:rPr kumimoji="0" lang="en-GB" altLang="en-US" sz="3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ev’ry</a:t>
              </a: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child is taught His love and favour,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gives his heart to Christ, the Crucified: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sweet to know that </a:t>
              </a:r>
              <a:r>
                <a:rPr kumimoji="0" lang="en-GB" altLang="en-US" sz="3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his foot-steps waver,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faithful Lord is walking by his side!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 CHRISTIAN HOME [GHS 046]</a:t>
            </a:r>
          </a:p>
        </p:txBody>
      </p:sp>
      <p:grpSp>
        <p:nvGrpSpPr>
          <p:cNvPr id="3" name="Group 2"/>
          <p:cNvGrpSpPr/>
          <p:nvPr/>
        </p:nvGrpSpPr>
        <p:grpSpPr>
          <a:xfrm>
            <a:off x="243372" y="1309166"/>
            <a:ext cx="11948629" cy="4185761"/>
            <a:chOff x="257130" y="1719391"/>
            <a:chExt cx="10547818" cy="4185761"/>
          </a:xfrm>
        </p:grpSpPr>
        <p:sp>
          <p:nvSpPr>
            <p:cNvPr id="14339" name="TextBox 1"/>
            <p:cNvSpPr txBox="1">
              <a:spLocks noChangeArrowheads="1"/>
            </p:cNvSpPr>
            <p:nvPr/>
          </p:nvSpPr>
          <p:spPr bwMode="auto">
            <a:xfrm>
              <a:off x="907147" y="1719391"/>
              <a:ext cx="9897801"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give us homes with godly fathers, mothers,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always place their hope and trust in Him;</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Whose tender patience turmoil never bothers,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Whose calm and courage trouble cannot dim;</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home where each finds joy in serving others,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love still shines, </a:t>
              </a:r>
              <a:r>
                <a:rPr kumimoji="0" lang="en-GB" altLang="en-US" sz="3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days be dark and grim.</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0083014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 CHRISTIAN HOME [GHS 046]</a:t>
            </a:r>
          </a:p>
        </p:txBody>
      </p:sp>
      <p:grpSp>
        <p:nvGrpSpPr>
          <p:cNvPr id="3" name="Group 2"/>
          <p:cNvGrpSpPr/>
          <p:nvPr/>
        </p:nvGrpSpPr>
        <p:grpSpPr>
          <a:xfrm>
            <a:off x="243372" y="1309166"/>
            <a:ext cx="11948629" cy="4770537"/>
            <a:chOff x="257130" y="1719391"/>
            <a:chExt cx="10547818" cy="4770537"/>
          </a:xfrm>
        </p:grpSpPr>
        <p:sp>
          <p:nvSpPr>
            <p:cNvPr id="14339" name="TextBox 1"/>
            <p:cNvSpPr txBox="1">
              <a:spLocks noChangeArrowheads="1"/>
            </p:cNvSpPr>
            <p:nvPr/>
          </p:nvSpPr>
          <p:spPr bwMode="auto">
            <a:xfrm>
              <a:off x="907147" y="1719391"/>
              <a:ext cx="9897801"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give us homes where Christ is Lord and Master,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Bible read, the precious hymns still sung;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a:t>
              </a:r>
              <a:r>
                <a:rPr kumimoji="0" lang="en-GB" altLang="en-US" sz="3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pray’r</a:t>
              </a: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comes first in peace or in disaster,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praise is natural speech to </a:t>
              </a:r>
              <a:r>
                <a:rPr kumimoji="0" lang="en-GB" altLang="en-US" sz="3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ev’ry</a:t>
              </a: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tongue;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mountains move before a faith that’s vaster,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Christ sufficient is for old and young.</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673074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 CHRISTIAN HOME [GHS 046]</a:t>
            </a:r>
          </a:p>
        </p:txBody>
      </p:sp>
      <p:grpSp>
        <p:nvGrpSpPr>
          <p:cNvPr id="3" name="Group 2"/>
          <p:cNvGrpSpPr/>
          <p:nvPr/>
        </p:nvGrpSpPr>
        <p:grpSpPr>
          <a:xfrm>
            <a:off x="243372" y="1309166"/>
            <a:ext cx="11948629" cy="4185761"/>
            <a:chOff x="257130" y="1719391"/>
            <a:chExt cx="10547818" cy="4185761"/>
          </a:xfrm>
        </p:grpSpPr>
        <p:sp>
          <p:nvSpPr>
            <p:cNvPr id="14339" name="TextBox 1"/>
            <p:cNvSpPr txBox="1">
              <a:spLocks noChangeArrowheads="1"/>
            </p:cNvSpPr>
            <p:nvPr/>
          </p:nvSpPr>
          <p:spPr bwMode="auto">
            <a:xfrm>
              <a:off x="907147" y="1719391"/>
              <a:ext cx="9897801"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Lord, our God, our homes are Thine forever!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trust to Thee their problems, toil, and care;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Their bonds of love no enemy can sever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Thou art always Lord and Master there: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Thou the </a:t>
              </a:r>
              <a:r>
                <a:rPr kumimoji="0" lang="en-GB" altLang="en-US" sz="3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center</a:t>
              </a: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of our least endeavour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Thou our Guest, our hearts and homes to share.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6886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 </a:t>
            </a: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597729" cy="3283260"/>
          </a:xfrm>
        </p:spPr>
        <p:txBody>
          <a:bodyPr vert="horz" lIns="91440" tIns="45720" rIns="91440" bIns="45720" rtlCol="0" anchor="ctr">
            <a:normAutofit/>
          </a:bodyPr>
          <a:lstStyle/>
          <a:p>
            <a:pPr marL="0" indent="0" algn="ctr">
              <a:buNone/>
            </a:pPr>
            <a:r>
              <a:rPr lang="en-GB" sz="6600" b="1" cap="all" dirty="0"/>
              <a:t>MARRIAGE WITHOUT MISERY</a:t>
            </a:r>
            <a:endParaRPr lang="en-GB" sz="30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6333</TotalTime>
  <Words>1696</Words>
  <Application>Microsoft Office PowerPoint</Application>
  <PresentationFormat>Widescreen</PresentationFormat>
  <Paragraphs>259</Paragraphs>
  <Slides>39</Slides>
  <Notes>6</Notes>
  <HiddenSlides>0</HiddenSlides>
  <MMClips>1</MMClips>
  <ScaleCrop>false</ScaleCrop>
  <HeadingPairs>
    <vt:vector size="6" baseType="variant">
      <vt:variant>
        <vt:lpstr>Fonts Used</vt:lpstr>
      </vt:variant>
      <vt:variant>
        <vt:i4>15</vt:i4>
      </vt:variant>
      <vt:variant>
        <vt:lpstr>Theme</vt:lpstr>
      </vt:variant>
      <vt:variant>
        <vt:i4>7</vt:i4>
      </vt:variant>
      <vt:variant>
        <vt:lpstr>Slide Titles</vt:lpstr>
      </vt:variant>
      <vt:variant>
        <vt:i4>39</vt:i4>
      </vt:variant>
    </vt:vector>
  </HeadingPairs>
  <TitlesOfParts>
    <vt:vector size="61" baseType="lpstr">
      <vt:lpstr>Aharoni</vt:lpstr>
      <vt:lpstr>Aptos</vt:lpstr>
      <vt:lpstr>Arial</vt:lpstr>
      <vt:lpstr>Arial Black</vt:lpstr>
      <vt:lpstr>Bell MT</vt:lpstr>
      <vt:lpstr>Bradley Hand ITC</vt:lpstr>
      <vt:lpstr>Calibri</vt:lpstr>
      <vt:lpstr>Calibri (Body)</vt:lpstr>
      <vt:lpstr>Calibri Light</vt:lpstr>
      <vt:lpstr>Cambria</vt:lpstr>
      <vt:lpstr>Candara</vt:lpstr>
      <vt:lpstr>Lucida Sans</vt:lpstr>
      <vt:lpstr>Roboto</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YIELD NOT TO TEMPTATION [GHS 006]</vt:lpstr>
      <vt:lpstr>PowerPoint Presentation</vt:lpstr>
      <vt:lpstr>YIELD NOT TO TEMPTATION [GHS 006]</vt:lpstr>
      <vt:lpstr>PowerPoint Presentation</vt:lpstr>
      <vt:lpstr>YIELD NOT TO TEMPTATION [GHS 006]</vt:lpstr>
      <vt:lpstr>PowerPoint Presentation</vt:lpstr>
      <vt:lpstr>SEARCH THE SCRIPTURES</vt:lpstr>
      <vt:lpstr>REVIEW OF THE ASSIGNMENT FROM LAST STUDY</vt:lpstr>
      <vt:lpstr>LESSON 1007:   THE MOTHER OF ABOMINATIONS</vt:lpstr>
      <vt:lpstr>INTRODUCTION</vt:lpstr>
      <vt:lpstr>Rev 17:1–6, 15; 17:3–5; 17:16–17; Matt 24:4–5; 2 Pet 2:1–3; Rev 17:14; Rom 8:37</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  LESSON 1008: Lamentation over end-time Babylon</vt:lpstr>
      <vt:lpstr>PowerPoint Presentation</vt:lpstr>
      <vt:lpstr>PowerPoint Presentation</vt:lpstr>
      <vt:lpstr>ADULT MARRIAGE SEMINARS</vt:lpstr>
      <vt:lpstr>PowerPoint Presentation</vt:lpstr>
      <vt:lpstr>PowerPoint Presentation</vt:lpstr>
      <vt:lpstr>CHOIR</vt:lpstr>
      <vt:lpstr>HYMN</vt:lpstr>
      <vt:lpstr>A CHRISTIAN HOME [GHS 046]</vt:lpstr>
      <vt:lpstr>A CHRISTIAN HOME [GHS 046]</vt:lpstr>
      <vt:lpstr>A CHRISTIAN HOME [GHS 046]</vt:lpstr>
      <vt:lpstr>A CHRISTIAN HOME [GHS 046]</vt:lpstr>
      <vt:lpstr>TODAY’S SERMON </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784</cp:revision>
  <dcterms:created xsi:type="dcterms:W3CDTF">2023-01-06T14:44:39Z</dcterms:created>
  <dcterms:modified xsi:type="dcterms:W3CDTF">2025-06-26T07:52:53Z</dcterms:modified>
</cp:coreProperties>
</file>