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heme/themeOverride1.xml" ContentType="application/vnd.openxmlformats-officedocument.themeOverr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708" r:id="rId5"/>
    <p:sldMasterId id="2147483720" r:id="rId6"/>
    <p:sldMasterId id="2147483732" r:id="rId7"/>
  </p:sldMasterIdLst>
  <p:notesMasterIdLst>
    <p:notesMasterId r:id="rId43"/>
  </p:notesMasterIdLst>
  <p:sldIdLst>
    <p:sldId id="4082" r:id="rId8"/>
    <p:sldId id="3917" r:id="rId9"/>
    <p:sldId id="3923" r:id="rId10"/>
    <p:sldId id="270" r:id="rId11"/>
    <p:sldId id="298" r:id="rId12"/>
    <p:sldId id="299" r:id="rId13"/>
    <p:sldId id="300" r:id="rId14"/>
    <p:sldId id="301" r:id="rId15"/>
    <p:sldId id="302" r:id="rId16"/>
    <p:sldId id="256" r:id="rId17"/>
    <p:sldId id="293" r:id="rId18"/>
    <p:sldId id="258" r:id="rId19"/>
    <p:sldId id="259" r:id="rId20"/>
    <p:sldId id="287" r:id="rId21"/>
    <p:sldId id="283" r:id="rId22"/>
    <p:sldId id="276" r:id="rId23"/>
    <p:sldId id="277" r:id="rId24"/>
    <p:sldId id="292" r:id="rId25"/>
    <p:sldId id="291" r:id="rId26"/>
    <p:sldId id="269" r:id="rId27"/>
    <p:sldId id="288" r:id="rId28"/>
    <p:sldId id="3211" r:id="rId29"/>
    <p:sldId id="3200" r:id="rId30"/>
    <p:sldId id="3201" r:id="rId31"/>
    <p:sldId id="3162" r:id="rId32"/>
    <p:sldId id="3163" r:id="rId33"/>
    <p:sldId id="4076" r:id="rId34"/>
    <p:sldId id="4079" r:id="rId35"/>
    <p:sldId id="3986" r:id="rId36"/>
    <p:sldId id="4080" r:id="rId37"/>
    <p:sldId id="4083" r:id="rId38"/>
    <p:sldId id="4077" r:id="rId39"/>
    <p:sldId id="3627" r:id="rId40"/>
    <p:sldId id="3729" r:id="rId41"/>
    <p:sldId id="2089"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743E"/>
    <a:srgbClr val="3333FF"/>
    <a:srgbClr val="F0B485"/>
    <a:srgbClr val="F89800"/>
    <a:srgbClr val="FBB521"/>
    <a:srgbClr val="EC7534"/>
    <a:srgbClr val="B4A3CF"/>
    <a:srgbClr val="BCABD5"/>
    <a:srgbClr val="F1EBF1"/>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118" autoAdjust="0"/>
    <p:restoredTop sz="96723" autoAdjust="0"/>
  </p:normalViewPr>
  <p:slideViewPr>
    <p:cSldViewPr snapToGrid="0">
      <p:cViewPr varScale="1">
        <p:scale>
          <a:sx n="87" d="100"/>
          <a:sy n="87" d="100"/>
        </p:scale>
        <p:origin x="293" y="67"/>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notesMaster" Target="notesMasters/notesMaster1.xml"/><Relationship Id="rId48" Type="http://schemas.microsoft.com/office/2018/10/relationships/authors" Target="authors.xml"/><Relationship Id="rId8" Type="http://schemas.openxmlformats.org/officeDocument/2006/relationships/slide" Target="slides/slid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theme" Target="theme/theme1.xml"/><Relationship Id="rId20" Type="http://schemas.openxmlformats.org/officeDocument/2006/relationships/slide" Target="slides/slide13.xml"/><Relationship Id="rId41" Type="http://schemas.openxmlformats.org/officeDocument/2006/relationships/slide" Target="slides/slide34.xml"/></Relationships>
</file>

<file path=ppt/diagrams/_rels/data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0" kern="1200" dirty="0"/>
            <a:t>What are the events that will precede Christ's reign for one thousand years on earth?</a:t>
          </a:r>
          <a:r>
            <a:rPr lang="en-US" sz="3200" b="1" kern="1200" dirty="0"/>
            <a:t> </a:t>
          </a:r>
        </a:p>
        <a:p>
          <a:pPr algn="ctr">
            <a:lnSpc>
              <a:spcPct val="100000"/>
            </a:lnSpc>
            <a:spcBef>
              <a:spcPct val="0"/>
            </a:spcBef>
            <a:spcAft>
              <a:spcPts val="600"/>
            </a:spcAft>
          </a:pPr>
          <a:r>
            <a:rPr lang="en-US" sz="2800" b="1" i="1" kern="1200" dirty="0"/>
            <a:t>1</a:t>
          </a:r>
          <a:r>
            <a:rPr lang="en-US" sz="2800" b="1" kern="1200" dirty="0"/>
            <a:t> </a:t>
          </a:r>
          <a:r>
            <a:rPr lang="en-US" sz="2800" b="1" i="1" kern="1200" dirty="0"/>
            <a:t>Thess 4:17; Matt 24:21; Jude 14</a:t>
          </a:r>
          <a:endParaRPr lang="en-US" sz="2800" b="0"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6340"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0" dirty="0"/>
            <a:t>Explain the reason for many thrones in the text and identify those who will sit on them</a:t>
          </a:r>
        </a:p>
        <a:p>
          <a:pPr algn="ctr">
            <a:lnSpc>
              <a:spcPct val="100000"/>
            </a:lnSpc>
            <a:spcBef>
              <a:spcPct val="0"/>
            </a:spcBef>
            <a:spcAft>
              <a:spcPts val="600"/>
            </a:spcAft>
          </a:pPr>
          <a:r>
            <a:rPr lang="en-US" sz="3200" b="1" i="1" dirty="0"/>
            <a:t>Rev. 20:4;</a:t>
          </a:r>
          <a:r>
            <a:rPr lang="en-US" sz="3200" b="1" dirty="0"/>
            <a:t> </a:t>
          </a:r>
          <a:r>
            <a:rPr lang="en-US" sz="3200" b="1" i="1" dirty="0"/>
            <a:t>Mat 19:27–28; 1 Corinthians 6:2a</a:t>
          </a: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0" dirty="0"/>
            <a:t>Describe the beauty of Christ's millennial reign</a:t>
          </a:r>
        </a:p>
        <a:p>
          <a:pPr algn="ctr">
            <a:lnSpc>
              <a:spcPct val="100000"/>
            </a:lnSpc>
            <a:spcBef>
              <a:spcPct val="0"/>
            </a:spcBef>
            <a:spcAft>
              <a:spcPts val="600"/>
            </a:spcAft>
          </a:pPr>
          <a:r>
            <a:rPr lang="nl-NL" sz="3200" b="1" i="1" dirty="0"/>
            <a:t>Psalm 72:3,7;</a:t>
          </a:r>
          <a:r>
            <a:rPr lang="nl-NL" sz="3200" b="1" dirty="0"/>
            <a:t> </a:t>
          </a:r>
          <a:r>
            <a:rPr lang="nl-NL" sz="3200" b="1" i="1" dirty="0"/>
            <a:t>Micah 4:3; </a:t>
          </a:r>
          <a:r>
            <a:rPr lang="en-US" sz="3200" b="1" i="1" dirty="0"/>
            <a:t>Isaiah 65:18-19</a:t>
          </a:r>
          <a:endParaRPr lang="en-US" sz="3200" b="0" i="1" dirty="0"/>
        </a:p>
        <a:p>
          <a:pPr algn="ctr">
            <a:lnSpc>
              <a:spcPct val="100000"/>
            </a:lnSpc>
            <a:spcBef>
              <a:spcPct val="0"/>
            </a:spcBef>
            <a:spcAft>
              <a:spcPts val="600"/>
            </a:spcAft>
          </a:pPr>
          <a:endParaRPr lang="en-US" sz="3200" b="0"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0" dirty="0"/>
            <a:t>Who are those who wilt partake of Christ's millennial reign?</a:t>
          </a:r>
        </a:p>
        <a:p>
          <a:pPr algn="ctr">
            <a:lnSpc>
              <a:spcPct val="100000"/>
            </a:lnSpc>
            <a:spcBef>
              <a:spcPct val="0"/>
            </a:spcBef>
            <a:spcAft>
              <a:spcPts val="600"/>
            </a:spcAft>
          </a:pPr>
          <a:r>
            <a:rPr lang="en-US" sz="3200" b="1" i="1" dirty="0"/>
            <a:t>Ephesians 5:26-27; Matt. 24:13</a:t>
          </a:r>
          <a:endParaRPr lang="en-US" sz="3200" b="0"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0" kern="1200" dirty="0"/>
            <a:t>What must a sinner do to partake in the millennial reign</a:t>
          </a:r>
          <a:r>
            <a:rPr lang="en-US" sz="3200" b="0" i="1" kern="1200" dirty="0"/>
            <a:t>?</a:t>
          </a:r>
          <a:r>
            <a:rPr lang="nl-NL" sz="3200" b="0" i="0" kern="1200" dirty="0"/>
            <a:t> </a:t>
          </a:r>
        </a:p>
        <a:p>
          <a:pPr algn="ctr">
            <a:lnSpc>
              <a:spcPct val="100000"/>
            </a:lnSpc>
            <a:spcBef>
              <a:spcPct val="0"/>
            </a:spcBef>
            <a:spcAft>
              <a:spcPts val="600"/>
            </a:spcAft>
          </a:pPr>
          <a:r>
            <a:rPr lang="nl-NL" sz="3200" b="1" i="1" kern="1200" dirty="0" err="1"/>
            <a:t>Isaiah</a:t>
          </a:r>
          <a:r>
            <a:rPr lang="nl-NL" sz="3200" b="1" i="1" kern="1200" dirty="0"/>
            <a:t> 55:6,7;</a:t>
          </a:r>
          <a:r>
            <a:rPr lang="nl-NL" sz="3200" b="1" kern="1200" dirty="0"/>
            <a:t> </a:t>
          </a:r>
          <a:r>
            <a:rPr lang="nl-NL" sz="3200" b="1" i="1" kern="1200" dirty="0"/>
            <a:t>Acts 3:19</a:t>
          </a:r>
          <a:endParaRPr lang="en-US"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54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62360" y="1387"/>
          <a:ext cx="647539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90076" y="502717"/>
          <a:ext cx="647539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0" kern="1200" dirty="0"/>
            <a:t>What are the events that will precede Christ's reign for one thousand years on earth?</a:t>
          </a:r>
          <a:r>
            <a:rPr lang="en-US" sz="3200" b="1" kern="1200" dirty="0"/>
            <a:t> </a:t>
          </a:r>
        </a:p>
        <a:p>
          <a:pPr marL="0" lvl="0" indent="0" algn="ctr" defTabSz="1422400">
            <a:lnSpc>
              <a:spcPct val="100000"/>
            </a:lnSpc>
            <a:spcBef>
              <a:spcPct val="0"/>
            </a:spcBef>
            <a:spcAft>
              <a:spcPts val="600"/>
            </a:spcAft>
            <a:buNone/>
          </a:pPr>
          <a:r>
            <a:rPr lang="en-US" sz="2800" b="1" i="1" kern="1200" dirty="0"/>
            <a:t>1</a:t>
          </a:r>
          <a:r>
            <a:rPr lang="en-US" sz="2800" b="1" kern="1200" dirty="0"/>
            <a:t> </a:t>
          </a:r>
          <a:r>
            <a:rPr lang="en-US" sz="2800" b="1" i="1" kern="1200" dirty="0"/>
            <a:t>Thess 4:17; Matt 24:21; Jude 14</a:t>
          </a:r>
          <a:endParaRPr lang="en-US" sz="2800" b="0" i="1" kern="1200" dirty="0"/>
        </a:p>
      </dsp:txBody>
      <dsp:txXfrm>
        <a:off x="2583370" y="596011"/>
        <a:ext cx="6288803"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0" kern="1200" dirty="0"/>
            <a:t>Explain the reason for many thrones in the text and identify those who will sit on them</a:t>
          </a:r>
        </a:p>
        <a:p>
          <a:pPr marL="0" lvl="0" indent="0" algn="ctr" defTabSz="1422400">
            <a:lnSpc>
              <a:spcPct val="100000"/>
            </a:lnSpc>
            <a:spcBef>
              <a:spcPct val="0"/>
            </a:spcBef>
            <a:spcAft>
              <a:spcPts val="600"/>
            </a:spcAft>
            <a:buNone/>
          </a:pPr>
          <a:r>
            <a:rPr lang="en-US" sz="3200" b="1" i="1" kern="1200" dirty="0"/>
            <a:t>Rev. 20:4;</a:t>
          </a:r>
          <a:r>
            <a:rPr lang="en-US" sz="3200" b="1" kern="1200" dirty="0"/>
            <a:t> </a:t>
          </a:r>
          <a:r>
            <a:rPr lang="en-US" sz="3200" b="1" i="1" kern="1200" dirty="0"/>
            <a:t>Mat 19:27–28; 1 Corinthians 6:2a</a:t>
          </a:r>
          <a:endParaRPr lang="en-US" sz="3000" b="1" i="1" kern="1200" dirty="0">
            <a:solidFill>
              <a:schemeClr val="tx1"/>
            </a:solidFill>
          </a:endParaRPr>
        </a:p>
      </dsp:txBody>
      <dsp:txXfrm>
        <a:off x="2495967" y="745322"/>
        <a:ext cx="6626353"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0" kern="1200" dirty="0"/>
            <a:t>Describe the beauty of Christ's millennial reign</a:t>
          </a:r>
        </a:p>
        <a:p>
          <a:pPr marL="0" lvl="0" indent="0" algn="ctr" defTabSz="1422400">
            <a:lnSpc>
              <a:spcPct val="100000"/>
            </a:lnSpc>
            <a:spcBef>
              <a:spcPct val="0"/>
            </a:spcBef>
            <a:spcAft>
              <a:spcPts val="600"/>
            </a:spcAft>
            <a:buNone/>
          </a:pPr>
          <a:r>
            <a:rPr lang="nl-NL" sz="3200" b="1" i="1" kern="1200" dirty="0"/>
            <a:t>Psalm 72:3,7;</a:t>
          </a:r>
          <a:r>
            <a:rPr lang="nl-NL" sz="3200" b="1" kern="1200" dirty="0"/>
            <a:t> </a:t>
          </a:r>
          <a:r>
            <a:rPr lang="nl-NL" sz="3200" b="1" i="1" kern="1200" dirty="0"/>
            <a:t>Micah 4:3; </a:t>
          </a:r>
          <a:r>
            <a:rPr lang="en-US" sz="3200" b="1" i="1" kern="1200" dirty="0"/>
            <a:t>Isaiah 65:18-19</a:t>
          </a:r>
          <a:endParaRPr lang="en-US" sz="3200" b="0" i="1" kern="1200" dirty="0"/>
        </a:p>
        <a:p>
          <a:pPr marL="0" lvl="0" indent="0" algn="ctr" defTabSz="1422400">
            <a:lnSpc>
              <a:spcPct val="100000"/>
            </a:lnSpc>
            <a:spcBef>
              <a:spcPct val="0"/>
            </a:spcBef>
            <a:spcAft>
              <a:spcPts val="600"/>
            </a:spcAft>
            <a:buNone/>
          </a:pPr>
          <a:endParaRPr lang="en-US" sz="3200" b="0" i="1" kern="1200" dirty="0"/>
        </a:p>
      </dsp:txBody>
      <dsp:txXfrm>
        <a:off x="2383870" y="596011"/>
        <a:ext cx="6687804"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0" kern="1200" dirty="0"/>
            <a:t>Who are those who wilt partake of Christ's millennial reign?</a:t>
          </a:r>
        </a:p>
        <a:p>
          <a:pPr marL="0" lvl="0" indent="0" algn="ctr" defTabSz="1422400">
            <a:lnSpc>
              <a:spcPct val="100000"/>
            </a:lnSpc>
            <a:spcBef>
              <a:spcPct val="0"/>
            </a:spcBef>
            <a:spcAft>
              <a:spcPts val="600"/>
            </a:spcAft>
            <a:buNone/>
          </a:pPr>
          <a:r>
            <a:rPr lang="en-US" sz="3200" b="1" i="1" kern="1200" dirty="0"/>
            <a:t>Ephesians 5:26-27; Matt. 24:13</a:t>
          </a:r>
          <a:endParaRPr lang="en-US" sz="3200" b="0" i="1" kern="1200" dirty="0"/>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46237" y="1387"/>
          <a:ext cx="6907638"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73953" y="502717"/>
          <a:ext cx="6907638"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0" kern="1200" dirty="0"/>
            <a:t>What must a sinner do to partake in the millennial reign</a:t>
          </a:r>
          <a:r>
            <a:rPr lang="en-US" sz="3200" b="0" i="1" kern="1200" dirty="0"/>
            <a:t>?</a:t>
          </a:r>
          <a:r>
            <a:rPr lang="nl-NL" sz="3200" b="0" i="0" kern="1200" dirty="0"/>
            <a:t> </a:t>
          </a:r>
        </a:p>
        <a:p>
          <a:pPr marL="0" lvl="0" indent="0" algn="ctr" defTabSz="1422400">
            <a:lnSpc>
              <a:spcPct val="100000"/>
            </a:lnSpc>
            <a:spcBef>
              <a:spcPct val="0"/>
            </a:spcBef>
            <a:spcAft>
              <a:spcPts val="600"/>
            </a:spcAft>
            <a:buNone/>
          </a:pPr>
          <a:r>
            <a:rPr lang="nl-NL" sz="3200" b="1" i="1" kern="1200" dirty="0" err="1"/>
            <a:t>Isaiah</a:t>
          </a:r>
          <a:r>
            <a:rPr lang="nl-NL" sz="3200" b="1" i="1" kern="1200" dirty="0"/>
            <a:t> 55:6,7;</a:t>
          </a:r>
          <a:r>
            <a:rPr lang="nl-NL" sz="3200" b="1" kern="1200" dirty="0"/>
            <a:t> </a:t>
          </a:r>
          <a:r>
            <a:rPr lang="nl-NL" sz="3200" b="1" i="1" kern="1200" dirty="0"/>
            <a:t>Acts 3:19</a:t>
          </a:r>
          <a:endParaRPr lang="en-US" sz="3200" b="1" i="1" kern="1200" dirty="0"/>
        </a:p>
      </dsp:txBody>
      <dsp:txXfrm>
        <a:off x="2367247" y="596011"/>
        <a:ext cx="6721050"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7/26/2025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26/07/2025</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26/07/2025</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26/07/2025</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26/07/2025</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26/07/2025</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26/07/2025</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26/07/2025</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26/07/2025</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26/07/2025</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26/07/2025</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26/07/2025</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7/26/2025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26/07/2025</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7/26/2025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7/26/2025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7/26/2025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7/26/2025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7/26/2025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7/26/2025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7/26/2025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7/26/2025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7/26/2025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26/07/2025</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26/07/2025</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26/07/2025</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26/07/2025</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26/07/2025</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26/07/2025</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26/07/2025</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26/07/2025</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26/07/2025</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26/07/2025</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26/07/2025</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7/26/2025</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7/26/2025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7/26/2025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7/26/2025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7/26/2025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7/26/2025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7/26/2025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7/26/2025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7/26/2025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7/26/2025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26/07/2025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01486931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26/07/2025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99721642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26/07/2025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416665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26/07/2025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8022213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26/07/2025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85726113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26/07/2025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0711189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26/07/2025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25736745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26/07/2025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56514429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26/07/2025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91568000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26/07/2025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42818329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26/07/2025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291377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7/26/2025</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5647140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7/26/2025</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0509789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7/26/2025</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6734917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7/26/2025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6420112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7/26/2025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2957921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7/26/2025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4301816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7/26/2025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8487862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7/26/2025</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2639696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7/26/2025</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7602955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7/26/2025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263807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7/26/2025</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924602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26/07/2025</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7/26/2025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26/07/2025</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7/26/2025</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7/26/2025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26/07/2025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379611917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800">
                <a:solidFill>
                  <a:schemeClr val="tx1">
                    <a:lumMod val="75000"/>
                    <a:lumOff val="25000"/>
                  </a:schemeClr>
                </a:solidFill>
              </a:defRPr>
            </a:lvl1pPr>
          </a:lstStyle>
          <a:p>
            <a:fld id="{ED291B17-9318-49DB-B28B-6E5994AE9581}" type="datetime1">
              <a:rPr lang="en-US" smtClean="0"/>
              <a:t>7/26/2025</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8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8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046271370"/>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sldNum="0" hdr="0" ftr="0" dt="0"/>
  <p:txStyles>
    <p:titleStyle>
      <a:lvl1pPr algn="l" defTabSz="457200" rtl="0" eaLnBrk="1" latinLnBrk="0" hangingPunct="1">
        <a:lnSpc>
          <a:spcPct val="90000"/>
        </a:lnSpc>
        <a:spcBef>
          <a:spcPct val="0"/>
        </a:spcBef>
        <a:buNone/>
        <a:defRPr sz="27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1pPr>
      <a:lvl2pPr marL="630000" indent="-306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3pPr>
      <a:lvl4pPr marL="1242000" indent="-234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6.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5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7.png"/><Relationship Id="rId1" Type="http://schemas.openxmlformats.org/officeDocument/2006/relationships/slideLayout" Target="../slideLayouts/slideLayout5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7.png"/><Relationship Id="rId1" Type="http://schemas.openxmlformats.org/officeDocument/2006/relationships/slideLayout" Target="../slideLayouts/slideLayout5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7.png"/><Relationship Id="rId1" Type="http://schemas.openxmlformats.org/officeDocument/2006/relationships/slideLayout" Target="../slideLayouts/slideLayout5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7.png"/><Relationship Id="rId1" Type="http://schemas.openxmlformats.org/officeDocument/2006/relationships/slideLayout" Target="../slideLayouts/slideLayout5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7.png"/><Relationship Id="rId1" Type="http://schemas.openxmlformats.org/officeDocument/2006/relationships/slideLayout" Target="../slideLayouts/slideLayout5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7.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7.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9.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jpeg"/><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notesSlide" Target="../notesSlides/notesSlide3.xml"/><Relationship Id="rId7" Type="http://schemas.openxmlformats.org/officeDocument/2006/relationships/image" Target="../media/image21.svg"/><Relationship Id="rId12" Type="http://schemas.openxmlformats.org/officeDocument/2006/relationships/image" Target="../media/image26.png"/><Relationship Id="rId2" Type="http://schemas.openxmlformats.org/officeDocument/2006/relationships/slideLayout" Target="../slideLayouts/slideLayout51.xml"/><Relationship Id="rId1" Type="http://schemas.openxmlformats.org/officeDocument/2006/relationships/themeOverride" Target="../theme/themeOverride1.xml"/><Relationship Id="rId6" Type="http://schemas.openxmlformats.org/officeDocument/2006/relationships/image" Target="../media/image20.png"/><Relationship Id="rId11" Type="http://schemas.openxmlformats.org/officeDocument/2006/relationships/image" Target="../media/image25.svg"/><Relationship Id="rId5" Type="http://schemas.openxmlformats.org/officeDocument/2006/relationships/image" Target="../media/image19.sv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png"/></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8.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8.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3.jpe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F424B-D70C-1896-2EEC-E44749CCEE3C}"/>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0D8E3144-DBD0-5FAC-D69A-B2B2DF43F1B0}"/>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3307052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5652-9AF1-0D47-6E63-A3406631421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094804E-F5F8-A92C-71BA-2A82D6B78D4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172141F-F949-C9F7-2D37-2AD9C6C47EEA}"/>
              </a:ext>
            </a:extLst>
          </p:cNvPr>
          <p:cNvPicPr>
            <a:picLocks noChangeAspect="1"/>
          </p:cNvPicPr>
          <p:nvPr/>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02F1002-2A74-B262-95E7-9E287A68C237}"/>
              </a:ext>
            </a:extLst>
          </p:cNvPr>
          <p:cNvSpPr txBox="1">
            <a:spLocks/>
          </p:cNvSpPr>
          <p:nvPr/>
        </p:nvSpPr>
        <p:spPr>
          <a:xfrm>
            <a:off x="8801360" y="1290108"/>
            <a:ext cx="3102774" cy="900115"/>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GLOBAL WORSHIP SERVICE</a:t>
            </a:r>
          </a:p>
        </p:txBody>
      </p:sp>
      <p:sp>
        <p:nvSpPr>
          <p:cNvPr id="6" name="Subtitle 2">
            <a:extLst>
              <a:ext uri="{FF2B5EF4-FFF2-40B4-BE49-F238E27FC236}">
                <a16:creationId xmlns:a16="http://schemas.microsoft.com/office/drawing/2014/main" id="{B15C6C35-8964-8596-349A-486926D51BF4}"/>
              </a:ext>
            </a:extLst>
          </p:cNvPr>
          <p:cNvSpPr txBox="1">
            <a:spLocks/>
          </p:cNvSpPr>
          <p:nvPr/>
        </p:nvSpPr>
        <p:spPr>
          <a:xfrm>
            <a:off x="9585817" y="2070101"/>
            <a:ext cx="1920900" cy="51011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27-07-2025</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320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212:</a:t>
            </a:r>
            <a:r>
              <a:rPr lang="en-US" sz="7200" b="1" dirty="0">
                <a:solidFill>
                  <a:schemeClr val="bg1"/>
                </a:solidFill>
                <a:effectLst>
                  <a:outerShdw blurRad="38100" dist="38100" dir="2700000" algn="tl">
                    <a:srgbClr val="000000">
                      <a:alpha val="43137"/>
                    </a:srgbClr>
                  </a:outerShdw>
                </a:effectLst>
              </a:rPr>
              <a:t> </a:t>
            </a:r>
            <a:r>
              <a:rPr lang="en-GB" sz="7200" b="1" dirty="0">
                <a:solidFill>
                  <a:schemeClr val="bg1"/>
                </a:solidFill>
                <a:effectLst>
                  <a:outerShdw blurRad="38100" dist="38100" dir="2700000" algn="tl">
                    <a:srgbClr val="000000">
                      <a:alpha val="43137"/>
                    </a:srgbClr>
                  </a:outerShdw>
                </a:effectLst>
              </a:rPr>
              <a:t>JESUS SHALL REIGN WHERE’ER THE SUN </a:t>
            </a: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sz="3600" b="1" u="sng" dirty="0">
                <a:solidFill>
                  <a:schemeClr val="bg1"/>
                </a:solidFill>
                <a:latin typeface="Arial" panose="020B0604020202020204" pitchFamily="34" charset="0"/>
                <a:cs typeface="Arial" panose="020B0604020202020204" pitchFamily="34" charset="0"/>
              </a:rPr>
              <a:t>JESUS SHALL REIGN WHERE’ER THE SUN </a:t>
            </a:r>
            <a:r>
              <a:rPr lang="en-US" sz="3600" b="1" u="sng" dirty="0">
                <a:solidFill>
                  <a:schemeClr val="bg1"/>
                </a:solidFill>
                <a:latin typeface="Arial" panose="020B0604020202020204" pitchFamily="34" charset="0"/>
                <a:cs typeface="Arial" panose="020B0604020202020204" pitchFamily="34" charset="0"/>
              </a:rPr>
              <a:t>[GHS 212]</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shall reign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where’er</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 sun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Doth his successive journeys run;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kingdom stretch from shore to shore,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Till sun shall rise and set no more.</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sz="3600" b="1" u="sng" dirty="0">
                <a:solidFill>
                  <a:schemeClr val="bg1"/>
                </a:solidFill>
                <a:latin typeface="Arial" panose="020B0604020202020204" pitchFamily="34" charset="0"/>
                <a:cs typeface="Arial" panose="020B0604020202020204" pitchFamily="34" charset="0"/>
              </a:rPr>
              <a:t>JESUS SHALL REIGN WHERE’ER THE SUN </a:t>
            </a:r>
            <a:r>
              <a:rPr lang="en-US" sz="3600" b="1" u="sng" dirty="0">
                <a:solidFill>
                  <a:schemeClr val="bg1"/>
                </a:solidFill>
                <a:latin typeface="Arial" panose="020B0604020202020204" pitchFamily="34" charset="0"/>
                <a:cs typeface="Arial" panose="020B0604020202020204" pitchFamily="34" charset="0"/>
              </a:rPr>
              <a:t>[GHS 212]</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Him shall endless prayer be made,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praises throng to crown His head;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name like sweet perfume shall rise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 every morning sacrifice.</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3440130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sz="3600" b="1" u="sng" dirty="0">
                <a:solidFill>
                  <a:schemeClr val="bg1"/>
                </a:solidFill>
                <a:latin typeface="Arial" panose="020B0604020202020204" pitchFamily="34" charset="0"/>
                <a:cs typeface="Arial" panose="020B0604020202020204" pitchFamily="34" charset="0"/>
              </a:rPr>
              <a:t>JESUS SHALL REIGN WHERE’ER THE SUN </a:t>
            </a:r>
            <a:r>
              <a:rPr lang="en-US" sz="3600" b="1" u="sng" dirty="0">
                <a:solidFill>
                  <a:schemeClr val="bg1"/>
                </a:solidFill>
                <a:latin typeface="Arial" panose="020B0604020202020204" pitchFamily="34" charset="0"/>
                <a:cs typeface="Arial" panose="020B0604020202020204" pitchFamily="34" charset="0"/>
              </a:rPr>
              <a:t>[GHS 212]</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People and realms of every tongue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Dwell on His love with sweetest song;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infant voices shall proclaim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Their young hosannas to His name.</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712795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sz="3600" b="1" u="sng" dirty="0">
                <a:solidFill>
                  <a:schemeClr val="bg1"/>
                </a:solidFill>
                <a:latin typeface="Arial" panose="020B0604020202020204" pitchFamily="34" charset="0"/>
                <a:cs typeface="Arial" panose="020B0604020202020204" pitchFamily="34" charset="0"/>
              </a:rPr>
              <a:t>JESUS SHALL REIGN WHERE’ER THE SUN </a:t>
            </a:r>
            <a:r>
              <a:rPr lang="en-US" sz="3600" b="1" u="sng" dirty="0">
                <a:solidFill>
                  <a:schemeClr val="bg1"/>
                </a:solidFill>
                <a:latin typeface="Arial" panose="020B0604020202020204" pitchFamily="34" charset="0"/>
                <a:cs typeface="Arial" panose="020B0604020202020204" pitchFamily="34" charset="0"/>
              </a:rPr>
              <a:t>[GHS 212]</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Blessings abound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where’er</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He reigns;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prisoner leaps to lose his chains;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weary find eternal rest;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all the sons of want are blest. </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2699447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sz="3600" b="1" u="sng" dirty="0">
                <a:solidFill>
                  <a:schemeClr val="bg1"/>
                </a:solidFill>
                <a:latin typeface="Arial" panose="020B0604020202020204" pitchFamily="34" charset="0"/>
                <a:cs typeface="Arial" panose="020B0604020202020204" pitchFamily="34" charset="0"/>
              </a:rPr>
              <a:t>JESUS SHALL REIGN WHERE’ER THE SUN </a:t>
            </a:r>
            <a:r>
              <a:rPr lang="en-US" sz="3600" b="1" u="sng" dirty="0">
                <a:solidFill>
                  <a:schemeClr val="bg1"/>
                </a:solidFill>
                <a:latin typeface="Arial" panose="020B0604020202020204" pitchFamily="34" charset="0"/>
                <a:cs typeface="Arial" panose="020B0604020202020204" pitchFamily="34" charset="0"/>
              </a:rPr>
              <a:t>[GHS 212]</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Where He displays His healing power;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Death and the curse are known no more,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Him the tribes of Adam boast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blessings than their father lost. </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5.</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345499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sz="3600" b="1" u="sng" dirty="0">
                <a:solidFill>
                  <a:schemeClr val="bg1"/>
                </a:solidFill>
                <a:latin typeface="Arial" panose="020B0604020202020204" pitchFamily="34" charset="0"/>
                <a:cs typeface="Arial" panose="020B0604020202020204" pitchFamily="34" charset="0"/>
              </a:rPr>
              <a:t>JESUS SHALL REIGN WHERE’ER THE SUN </a:t>
            </a:r>
            <a:r>
              <a:rPr lang="en-US" sz="3600" b="1" u="sng" dirty="0">
                <a:solidFill>
                  <a:schemeClr val="bg1"/>
                </a:solidFill>
                <a:latin typeface="Arial" panose="020B0604020202020204" pitchFamily="34" charset="0"/>
                <a:cs typeface="Arial" panose="020B0604020202020204" pitchFamily="34" charset="0"/>
              </a:rPr>
              <a:t>[GHS 212]</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every creature rise and bring,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Its greatest honours to our King;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Angels descend with songs again,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earth prolong the joyful strain. </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6.</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Oval 5">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4831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27-07-2025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rmAutofit/>
          </a:bodyPr>
          <a:lstStyle/>
          <a:p>
            <a:pPr marL="0" indent="0" algn="ctr">
              <a:lnSpc>
                <a:spcPct val="110000"/>
              </a:lnSpc>
              <a:buNone/>
            </a:pPr>
            <a:r>
              <a:rPr lang="en-US" b="1" dirty="0">
                <a:solidFill>
                  <a:schemeClr val="bg1">
                    <a:lumMod val="65000"/>
                  </a:schemeClr>
                </a:solidFill>
                <a:latin typeface="Calibri" panose="020F0502020204030204" pitchFamily="34" charset="0"/>
              </a:rPr>
              <a:t>A friend comes to you and says that he is no longer sure that Christ will return again. In the light of today’s study, what are the dangers he faces? And how will you counsel him? </a:t>
            </a:r>
          </a:p>
          <a:p>
            <a:pPr marL="0" indent="0" algn="ctr">
              <a:lnSpc>
                <a:spcPct val="110000"/>
              </a:lnSpc>
              <a:buNone/>
            </a:pPr>
            <a:r>
              <a:rPr lang="en-US" b="1" dirty="0">
                <a:solidFill>
                  <a:schemeClr val="bg1">
                    <a:lumMod val="65000"/>
                  </a:schemeClr>
                </a:solidFill>
                <a:latin typeface="Calibri" panose="020F0502020204030204" pitchFamily="34" charset="0"/>
              </a:rPr>
              <a:t> Prepare scriptural verses to back up your response and share them with the church next week.</a:t>
            </a:r>
          </a:p>
          <a:p>
            <a:pPr marL="0" indent="0" algn="ctr">
              <a:lnSpc>
                <a:spcPct val="110000"/>
              </a:lnSpc>
              <a:buNone/>
            </a:pPr>
            <a:endParaRPr lang="en-GB" b="1" dirty="0">
              <a:solidFill>
                <a:schemeClr val="bg1">
                  <a:lumMod val="65000"/>
                </a:schemeClr>
              </a:solidFill>
              <a:latin typeface="Calibri" panose="020F0502020204030204" pitchFamily="34" charset="0"/>
            </a:endParaRPr>
          </a:p>
          <a:p>
            <a:pPr marL="0" indent="0" algn="ctr">
              <a:lnSpc>
                <a:spcPct val="110000"/>
              </a:lnSpc>
              <a:buNone/>
            </a:pPr>
            <a:endParaRPr lang="en-GB" b="1" dirty="0">
              <a:solidFill>
                <a:schemeClr val="bg1">
                  <a:lumMod val="65000"/>
                </a:schemeClr>
              </a:solidFill>
              <a:latin typeface="Calibri" panose="020F0502020204030204" pitchFamily="34" charset="0"/>
            </a:endParaRPr>
          </a:p>
          <a:p>
            <a:pPr marL="0" indent="0" algn="ctr">
              <a:lnSpc>
                <a:spcPct val="110000"/>
              </a:lnSpc>
              <a:buNone/>
            </a:pPr>
            <a:r>
              <a:rPr lang="en-US" b="1" dirty="0">
                <a:latin typeface="Calibri" panose="020F0502020204030204" pitchFamily="34" charset="0"/>
              </a:rPr>
              <a:t>Volunteers, please!</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Christ’s second coming and the battle of Armageddon</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29812506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711415" y="742951"/>
            <a:ext cx="3583244"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1011</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THE MILLENNIAL REIGN OF CHRIST</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"Blessed and holy is he that hath part in the first resurrection: on such the second death hath no power, but they shall be priests of God and of Christ, and shall reign with him a thousand years" </a:t>
            </a:r>
            <a:r>
              <a:rPr kumimoji="0" lang="en-US"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(Revelation 20:6).</a:t>
            </a:r>
            <a:endPar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a:p>
            <a:pPr marL="180975" marR="0" lvl="1" indent="-180975" algn="just" defTabSz="1289050" rtl="0" eaLnBrk="1" fontAlgn="auto" latinLnBrk="0" hangingPunct="1">
              <a:lnSpc>
                <a:spcPct val="90000"/>
              </a:lnSpc>
              <a:spcBef>
                <a:spcPct val="0"/>
              </a:spcBef>
              <a:spcAft>
                <a:spcPct val="20000"/>
              </a:spcAft>
              <a:buClrTx/>
              <a:buSzTx/>
              <a:buFontTx/>
              <a:buNone/>
              <a:tabLst/>
              <a:defRPr/>
            </a:pP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Revelation 20:1-10</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731520"/>
            <a:ext cx="7534048" cy="5230882"/>
          </a:xfrm>
        </p:spPr>
        <p:txBody>
          <a:bodyPr anchor="ctr">
            <a:noAutofit/>
          </a:bodyPr>
          <a:lstStyle/>
          <a:p>
            <a:pPr marL="0" indent="0" algn="just" eaLnBrk="0" fontAlgn="base" hangingPunct="0">
              <a:lnSpc>
                <a:spcPct val="100000"/>
              </a:lnSpc>
              <a:spcBef>
                <a:spcPct val="0"/>
              </a:spcBef>
              <a:spcAft>
                <a:spcPts val="600"/>
              </a:spcAft>
              <a:buNone/>
              <a:defRPr/>
            </a:pPr>
            <a:r>
              <a:rPr lang="en-US" dirty="0"/>
              <a:t>The millennial reign refers to the period of Christ’s return to the earth for a thousand years with the saints. This period will be characterized by unprecedented peace, unparalleled prosperity, unpretentious purity, uninterrupted protection, unbroken preservation, unending health, and unspeakable joy. All these will be possible because Satan will be bound and cast into the bottomless pit, no longer able to deceive or torment mankind. Christ will reign with full authority, and all will acknowledge Him as Lord.</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119694" y="498290"/>
            <a:ext cx="7517510"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At the beginning of Christ’s millennial reign, Satan will be bound and confined in the bottomless pit by the superior power of God. All power and authority belong to Jesus. </a:t>
            </a:r>
          </a:p>
          <a:p>
            <a:pPr marL="514350" indent="-514350" algn="just" eaLnBrk="0" fontAlgn="base" hangingPunct="0">
              <a:lnSpc>
                <a:spcPct val="100000"/>
              </a:lnSpc>
              <a:spcBef>
                <a:spcPct val="0"/>
              </a:spcBef>
              <a:spcAft>
                <a:spcPts val="600"/>
              </a:spcAft>
              <a:buFont typeface="+mj-lt"/>
              <a:buAutoNum type="arabicPeriod"/>
              <a:defRPr/>
            </a:pPr>
            <a:r>
              <a:rPr lang="en-US" dirty="0"/>
              <a:t>The triumphant saints will reign with Christ, sitting on thrones and pronouncing judgment on those who rejected God’s grace and mercy.</a:t>
            </a:r>
          </a:p>
          <a:p>
            <a:pPr marL="514350" indent="-514350" algn="just" eaLnBrk="0" fontAlgn="base" hangingPunct="0">
              <a:lnSpc>
                <a:spcPct val="100000"/>
              </a:lnSpc>
              <a:spcBef>
                <a:spcPct val="0"/>
              </a:spcBef>
              <a:spcAft>
                <a:spcPts val="600"/>
              </a:spcAft>
              <a:buFont typeface="+mj-lt"/>
              <a:buAutoNum type="arabicPeriod"/>
              <a:defRPr/>
            </a:pPr>
            <a:r>
              <a:rPr lang="en-US" dirty="0"/>
              <a:t>To reign with Christ, one must live a life of uncompromising faith, separating from worldly influences and refusing to bow to the god of this world.</a:t>
            </a:r>
          </a:p>
          <a:p>
            <a:pPr marL="514350" indent="-514350" algn="just" eaLnBrk="0" fontAlgn="base" hangingPunct="0">
              <a:lnSpc>
                <a:spcPct val="100000"/>
              </a:lnSpc>
              <a:spcBef>
                <a:spcPct val="0"/>
              </a:spcBef>
              <a:spcAft>
                <a:spcPts val="600"/>
              </a:spcAft>
              <a:buFont typeface="+mj-lt"/>
              <a:buAutoNum type="arabicPeriod"/>
              <a:defRPr/>
            </a:pPr>
            <a:r>
              <a:rPr lang="en-US" dirty="0"/>
              <a:t>Christ’s foes and all who reject Him will be cast into the lake of fire.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Revelation 20:1-3; Luke 11:20-22; Matthew 19:28; 2 Timothy 2:12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966366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BE68D-E242-E211-A74A-CA4093085FA8}"/>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E168045-4713-F721-645F-FDAF2DCC686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5CE0EE16-D952-8492-71E7-652E78FC20B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58E57F14-1676-7197-3AC1-7C5D205663A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5A62252E-779D-D1C6-0B85-70058B3C27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B2FEF807-0A5A-9D35-C49B-8EC334851F2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4AF8911-FF35-CFF5-CC65-886830C86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35265BC-D67D-409A-9F3E-D1ABD23F05A7}"/>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397223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247745" y="686862"/>
            <a:ext cx="7334655" cy="5475129"/>
          </a:xfrm>
        </p:spPr>
        <p:txBody>
          <a:bodyPr anchor="ctr">
            <a:noAutofit/>
          </a:bodyPr>
          <a:lstStyle/>
          <a:p>
            <a:pPr marL="0" indent="0" algn="ctr">
              <a:buNone/>
            </a:pPr>
            <a:r>
              <a:rPr lang="en-US" b="1" dirty="0">
                <a:latin typeface="Calibri" panose="020F0502020204030204" pitchFamily="34" charset="0"/>
              </a:rPr>
              <a:t>Christ’s millennial reign reveals that true peace and transformation can only be found in Him. Those who reject Him will face judgment, but the faithful will reign with Him forever. The wise choice is to accept Christ’s offer of salvation before it is too late. </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Can lasting peace and righteousness ever be achieved on earth without divine intervention, as will be seen </a:t>
            </a:r>
            <a:r>
              <a:rPr lang="en-US" b="1">
                <a:latin typeface="Calibri" panose="020F0502020204030204" pitchFamily="34" charset="0"/>
              </a:rPr>
              <a:t>during the millennial reign of Christ? </a:t>
            </a:r>
            <a:r>
              <a:rPr lang="en-US" b="1" dirty="0">
                <a:latin typeface="Calibri" panose="020F0502020204030204" pitchFamily="34" charset="0"/>
              </a:rPr>
              <a:t>Support your answer with Bible references.</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dirty="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2171042"/>
              </p:ext>
            </p:extLst>
          </p:nvPr>
        </p:nvGraphicFramePr>
        <p:xfrm>
          <a:off x="1371598" y="2404124"/>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0" y="4033835"/>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453BB0F-E69E-3F20-4CA7-3D805BD3D681}"/>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27272912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32DCF-3C85-CCBA-1A4A-0C19213400A6}"/>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EAC04CCE-1626-F42A-22E5-F3A39E0360B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5399655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1012</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Vision for missions</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060076" y="1578634"/>
            <a:ext cx="6388975"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he said unto them, Go ye into all the world, and preach the gospel to every creature”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(Mark 16:15).</a:t>
            </a: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Acts 16:1-15</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2531036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32A1E-3B53-C99A-ECE1-A7F88BCBB869}"/>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A550F227-3C26-61E9-1805-AFF6705D4FD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C0B1191D-11C5-6262-AD0A-F4D230D25FE0}"/>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8870182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3F440-2E8B-AE08-F16F-58FF4A47BB7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31F1402-D70B-D31B-E1FF-B5390782509A}"/>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8A1CE57B-0838-7355-5E3C-E536CC0A764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4459414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B27C1-9F70-9076-0332-C03362A020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624FB9-2D81-548D-AF64-EB7F626D66F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916CE8D-E0CA-19D0-538E-CBD6731C61EE}"/>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5BC058B2-7FA0-3167-CEFE-C88F91489123}"/>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7387506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GB" altLang="en-US" sz="4000" b="1" i="0" u="none" strike="noStrike" kern="1200" cap="none" spc="0" normalizeH="0" baseline="0" noProof="0">
                <a:ln>
                  <a:noFill/>
                </a:ln>
                <a:solidFill>
                  <a:srgbClr val="FFFFFF"/>
                </a:solidFill>
                <a:effectLst/>
                <a:uLnTx/>
                <a:uFillTx/>
                <a:latin typeface="Cambria" charset="0"/>
                <a:ea typeface="+mj-ea"/>
                <a:cs typeface="+mj-cs"/>
              </a:rPr>
              <a:t>CONNECTION TO GCK</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2" name="Picture 1">
            <a:extLst>
              <a:ext uri="{FF2B5EF4-FFF2-40B4-BE49-F238E27FC236}">
                <a16:creationId xmlns:a16="http://schemas.microsoft.com/office/drawing/2014/main" id="{7BF831AA-B739-3454-E23B-A305CA9F8C02}"/>
              </a:ext>
            </a:extLst>
          </p:cNvPr>
          <p:cNvPicPr>
            <a:picLocks noChangeAspect="1"/>
          </p:cNvPicPr>
          <p:nvPr/>
        </p:nvPicPr>
        <p:blipFill>
          <a:blip r:embed="rId3"/>
          <a:stretch>
            <a:fillRect/>
          </a:stretch>
        </p:blipFill>
        <p:spPr>
          <a:xfrm>
            <a:off x="-4" y="1587396"/>
            <a:ext cx="12192000" cy="5267259"/>
          </a:xfrm>
          <a:prstGeom prst="rect">
            <a:avLst/>
          </a:prstGeom>
        </p:spPr>
      </p:pic>
    </p:spTree>
    <p:extLst>
      <p:ext uri="{BB962C8B-B14F-4D97-AF65-F5344CB8AC3E}">
        <p14:creationId xmlns:p14="http://schemas.microsoft.com/office/powerpoint/2010/main" val="10106051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DividendVTI">
  <a:themeElements>
    <a:clrScheme name="AnalogousFromLightSeedRightStep">
      <a:dk1>
        <a:srgbClr val="000000"/>
      </a:dk1>
      <a:lt1>
        <a:srgbClr val="FFFFFF"/>
      </a:lt1>
      <a:dk2>
        <a:srgbClr val="413424"/>
      </a:dk2>
      <a:lt2>
        <a:srgbClr val="E2E8E4"/>
      </a:lt2>
      <a:accent1>
        <a:srgbClr val="EC70C6"/>
      </a:accent1>
      <a:accent2>
        <a:srgbClr val="E8517A"/>
      </a:accent2>
      <a:accent3>
        <a:srgbClr val="EC8270"/>
      </a:accent3>
      <a:accent4>
        <a:srgbClr val="E2912A"/>
      </a:accent4>
      <a:accent5>
        <a:srgbClr val="A8A650"/>
      </a:accent5>
      <a:accent6>
        <a:srgbClr val="83AF3D"/>
      </a:accent6>
      <a:hlink>
        <a:srgbClr val="568E67"/>
      </a:hlink>
      <a:folHlink>
        <a:srgbClr val="7F7F7F"/>
      </a:folHlink>
    </a:clrScheme>
    <a:fontScheme name="Dividend">
      <a:majorFont>
        <a:latin typeface="Arial Nova Ligh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ova Ligh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6724</TotalTime>
  <Words>1146</Words>
  <Application>Microsoft Office PowerPoint</Application>
  <PresentationFormat>Widescreen</PresentationFormat>
  <Paragraphs>168</Paragraphs>
  <Slides>35</Slides>
  <Notes>3</Notes>
  <HiddenSlides>0</HiddenSlides>
  <MMClips>0</MMClips>
  <ScaleCrop>false</ScaleCrop>
  <HeadingPairs>
    <vt:vector size="6" baseType="variant">
      <vt:variant>
        <vt:lpstr>Fonts Used</vt:lpstr>
      </vt:variant>
      <vt:variant>
        <vt:i4>11</vt:i4>
      </vt:variant>
      <vt:variant>
        <vt:lpstr>Theme</vt:lpstr>
      </vt:variant>
      <vt:variant>
        <vt:i4>7</vt:i4>
      </vt:variant>
      <vt:variant>
        <vt:lpstr>Slide Titles</vt:lpstr>
      </vt:variant>
      <vt:variant>
        <vt:i4>35</vt:i4>
      </vt:variant>
    </vt:vector>
  </HeadingPairs>
  <TitlesOfParts>
    <vt:vector size="53" baseType="lpstr">
      <vt:lpstr>Aptos</vt:lpstr>
      <vt:lpstr>Arial</vt:lpstr>
      <vt:lpstr>Arial Nova Light</vt:lpstr>
      <vt:lpstr>Bell MT</vt:lpstr>
      <vt:lpstr>Calibri</vt:lpstr>
      <vt:lpstr>Calibri Light</vt:lpstr>
      <vt:lpstr>Cambria</vt:lpstr>
      <vt:lpstr>Candara</vt:lpstr>
      <vt:lpstr>Times New Roman</vt:lpstr>
      <vt:lpstr>Wingdings</vt:lpstr>
      <vt:lpstr>Wingdings 2</vt:lpstr>
      <vt:lpstr>Office Theme</vt:lpstr>
      <vt:lpstr>1_Office Theme</vt:lpstr>
      <vt:lpstr>2_Office Theme</vt:lpstr>
      <vt:lpstr>3_Office Theme</vt:lpstr>
      <vt:lpstr>1_Template_Netherlands</vt:lpstr>
      <vt:lpstr>4_Office Theme</vt:lpstr>
      <vt:lpstr>DividendVTI</vt:lpstr>
      <vt:lpstr>PowerPoint Presentation</vt:lpstr>
      <vt:lpstr>PowerPoint Presentation</vt:lpstr>
      <vt:lpstr>HYMN</vt:lpstr>
      <vt:lpstr>JESUS SHALL REIGN WHERE’ER THE SUN [GHS 212]</vt:lpstr>
      <vt:lpstr>JESUS SHALL REIGN WHERE’ER THE SUN [GHS 212]</vt:lpstr>
      <vt:lpstr>JESUS SHALL REIGN WHERE’ER THE SUN [GHS 212]</vt:lpstr>
      <vt:lpstr>JESUS SHALL REIGN WHERE’ER THE SUN [GHS 212]</vt:lpstr>
      <vt:lpstr>JESUS SHALL REIGN WHERE’ER THE SUN [GHS 212]</vt:lpstr>
      <vt:lpstr>JESUS SHALL REIGN WHERE’ER THE SUN [GHS 212]</vt:lpstr>
      <vt:lpstr>SEARCH THE SCRIPTURES</vt:lpstr>
      <vt:lpstr>REVIEW OF THE ASSIGNMENT FROM LAST STUDY</vt:lpstr>
      <vt:lpstr>LESSON 1011: THE MILLENNIAL REIGN OF CHRIST</vt:lpstr>
      <vt:lpstr>INTRODUCTION</vt:lpstr>
      <vt:lpstr>Revelation 20:1-3; Luke 11:20-22; Matthew 19:28; 2 Timothy 2:12</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PowerPoint Presentation</vt:lpstr>
      <vt:lpstr>PowerPoint Presentation</vt:lpstr>
      <vt:lpstr>  LESSON 1012: Vision for missions</vt:lpstr>
      <vt:lpstr>PowerPoint Presentation</vt:lpstr>
      <vt:lpstr>PowerPoint Presentation</vt:lpstr>
      <vt:lpstr>PowerPoint Presentation</vt:lpstr>
      <vt:lpstr>CHOIR</vt:lpstr>
      <vt:lpstr>PowerPoint Presentation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472</cp:revision>
  <dcterms:created xsi:type="dcterms:W3CDTF">2023-01-06T14:44:39Z</dcterms:created>
  <dcterms:modified xsi:type="dcterms:W3CDTF">2025-07-26T09:02:19Z</dcterms:modified>
</cp:coreProperties>
</file>