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Lst>
  <p:notesMasterIdLst>
    <p:notesMasterId r:id="rId46"/>
  </p:notesMasterIdLst>
  <p:sldIdLst>
    <p:sldId id="3914" r:id="rId9"/>
    <p:sldId id="4049" r:id="rId10"/>
    <p:sldId id="4050" r:id="rId11"/>
    <p:sldId id="274" r:id="rId12"/>
    <p:sldId id="4051" r:id="rId13"/>
    <p:sldId id="294" r:id="rId14"/>
    <p:sldId id="295" r:id="rId15"/>
    <p:sldId id="4052" r:id="rId16"/>
    <p:sldId id="256" r:id="rId17"/>
    <p:sldId id="293" r:id="rId18"/>
    <p:sldId id="258" r:id="rId19"/>
    <p:sldId id="259" r:id="rId20"/>
    <p:sldId id="287" r:id="rId21"/>
    <p:sldId id="283" r:id="rId22"/>
    <p:sldId id="276" r:id="rId23"/>
    <p:sldId id="277" r:id="rId24"/>
    <p:sldId id="292" r:id="rId25"/>
    <p:sldId id="291" r:id="rId26"/>
    <p:sldId id="4048" r:id="rId27"/>
    <p:sldId id="288" r:id="rId28"/>
    <p:sldId id="3211" r:id="rId29"/>
    <p:sldId id="3200" r:id="rId30"/>
    <p:sldId id="3201" r:id="rId31"/>
    <p:sldId id="3162" r:id="rId32"/>
    <p:sldId id="3163" r:id="rId33"/>
    <p:sldId id="4031" r:id="rId34"/>
    <p:sldId id="3986" r:id="rId35"/>
    <p:sldId id="3628" r:id="rId36"/>
    <p:sldId id="269" r:id="rId37"/>
    <p:sldId id="270" r:id="rId38"/>
    <p:sldId id="298" r:id="rId39"/>
    <p:sldId id="299" r:id="rId40"/>
    <p:sldId id="300" r:id="rId41"/>
    <p:sldId id="3627" r:id="rId42"/>
    <p:sldId id="4054"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6" autoAdjust="0"/>
    <p:restoredTop sz="95355" autoAdjust="0"/>
  </p:normalViewPr>
  <p:slideViewPr>
    <p:cSldViewPr snapToGrid="0">
      <p:cViewPr>
        <p:scale>
          <a:sx n="80" d="100"/>
          <a:sy n="80" d="100"/>
        </p:scale>
        <p:origin x="-557" y="269"/>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8.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similarities between</a:t>
          </a:r>
        </a:p>
        <a:p>
          <a:pPr algn="ctr"/>
          <a:r>
            <a:rPr lang="en-US" sz="3200" b="0" i="1" kern="1200" dirty="0"/>
            <a:t>ancient Babylon and end-time Babylon?</a:t>
          </a:r>
        </a:p>
        <a:p>
          <a:pPr algn="ctr"/>
          <a:r>
            <a:rPr lang="en-GB" altLang="en-US" sz="3200" b="1" i="1" kern="1200" dirty="0">
              <a:solidFill>
                <a:prstClr val="black">
                  <a:hueOff val="0"/>
                  <a:satOff val="0"/>
                  <a:lumOff val="0"/>
                  <a:alphaOff val="0"/>
                </a:prstClr>
              </a:solidFill>
              <a:latin typeface="Calibri"/>
              <a:ea typeface="+mn-ea"/>
              <a:cs typeface="+mn-cs"/>
            </a:rPr>
            <a:t>Rev 18:3, 23,24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Why are believers called out of end-time Babylon?</a:t>
          </a:r>
        </a:p>
        <a:p>
          <a:pPr algn="ctr">
            <a:lnSpc>
              <a:spcPct val="100000"/>
            </a:lnSpc>
            <a:spcBef>
              <a:spcPct val="0"/>
            </a:spcBef>
            <a:spcAft>
              <a:spcPts val="600"/>
            </a:spcAft>
          </a:pPr>
          <a:r>
            <a:rPr lang="en-US" sz="3200" b="1" i="1" dirty="0"/>
            <a:t>2 Cor 6:14-18; Gen 19:12,13; Col 3:1,2</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does the lamentation in our study remind us of as Christians with respect to worldly pursuits?</a:t>
          </a:r>
        </a:p>
        <a:p>
          <a:pPr algn="ctr">
            <a:lnSpc>
              <a:spcPct val="100000"/>
            </a:lnSpc>
            <a:spcBef>
              <a:spcPct val="0"/>
            </a:spcBef>
            <a:spcAft>
              <a:spcPts val="600"/>
            </a:spcAft>
          </a:pPr>
          <a:r>
            <a:rPr lang="en-US" sz="3200" b="1" i="1" dirty="0"/>
            <a:t>1 Tim 6:6-11; 1 John 2:15-17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should a believer live in the light</a:t>
          </a:r>
        </a:p>
        <a:p>
          <a:pPr algn="ctr"/>
          <a:r>
            <a:rPr lang="en-US" sz="3200" b="0" i="1" dirty="0"/>
            <a:t>of the imminent destruction coming on this world?</a:t>
          </a:r>
        </a:p>
        <a:p>
          <a:pPr algn="ctr"/>
          <a:r>
            <a:rPr lang="en-US" sz="3200" b="1" i="1" dirty="0"/>
            <a:t>2 Pet 3:11,12; Mat 26:41; Jude 20-24</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eternal assurance do believers</a:t>
          </a:r>
        </a:p>
        <a:p>
          <a:pPr algn="ctr"/>
          <a:r>
            <a:rPr lang="en-US" sz="3200" b="0" i="1" kern="1200" dirty="0"/>
            <a:t>have seeing the dominance of evil in this Satan-controlled world?</a:t>
          </a:r>
        </a:p>
        <a:p>
          <a:pPr algn="ctr"/>
          <a:r>
            <a:rPr lang="en-US" sz="3200" b="1" i="1" kern="1200" dirty="0"/>
            <a:t>Jer 51:47-49,64; Rev 18:20-24</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similarities between</a:t>
          </a:r>
        </a:p>
        <a:p>
          <a:pPr marL="0" lvl="0" indent="0" algn="ctr" defTabSz="1422400">
            <a:buNone/>
          </a:pPr>
          <a:r>
            <a:rPr lang="en-US" sz="3200" b="0" i="1" kern="1200" dirty="0"/>
            <a:t>ancient Babylon and end-time Babylon?</a:t>
          </a:r>
        </a:p>
        <a:p>
          <a:pPr marL="0" lvl="0" indent="0" algn="ctr" defTabSz="1422400">
            <a:buNone/>
          </a:pPr>
          <a:r>
            <a:rPr lang="en-GB" altLang="en-US" sz="3200" b="1" i="1" kern="1200" dirty="0">
              <a:solidFill>
                <a:prstClr val="black">
                  <a:hueOff val="0"/>
                  <a:satOff val="0"/>
                  <a:lumOff val="0"/>
                  <a:alphaOff val="0"/>
                </a:prstClr>
              </a:solidFill>
              <a:latin typeface="Calibri"/>
              <a:ea typeface="+mn-ea"/>
              <a:cs typeface="+mn-cs"/>
            </a:rPr>
            <a:t>Rev 18:3, 23,24</a:t>
          </a: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Why are believers called out of end-time Babylon?</a:t>
          </a:r>
        </a:p>
        <a:p>
          <a:pPr marL="0" lvl="0" indent="0" algn="ctr" defTabSz="1422400">
            <a:lnSpc>
              <a:spcPct val="100000"/>
            </a:lnSpc>
            <a:spcBef>
              <a:spcPct val="0"/>
            </a:spcBef>
            <a:spcAft>
              <a:spcPts val="600"/>
            </a:spcAft>
            <a:buNone/>
          </a:pPr>
          <a:r>
            <a:rPr lang="en-US" sz="3200" b="1" i="1" kern="1200" dirty="0"/>
            <a:t>2 Cor 6:14-18; Gen 19:12,13; Col 3:1,2</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does the lamentation in our study remind us of as Christians with respect to worldly pursuits?</a:t>
          </a:r>
        </a:p>
        <a:p>
          <a:pPr marL="0" lvl="0" indent="0" algn="ctr" defTabSz="1422400">
            <a:lnSpc>
              <a:spcPct val="100000"/>
            </a:lnSpc>
            <a:spcBef>
              <a:spcPct val="0"/>
            </a:spcBef>
            <a:spcAft>
              <a:spcPts val="600"/>
            </a:spcAft>
            <a:buNone/>
          </a:pPr>
          <a:r>
            <a:rPr lang="en-US" sz="3200" b="1" i="1" kern="1200" dirty="0"/>
            <a:t>1 Tim 6:6-11; 1 John 2:15-17</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should a believer live in the light</a:t>
          </a:r>
        </a:p>
        <a:p>
          <a:pPr marL="0" lvl="0" indent="0" algn="ctr" defTabSz="1422400">
            <a:buNone/>
          </a:pPr>
          <a:r>
            <a:rPr lang="en-US" sz="3200" b="0" i="1" kern="1200" dirty="0"/>
            <a:t>of the imminent destruction coming on this world?</a:t>
          </a:r>
        </a:p>
        <a:p>
          <a:pPr marL="0" lvl="0" indent="0" algn="ctr" defTabSz="1422400">
            <a:buNone/>
          </a:pPr>
          <a:r>
            <a:rPr lang="en-US" sz="3200" b="1" i="1" kern="1200" dirty="0"/>
            <a:t>2 Pet 3:11,12; Mat 26:41; Jude 20-24</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eternal assurance do believers</a:t>
          </a:r>
        </a:p>
        <a:p>
          <a:pPr marL="0" lvl="0" indent="0" algn="ctr" defTabSz="1422400">
            <a:buNone/>
          </a:pPr>
          <a:r>
            <a:rPr lang="en-US" sz="3200" b="0" i="1" kern="1200" dirty="0"/>
            <a:t>have seeing the dominance of evil in this Satan-controlled world?</a:t>
          </a:r>
        </a:p>
        <a:p>
          <a:pPr marL="0" lvl="0" indent="0" algn="ctr" defTabSz="1422400">
            <a:buNone/>
          </a:pPr>
          <a:r>
            <a:rPr lang="en-US" sz="3200" b="1" i="1" kern="1200" dirty="0"/>
            <a:t>Jer 51:47-49,64; Rev 18:20-24</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01/07/2025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01/07/2025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7/1/2025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7/1/2025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7/1/2025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7/1/2025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7/1/2025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7/1/2025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7/1/2025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7/1/2025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7/1/2025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7/1/2025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7/1/2025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7/1/2025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7/1/2025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7/1/2025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7/1/2025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7/1/2025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7/1/2025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7/1/2025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7/1/2025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7/1/2025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992356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745842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831155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303599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01/07/2025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0694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01/07/2025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808369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01/07/2025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964123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68796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484068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257622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516675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155772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0061380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59228192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094591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751316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886711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906354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464083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0111714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3007457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01/07/2025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417294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01/07/2025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7/1/2025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01/07/2025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7/1/2025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7/1/2025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7/1/2025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01/07/2025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59359030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01/07/2025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32426255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8.xml"/><Relationship Id="rId5" Type="http://schemas.openxmlformats.org/officeDocument/2006/relationships/hyperlink" Target="https://openclipart.org/detail/24868/time%20icon" TargetMode="Externa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drive.google.com/file/d/1zlXTShqnrpei1lhatqgEkJELxVjxvIg7/view?usp=sharing" TargetMode="External"/><Relationship Id="rId2" Type="http://schemas.openxmlformats.org/officeDocument/2006/relationships/image" Target="../media/image36.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06-07-2025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205:</a:t>
            </a:r>
            <a:r>
              <a:rPr lang="en-US" sz="7200" b="1" dirty="0">
                <a:solidFill>
                  <a:schemeClr val="bg1"/>
                </a:solidFill>
                <a:effectLst>
                  <a:outerShdw blurRad="38100" dist="38100" dir="2700000" algn="tl">
                    <a:srgbClr val="000000">
                      <a:alpha val="43137"/>
                    </a:srgbClr>
                  </a:outerShdw>
                </a:effectLst>
              </a:rPr>
              <a:t> HAVE YOU COUNTED THE COST?</a:t>
            </a:r>
          </a:p>
        </p:txBody>
      </p:sp>
    </p:spTree>
    <p:extLst>
      <p:ext uri="{BB962C8B-B14F-4D97-AF65-F5344CB8AC3E}">
        <p14:creationId xmlns:p14="http://schemas.microsoft.com/office/powerpoint/2010/main" val="3818244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line that is drawn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rejecting our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the call of His Spirit is lost,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you hurry along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pleasure-mad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2375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barter your hope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eternity’s morn,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 moment of joy at the most.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glitter of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things it will win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6272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244276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the door of His mercy is open to you,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the depth of His love you exhaust,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come and be healed,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whisper, I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4505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3" name="Oval 2">
            <a:extLst>
              <a:ext uri="{FF2B5EF4-FFF2-40B4-BE49-F238E27FC236}">
                <a16:creationId xmlns:a16="http://schemas.microsoft.com/office/drawing/2014/main" id="{8B3B6C6F-E45B-4B97-A127-D521432ACEB1}"/>
              </a:ext>
            </a:extLst>
          </p:cNvPr>
          <p:cNvSpPr/>
          <p:nvPr/>
        </p:nvSpPr>
        <p:spPr>
          <a:xfrm>
            <a:off x="8865362" y="617284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77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a:t>06-07-2025</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dirty="0">
                <a:solidFill>
                  <a:schemeClr val="bg1">
                    <a:lumMod val="65000"/>
                  </a:schemeClr>
                </a:solidFill>
                <a:latin typeface="Calibri" panose="020F0502020204030204" pitchFamily="34" charset="0"/>
              </a:rPr>
              <a:t>Reflect on the influence of religious deception in the world today. Identify one false teaching or trend that compromises biblical truth and prepare a short explanation of how to confront it with Scripture.</a:t>
            </a:r>
          </a:p>
          <a:p>
            <a:pPr marL="0" indent="0" algn="ctr">
              <a:lnSpc>
                <a:spcPct val="110000"/>
              </a:lnSpc>
              <a:buNone/>
            </a:pPr>
            <a:endParaRPr lang="en-GB" b="1" dirty="0">
              <a:solidFill>
                <a:schemeClr val="bg1">
                  <a:lumMod val="6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mother of abomination</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298125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11415" y="742951"/>
            <a:ext cx="3583244"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1008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Lamentation over end-time Babylon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 heard another voice from heaven, saying, Come out of her, my people, that ye be not partakers of her sins, and that ye receive not of her plagues”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18:4).</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18:1-24</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Our study today is a continuation of the seventh vial in Revelations 16:17-21. It focuses on the destruction of Babylon. While ancient Babylon is now desolate, all the things it represented are still present in our society today. The end-time Babylon in our text is a symbol of the evil systems and practices in our world. Before Christ’s second coming, it will be destroyed. Its fraudulent beneficiaries will lament over it. God rules over the affairs of this world. All the things in this world are temporary; live as a heavenly pilgrim.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517510"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Babylon (from old Babel) represents confusion and rebellion against God. Flee worldliness!</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This present world and all its glories will be destroyed. Possessions and pleasures will soon end. Do not idolize them. Godliness with contentment is great gain (1 Tim 6:6).</a:t>
            </a:r>
          </a:p>
          <a:p>
            <a:pPr marL="51435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The kings </a:t>
            </a:r>
            <a:r>
              <a:rPr lang="en-GB" dirty="0">
                <a:latin typeface="Calibri" panose="020F0502020204030204" pitchFamily="34" charset="0"/>
              </a:rPr>
              <a:t>and powerful men who commit sin in ‘Babylon’ will lament</a:t>
            </a:r>
            <a:r>
              <a:rPr kumimoji="0" lang="en-GB" i="0" u="none" strike="noStrike" kern="1200" cap="none" spc="0" normalizeH="0" baseline="0" noProof="0" dirty="0">
                <a:ln>
                  <a:noFill/>
                </a:ln>
                <a:effectLst/>
                <a:uLnTx/>
                <a:uFillTx/>
                <a:latin typeface="Calibri" panose="020F0502020204030204" pitchFamily="34" charset="0"/>
                <a:ea typeface="+mn-ea"/>
                <a:cs typeface="+mn-cs"/>
              </a:rPr>
              <a:t>. Separate yourself from evil doers</a:t>
            </a:r>
            <a:r>
              <a:rPr lang="en-GB" dirty="0">
                <a:latin typeface="Calibri" panose="020F0502020204030204" pitchFamily="34" charset="0"/>
              </a:rPr>
              <a:t> and live a life of holiness. </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Christ’s enemies will be defeated. Persevere and serve God with joy. God will destroy those who persecute His servants (Rev 18:20).</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18:1-24; 2 Peter 3:10-12; Mat 24:14-19; 2 Cor 6:14-18; Jer 51:47-49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247745" y="686862"/>
            <a:ext cx="7334655" cy="5475129"/>
          </a:xfrm>
        </p:spPr>
        <p:txBody>
          <a:bodyPr anchor="ctr">
            <a:noAutofit/>
          </a:bodyPr>
          <a:lstStyle/>
          <a:p>
            <a:pPr marL="0" indent="0" algn="ctr">
              <a:lnSpc>
                <a:spcPct val="110000"/>
              </a:lnSpc>
              <a:buNone/>
            </a:pPr>
            <a:r>
              <a:rPr lang="en-US" b="1" dirty="0">
                <a:latin typeface="Calibri" panose="020F0502020204030204" pitchFamily="34" charset="0"/>
              </a:rPr>
              <a:t> The pleasures and pride of the world are vanity</a:t>
            </a:r>
            <a:r>
              <a:rPr lang="en-GB" b="1" dirty="0">
                <a:latin typeface="Calibri" panose="020F0502020204030204" pitchFamily="34" charset="0"/>
              </a:rPr>
              <a:t>. They will soon be destroyed. Keep yourself from idols (1 John 5:21). Guard your soul! Seek God and His righteousness (Mat 6:33). </a:t>
            </a:r>
          </a:p>
          <a:p>
            <a:pPr marL="0" indent="0" algn="ctr">
              <a:lnSpc>
                <a:spcPct val="110000"/>
              </a:lnSpc>
              <a:buNone/>
            </a:pPr>
            <a:r>
              <a:rPr lang="en-GB" b="1" dirty="0">
                <a:latin typeface="Calibri" panose="020F0502020204030204" pitchFamily="34" charset="0"/>
              </a:rPr>
              <a:t>Are you facing persecution, rejection or discrimination, do not avenge yourself. Trust God and persevere. God will judge all evil doers. He rules over the affairs of this world!</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brother/sister is frequently absent from church services because of (overtime) work. When you call or visit, he/she says, “I need to work to make enough money because things are expensive and one must help himself”. Give two scriptural references you would use to counsel him/her.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504A2-6221-01DE-7991-95186CA50754}"/>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69A1E76E-D7B4-5E7D-B581-BC8AA0F22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5DA68DAB-19A7-8725-140F-3F95C35D3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C15ECE5-14F3-E9D0-76A3-A7EB32DC3530}"/>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0BF4F06-D842-4DF3-A12C-80B020A02862}"/>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AF595C9-0D41-6B7B-DFF7-359CD784007B}"/>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CAD98E5E-A6D6-3D83-846B-AD5E1BC93008}"/>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300F9083-F8DF-804D-F14C-EEF0A1E71A55}"/>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C1C90E91-8849-97CF-2807-CEAF1177255A}"/>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9C408E8-124F-7C69-D661-F0F2857F1C3A}"/>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7FCFBB5D-EF34-1F88-4F4B-0B631200F6A0}"/>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DF5FF7CD-5EF6-AF0E-6AE6-446E6D1DA26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ADA2319D-29AE-C86F-5562-A8E9B67B907A}"/>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B53DBA6B-9DFE-4D6D-B8D2-79256055D874}"/>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9A922BBE-21E3-1B44-08D9-A8482078732B}"/>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A6838286-7160-2062-89F8-9A7560631E39}"/>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8E8EEEE7-455D-7B6E-1678-0F80BF7D45A5}"/>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3F6C28C2-F235-894A-8903-E4291223B78E}"/>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9F84F989-BE09-77D6-6025-83C09D8800E6}"/>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06 July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745BFE6F-CABC-6C7E-2C7D-2A906379BB87}"/>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34EF01E1-EDCA-450C-3600-A1FDAE3A3FBE}"/>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DC4855D9-EA03-6351-2BD1-B983E554EBFB}"/>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D99F3580-E91A-3A58-ADEF-F9F23454F24F}"/>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2148274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marriage supper of the Lamb</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7950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saith unto me, Write, blessed are they which are called unto the marriage supper of the Lamb. And He saith unto me, these are true sayings of  God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19:9).</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19:1-10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Acts 19:1-20</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4) Acts 019">
            <a:hlinkClick r:id="" action="ppaction://media"/>
            <a:extLst>
              <a:ext uri="{FF2B5EF4-FFF2-40B4-BE49-F238E27FC236}">
                <a16:creationId xmlns:a16="http://schemas.microsoft.com/office/drawing/2014/main" id="{A44DC9CA-D628-49A9-0A44-6BC7321E48D9}"/>
              </a:ext>
            </a:extLst>
          </p:cNvPr>
          <p:cNvPicPr>
            <a:picLocks noChangeAspect="1"/>
          </p:cNvPicPr>
          <p:nvPr>
            <a:audioFile r:link="rId1"/>
            <p:extLst>
              <p:ext uri="{DAA4B4D4-6D71-4841-9C94-3DE7FCFB9230}">
                <p14:media xmlns:p14="http://schemas.microsoft.com/office/powerpoint/2010/main" r:embed="rId2">
                  <p14:trim st="500" end="178629.8571"/>
                </p14:media>
              </p:ext>
            </p:extLst>
          </p:nvPr>
        </p:nvPicPr>
        <p:blipFill>
          <a:blip r:embed="rId7"/>
          <a:stretch>
            <a:fillRect/>
          </a:stretch>
        </p:blipFill>
        <p:spPr>
          <a:xfrm>
            <a:off x="6028271" y="3646079"/>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115:</a:t>
            </a:r>
            <a:r>
              <a:rPr lang="en-US" sz="7200" b="1" dirty="0">
                <a:solidFill>
                  <a:schemeClr val="bg1"/>
                </a:solidFill>
                <a:effectLst>
                  <a:outerShdw blurRad="38100" dist="38100" dir="2700000" algn="tl">
                    <a:srgbClr val="000000">
                      <a:alpha val="43137"/>
                    </a:srgbClr>
                  </a:outerShdw>
                </a:effectLst>
              </a:rPr>
              <a:t> LIFT HIM UP</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to reach the masses, men of every birth,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an answer, Jesus gave the key: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620958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the world is hungry for the Living Bread,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the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up for them to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Him, and do not doubt the words that He said,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127859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exalt the preacher, don’t exalt the pew,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Preach the Gospel simple, full, and free;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Prove Him and you will find that promise is true,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334861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by living as a Christian 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world in you the Saviour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men will gladly follow Him who once taught,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7" name="Oval 6">
            <a:extLst>
              <a:ext uri="{FF2B5EF4-FFF2-40B4-BE49-F238E27FC236}">
                <a16:creationId xmlns:a16="http://schemas.microsoft.com/office/drawing/2014/main" id="{B9A76088-8AE8-1493-1948-3961FF86526D}"/>
              </a:ext>
            </a:extLst>
          </p:cNvPr>
          <p:cNvSpPr/>
          <p:nvPr/>
        </p:nvSpPr>
        <p:spPr>
          <a:xfrm>
            <a:off x="10769655" y="606935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576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5501B1-E1A7-2406-A8C3-94E54CA945D2}"/>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Bible Book Wallpapers - Top Free Bible Book Backgrounds - WallpaperAccess">
            <a:extLst>
              <a:ext uri="{FF2B5EF4-FFF2-40B4-BE49-F238E27FC236}">
                <a16:creationId xmlns:a16="http://schemas.microsoft.com/office/drawing/2014/main" id="{4A18DC60-38AF-E751-1FEF-28511AB2E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9F2F649-9317-6C52-EA7F-66F11EAD3239}"/>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13EE7A8-ED70-15FF-06FA-2B8D03662321}"/>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3200" b="1" i="0" u="sng" dirty="0">
                <a:solidFill>
                  <a:srgbClr val="FFFFFF"/>
                </a:solidFill>
                <a:effectLst/>
                <a:latin typeface="+mn-lt"/>
                <a:ea typeface="+mn-ea"/>
                <a:cs typeface="+mn-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lang="en-US" sz="3200" b="1" i="0" dirty="0">
              <a:solidFill>
                <a:srgbClr val="FFFFFF"/>
              </a:solidFill>
              <a:effectLst/>
              <a:latin typeface="+mn-lt"/>
              <a:ea typeface="+mn-ea"/>
              <a:cs typeface="+mn-cs"/>
            </a:endParaRPr>
          </a:p>
        </p:txBody>
      </p:sp>
      <p:sp>
        <p:nvSpPr>
          <p:cNvPr id="1037" name="Rectangle 1036">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A9B753E7-4583-BDCF-69F2-6A0066A4B92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913277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PRAYER &amp; FASTING</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“SO MIGHTILY GREW THE WORD OF GOD AND PREVAILED”</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6781</TotalTime>
  <Words>1680</Words>
  <Application>Microsoft Office PowerPoint</Application>
  <PresentationFormat>Widescreen</PresentationFormat>
  <Paragraphs>230</Paragraphs>
  <Slides>37</Slides>
  <Notes>4</Notes>
  <HiddenSlides>0</HiddenSlides>
  <MMClips>1</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37</vt:i4>
      </vt:variant>
    </vt:vector>
  </HeadingPairs>
  <TitlesOfParts>
    <vt:vector size="63"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5_Office Theme</vt:lpstr>
      <vt:lpstr>PowerPoint Presentation</vt:lpstr>
      <vt:lpstr>HYMN</vt:lpstr>
      <vt:lpstr>HAVE YOU COUNTED THE COST? [GHS 205]</vt:lpstr>
      <vt:lpstr>PowerPoint Presentation</vt:lpstr>
      <vt:lpstr>HAVE YOU COUNTED THE COST? [GHS 205]</vt:lpstr>
      <vt:lpstr>PowerPoint Presentation</vt:lpstr>
      <vt:lpstr>HAVE YOU COUNTED THE COST? [GHS 205]</vt:lpstr>
      <vt:lpstr>PowerPoint Presentation</vt:lpstr>
      <vt:lpstr>SEARCH THE SCRIPTURES</vt:lpstr>
      <vt:lpstr>REVIEW OF THE ASSIGNMENT FROM LAST STUDY</vt:lpstr>
      <vt:lpstr>LESSON 1008: Lamentation over end-time Babylon</vt:lpstr>
      <vt:lpstr>INTRODUCTION</vt:lpstr>
      <vt:lpstr>Rev 18:1-24; 2 Peter 3:10-12; Mat 24:14-19; 2 Cor 6:14-18; Jer 51:47-49</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1009: The marriage supper of the Lamb</vt:lpstr>
      <vt:lpstr>PowerPoint Presentation</vt:lpstr>
      <vt:lpstr>HYMN</vt:lpstr>
      <vt:lpstr>LIFT HIM UP [GHS 115]</vt:lpstr>
      <vt:lpstr>LIFT HIM UP [GHS 115]</vt:lpstr>
      <vt:lpstr>LIFT HIM UP [GHS 115]</vt:lpstr>
      <vt:lpstr>LIFT HIM UP [GHS 115]</vt:lpstr>
      <vt:lpstr>CHOIR</vt:lpstr>
      <vt:lpstr>PRE-MESSAGE SONG</vt:lpstr>
      <vt:lpstr>PRAYER &amp; FASTING</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800</cp:revision>
  <dcterms:created xsi:type="dcterms:W3CDTF">2023-01-06T14:44:39Z</dcterms:created>
  <dcterms:modified xsi:type="dcterms:W3CDTF">2025-07-01T14:48:34Z</dcterms:modified>
</cp:coreProperties>
</file>