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94" r:id="rId3"/>
    <p:sldId id="258" r:id="rId4"/>
    <p:sldId id="259" r:id="rId5"/>
    <p:sldId id="287" r:id="rId6"/>
    <p:sldId id="283" r:id="rId7"/>
    <p:sldId id="277" r:id="rId8"/>
    <p:sldId id="276" r:id="rId9"/>
    <p:sldId id="292" r:id="rId10"/>
    <p:sldId id="291" r:id="rId11"/>
    <p:sldId id="269" r:id="rId12"/>
    <p:sldId id="288"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F4A985-F0FE-4BC1-A165-CA49604F8EB0}" v="5" dt="2025-06-10T10:09:42.4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874"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49F4A985-F0FE-4BC1-A165-CA49604F8EB0}"/>
    <pc:docChg chg="undo redo custSel modSld">
      <pc:chgData name="DCLM NL" userId="57f3ed0d-ae9c-485c-9738-6351eaddc248" providerId="ADAL" clId="{49F4A985-F0FE-4BC1-A165-CA49604F8EB0}" dt="2025-06-10T10:11:04.381" v="759" actId="114"/>
      <pc:docMkLst>
        <pc:docMk/>
      </pc:docMkLst>
      <pc:sldChg chg="modSp mod">
        <pc:chgData name="DCLM NL" userId="57f3ed0d-ae9c-485c-9738-6351eaddc248" providerId="ADAL" clId="{49F4A985-F0FE-4BC1-A165-CA49604F8EB0}" dt="2025-06-10T09:46:56.703" v="118" actId="20577"/>
        <pc:sldMkLst>
          <pc:docMk/>
          <pc:sldMk cId="0" sldId="259"/>
        </pc:sldMkLst>
        <pc:spChg chg="mod">
          <ac:chgData name="DCLM NL" userId="57f3ed0d-ae9c-485c-9738-6351eaddc248" providerId="ADAL" clId="{49F4A985-F0FE-4BC1-A165-CA49604F8EB0}" dt="2025-06-10T09:46:56.703" v="118" actId="20577"/>
          <ac:spMkLst>
            <pc:docMk/>
            <pc:sldMk cId="0" sldId="259"/>
            <ac:spMk id="3" creationId="{00000000-0000-0000-0000-000000000000}"/>
          </ac:spMkLst>
        </pc:spChg>
      </pc:sldChg>
      <pc:sldChg chg="modSp mod">
        <pc:chgData name="DCLM NL" userId="57f3ed0d-ae9c-485c-9738-6351eaddc248" providerId="ADAL" clId="{49F4A985-F0FE-4BC1-A165-CA49604F8EB0}" dt="2025-06-10T09:52:23.817" v="279" actId="6549"/>
        <pc:sldMkLst>
          <pc:docMk/>
          <pc:sldMk cId="0" sldId="287"/>
        </pc:sldMkLst>
        <pc:spChg chg="mod">
          <ac:chgData name="DCLM NL" userId="57f3ed0d-ae9c-485c-9738-6351eaddc248" providerId="ADAL" clId="{49F4A985-F0FE-4BC1-A165-CA49604F8EB0}" dt="2025-06-10T09:52:23.817" v="279" actId="6549"/>
          <ac:spMkLst>
            <pc:docMk/>
            <pc:sldMk cId="0" sldId="287"/>
            <ac:spMk id="3" creationId="{00000000-0000-0000-0000-000000000000}"/>
          </ac:spMkLst>
        </pc:spChg>
      </pc:sldChg>
      <pc:sldChg chg="modSp mod">
        <pc:chgData name="DCLM NL" userId="57f3ed0d-ae9c-485c-9738-6351eaddc248" providerId="ADAL" clId="{49F4A985-F0FE-4BC1-A165-CA49604F8EB0}" dt="2025-06-10T10:11:04.381" v="759" actId="114"/>
        <pc:sldMkLst>
          <pc:docMk/>
          <pc:sldMk cId="3147146620" sldId="288"/>
        </pc:sldMkLst>
        <pc:spChg chg="mod">
          <ac:chgData name="DCLM NL" userId="57f3ed0d-ae9c-485c-9738-6351eaddc248" providerId="ADAL" clId="{49F4A985-F0FE-4BC1-A165-CA49604F8EB0}" dt="2025-06-10T10:11:04.381" v="759" actId="114"/>
          <ac:spMkLst>
            <pc:docMk/>
            <pc:sldMk cId="3147146620" sldId="288"/>
            <ac:spMk id="3" creationId="{5726220F-64AF-5D4E-529F-4F53CD27DA00}"/>
          </ac:spMkLst>
        </pc:spChg>
      </pc:sldChg>
      <pc:sldChg chg="modSp mod">
        <pc:chgData name="DCLM NL" userId="57f3ed0d-ae9c-485c-9738-6351eaddc248" providerId="ADAL" clId="{49F4A985-F0FE-4BC1-A165-CA49604F8EB0}" dt="2025-06-10T09:42:12.362" v="25" actId="207"/>
        <pc:sldMkLst>
          <pc:docMk/>
          <pc:sldMk cId="402866119" sldId="294"/>
        </pc:sldMkLst>
        <pc:spChg chg="mod">
          <ac:chgData name="DCLM NL" userId="57f3ed0d-ae9c-485c-9738-6351eaddc248" providerId="ADAL" clId="{49F4A985-F0FE-4BC1-A165-CA49604F8EB0}" dt="2025-06-10T09:42:12.362" v="25" actId="207"/>
          <ac:spMkLst>
            <pc:docMk/>
            <pc:sldMk cId="402866119" sldId="294"/>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What is the marriage supper of the Lamb?    </a:t>
          </a:r>
        </a:p>
        <a:p>
          <a:pPr algn="ctr">
            <a:lnSpc>
              <a:spcPct val="100000"/>
            </a:lnSpc>
            <a:spcBef>
              <a:spcPct val="0"/>
            </a:spcBef>
            <a:spcAft>
              <a:spcPts val="600"/>
            </a:spcAft>
          </a:pPr>
          <a:r>
            <a:rPr lang="en-GB" sz="3200" b="1" i="1" kern="1200" dirty="0"/>
            <a:t>Eph.5:27,32; Rev. 19:7-8</a:t>
          </a:r>
        </a:p>
        <a:p>
          <a:pPr algn="ctr">
            <a:lnSpc>
              <a:spcPct val="100000"/>
            </a:lnSpc>
            <a:spcBef>
              <a:spcPct val="0"/>
            </a:spcBef>
            <a:spcAft>
              <a:spcPts val="600"/>
            </a:spcAft>
          </a:pP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634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What are the reasons for the shout of hallelujah in the text?</a:t>
          </a:r>
        </a:p>
        <a:p>
          <a:pPr algn="ctr">
            <a:lnSpc>
              <a:spcPct val="100000"/>
            </a:lnSpc>
            <a:spcBef>
              <a:spcPct val="0"/>
            </a:spcBef>
            <a:spcAft>
              <a:spcPts val="600"/>
            </a:spcAft>
          </a:pPr>
          <a:r>
            <a:rPr lang="en-GB" sz="3200" b="1" i="1" dirty="0"/>
            <a:t>Rev. 19:1,2,4,6</a:t>
          </a:r>
        </a:p>
        <a:p>
          <a:pPr algn="ctr">
            <a:lnSpc>
              <a:spcPct val="100000"/>
            </a:lnSpc>
            <a:spcBef>
              <a:spcPct val="0"/>
            </a:spcBef>
            <a:spcAft>
              <a:spcPts val="600"/>
            </a:spcAft>
          </a:pP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i="1" dirty="0"/>
            <a:t>Who is the bride </a:t>
          </a:r>
          <a:r>
            <a:rPr lang="en-GB" sz="3200" i="1"/>
            <a:t>of Christ?</a:t>
          </a:r>
          <a:endParaRPr lang="en-GB" sz="3200" i="1" dirty="0"/>
        </a:p>
        <a:p>
          <a:pPr algn="ctr">
            <a:lnSpc>
              <a:spcPct val="100000"/>
            </a:lnSpc>
            <a:spcBef>
              <a:spcPct val="0"/>
            </a:spcBef>
            <a:spcAft>
              <a:spcPts val="600"/>
            </a:spcAft>
          </a:pPr>
          <a:r>
            <a:rPr lang="en-GB" sz="3200" b="1" i="1" dirty="0"/>
            <a:t>Acts 20:28; Eph. 5:30,32; </a:t>
          </a:r>
        </a:p>
        <a:p>
          <a:pPr algn="ctr">
            <a:lnSpc>
              <a:spcPct val="100000"/>
            </a:lnSpc>
            <a:spcBef>
              <a:spcPct val="0"/>
            </a:spcBef>
            <a:spcAft>
              <a:spcPts val="600"/>
            </a:spcAft>
          </a:pPr>
          <a:r>
            <a:rPr lang="en-GB" sz="3200" b="1" i="1" dirty="0"/>
            <a:t>2 Cor. 11:2</a:t>
          </a:r>
        </a:p>
        <a:p>
          <a:pPr algn="ctr">
            <a:lnSpc>
              <a:spcPct val="100000"/>
            </a:lnSpc>
            <a:spcBef>
              <a:spcPct val="0"/>
            </a:spcBef>
            <a:spcAft>
              <a:spcPts val="600"/>
            </a:spcAft>
          </a:pP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How can one qualify for the marriage supper of the Lamb?</a:t>
          </a:r>
        </a:p>
        <a:p>
          <a:pPr algn="ctr">
            <a:lnSpc>
              <a:spcPct val="100000"/>
            </a:lnSpc>
            <a:spcBef>
              <a:spcPct val="0"/>
            </a:spcBef>
            <a:spcAft>
              <a:spcPts val="600"/>
            </a:spcAft>
          </a:pPr>
          <a:r>
            <a:rPr lang="en-GB" sz="3200" b="1" i="1" dirty="0"/>
            <a:t> Rev. 19:7-8; Heb. 12:14</a:t>
          </a:r>
        </a:p>
        <a:p>
          <a:pPr algn="ctr">
            <a:lnSpc>
              <a:spcPct val="100000"/>
            </a:lnSpc>
            <a:spcBef>
              <a:spcPct val="0"/>
            </a:spcBef>
            <a:spcAft>
              <a:spcPts val="600"/>
            </a:spcAft>
          </a:pPr>
          <a:r>
            <a:rPr lang="en-GB" sz="3200" b="1" i="1" dirty="0"/>
            <a:t> </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Explain the blessedness of  being at the marriage supper of the Lamb.</a:t>
          </a:r>
        </a:p>
        <a:p>
          <a:pPr algn="ctr">
            <a:lnSpc>
              <a:spcPct val="100000"/>
            </a:lnSpc>
            <a:spcBef>
              <a:spcPct val="0"/>
            </a:spcBef>
            <a:spcAft>
              <a:spcPts val="600"/>
            </a:spcAft>
          </a:pPr>
          <a:r>
            <a:rPr lang="en-GB" sz="3200" b="1" i="1" kern="1200" dirty="0"/>
            <a:t>Rev. 21:3-4; 1 Cor.15:58; </a:t>
          </a:r>
        </a:p>
        <a:p>
          <a:pPr algn="ctr">
            <a:lnSpc>
              <a:spcPct val="100000"/>
            </a:lnSpc>
            <a:spcBef>
              <a:spcPct val="0"/>
            </a:spcBef>
            <a:spcAft>
              <a:spcPts val="600"/>
            </a:spcAft>
          </a:pPr>
          <a:r>
            <a:rPr lang="en-GB" sz="3200" b="1" i="1" kern="1200" dirty="0"/>
            <a:t>Matt. 25:34</a:t>
          </a:r>
        </a:p>
        <a:p>
          <a:pPr algn="ctr">
            <a:lnSpc>
              <a:spcPct val="100000"/>
            </a:lnSpc>
            <a:spcBef>
              <a:spcPct val="0"/>
            </a:spcBef>
            <a:spcAft>
              <a:spcPts val="600"/>
            </a:spcAft>
          </a:pP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62360" y="1387"/>
          <a:ext cx="647539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90076" y="502717"/>
          <a:ext cx="647539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is the marriage supper of the Lamb?    </a:t>
          </a:r>
        </a:p>
        <a:p>
          <a:pPr marL="0" lvl="0" indent="0" algn="ctr" defTabSz="1422400">
            <a:lnSpc>
              <a:spcPct val="100000"/>
            </a:lnSpc>
            <a:spcBef>
              <a:spcPct val="0"/>
            </a:spcBef>
            <a:spcAft>
              <a:spcPts val="600"/>
            </a:spcAft>
            <a:buNone/>
          </a:pPr>
          <a:r>
            <a:rPr lang="en-GB" sz="3200" b="1" i="1" kern="1200" dirty="0"/>
            <a:t>Eph.5:27,32; Rev. 19:7-8</a:t>
          </a:r>
        </a:p>
        <a:p>
          <a:pPr marL="0" lvl="0" indent="0" algn="ctr" defTabSz="1422400">
            <a:lnSpc>
              <a:spcPct val="100000"/>
            </a:lnSpc>
            <a:spcBef>
              <a:spcPct val="0"/>
            </a:spcBef>
            <a:spcAft>
              <a:spcPts val="600"/>
            </a:spcAft>
            <a:buNone/>
          </a:pPr>
          <a:endParaRPr lang="en-GB" altLang="en-US" sz="3200" b="1" i="1" kern="1200" dirty="0">
            <a:solidFill>
              <a:prstClr val="black">
                <a:hueOff val="0"/>
                <a:satOff val="0"/>
                <a:lumOff val="0"/>
                <a:alphaOff val="0"/>
              </a:prstClr>
            </a:solidFill>
            <a:latin typeface="Calibri"/>
            <a:ea typeface="+mn-ea"/>
            <a:cs typeface="+mn-cs"/>
          </a:endParaRPr>
        </a:p>
      </dsp:txBody>
      <dsp:txXfrm>
        <a:off x="2583370" y="596011"/>
        <a:ext cx="6288803"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are the reasons for the shout of hallelujah in the text?</a:t>
          </a:r>
        </a:p>
        <a:p>
          <a:pPr marL="0" lvl="0" indent="0" algn="ctr" defTabSz="1422400">
            <a:lnSpc>
              <a:spcPct val="100000"/>
            </a:lnSpc>
            <a:spcBef>
              <a:spcPct val="0"/>
            </a:spcBef>
            <a:spcAft>
              <a:spcPts val="600"/>
            </a:spcAft>
            <a:buNone/>
          </a:pPr>
          <a:r>
            <a:rPr lang="en-GB" sz="3200" b="1" i="1" kern="1200" dirty="0"/>
            <a:t>Rev. 19:1,2,4,6</a:t>
          </a:r>
        </a:p>
        <a:p>
          <a:pPr marL="0" lvl="0" indent="0" algn="ctr" defTabSz="1422400">
            <a:lnSpc>
              <a:spcPct val="100000"/>
            </a:lnSpc>
            <a:spcBef>
              <a:spcPct val="0"/>
            </a:spcBef>
            <a:spcAft>
              <a:spcPts val="600"/>
            </a:spcAft>
            <a:buNone/>
          </a:pP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i="1" kern="1200" dirty="0"/>
            <a:t>Who is the bride </a:t>
          </a:r>
          <a:r>
            <a:rPr lang="en-GB" sz="3200" i="1" kern="1200"/>
            <a:t>of Christ?</a:t>
          </a:r>
          <a:endParaRPr lang="en-GB" sz="3200" i="1" kern="1200" dirty="0"/>
        </a:p>
        <a:p>
          <a:pPr marL="0" lvl="0" indent="0" algn="ctr" defTabSz="1422400">
            <a:lnSpc>
              <a:spcPct val="100000"/>
            </a:lnSpc>
            <a:spcBef>
              <a:spcPct val="0"/>
            </a:spcBef>
            <a:spcAft>
              <a:spcPts val="600"/>
            </a:spcAft>
            <a:buNone/>
          </a:pPr>
          <a:r>
            <a:rPr lang="en-GB" sz="3200" b="1" i="1" kern="1200" dirty="0"/>
            <a:t>Acts 20:28; Eph. 5:30,32; </a:t>
          </a:r>
        </a:p>
        <a:p>
          <a:pPr marL="0" lvl="0" indent="0" algn="ctr" defTabSz="1422400">
            <a:lnSpc>
              <a:spcPct val="100000"/>
            </a:lnSpc>
            <a:spcBef>
              <a:spcPct val="0"/>
            </a:spcBef>
            <a:spcAft>
              <a:spcPts val="600"/>
            </a:spcAft>
            <a:buNone/>
          </a:pPr>
          <a:r>
            <a:rPr lang="en-GB" sz="3200" b="1" i="1" kern="1200" dirty="0"/>
            <a:t>2 Cor. 11:2</a:t>
          </a:r>
        </a:p>
        <a:p>
          <a:pPr marL="0" lvl="0" indent="0" algn="ctr" defTabSz="1422400">
            <a:lnSpc>
              <a:spcPct val="100000"/>
            </a:lnSpc>
            <a:spcBef>
              <a:spcPct val="0"/>
            </a:spcBef>
            <a:spcAft>
              <a:spcPts val="600"/>
            </a:spcAft>
            <a:buNone/>
          </a:pPr>
          <a:endParaRPr lang="en-US" sz="3000" b="1" i="1" kern="1200" dirty="0">
            <a:solidFill>
              <a:schemeClr val="tx1"/>
            </a:solidFill>
          </a:endParaRPr>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How can one qualify for the marriage supper of the Lamb?</a:t>
          </a:r>
        </a:p>
        <a:p>
          <a:pPr marL="0" lvl="0" indent="0" algn="ctr" defTabSz="1422400">
            <a:lnSpc>
              <a:spcPct val="100000"/>
            </a:lnSpc>
            <a:spcBef>
              <a:spcPct val="0"/>
            </a:spcBef>
            <a:spcAft>
              <a:spcPts val="600"/>
            </a:spcAft>
            <a:buNone/>
          </a:pPr>
          <a:r>
            <a:rPr lang="en-GB" sz="3200" b="1" i="1" kern="1200" dirty="0"/>
            <a:t> Rev. 19:7-8; Heb. 12:14</a:t>
          </a:r>
        </a:p>
        <a:p>
          <a:pPr marL="0" lvl="0" indent="0" algn="ctr" defTabSz="1422400">
            <a:lnSpc>
              <a:spcPct val="100000"/>
            </a:lnSpc>
            <a:spcBef>
              <a:spcPct val="0"/>
            </a:spcBef>
            <a:spcAft>
              <a:spcPts val="600"/>
            </a:spcAft>
            <a:buNone/>
          </a:pPr>
          <a:r>
            <a:rPr lang="en-GB" sz="3200" b="1" i="1" kern="1200" dirty="0"/>
            <a:t> </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Explain the blessedness of  being at the marriage supper of the Lamb.</a:t>
          </a:r>
        </a:p>
        <a:p>
          <a:pPr marL="0" lvl="0" indent="0" algn="ctr" defTabSz="1422400">
            <a:lnSpc>
              <a:spcPct val="100000"/>
            </a:lnSpc>
            <a:spcBef>
              <a:spcPct val="0"/>
            </a:spcBef>
            <a:spcAft>
              <a:spcPts val="600"/>
            </a:spcAft>
            <a:buNone/>
          </a:pPr>
          <a:r>
            <a:rPr lang="en-GB" sz="3200" b="1" i="1" kern="1200" dirty="0"/>
            <a:t>Rev. 21:3-4; 1 Cor.15:58; </a:t>
          </a:r>
        </a:p>
        <a:p>
          <a:pPr marL="0" lvl="0" indent="0" algn="ctr" defTabSz="1422400">
            <a:lnSpc>
              <a:spcPct val="100000"/>
            </a:lnSpc>
            <a:spcBef>
              <a:spcPct val="0"/>
            </a:spcBef>
            <a:spcAft>
              <a:spcPts val="600"/>
            </a:spcAft>
            <a:buNone/>
          </a:pPr>
          <a:r>
            <a:rPr lang="en-GB" sz="3200" b="1" i="1" kern="1200" dirty="0"/>
            <a:t>Matt. 25:34</a:t>
          </a:r>
        </a:p>
        <a:p>
          <a:pPr marL="0" lvl="0" indent="0" algn="ctr" defTabSz="1422400">
            <a:lnSpc>
              <a:spcPct val="100000"/>
            </a:lnSpc>
            <a:spcBef>
              <a:spcPct val="0"/>
            </a:spcBef>
            <a:spcAft>
              <a:spcPts val="600"/>
            </a:spcAft>
            <a:buNone/>
          </a:pPr>
          <a:endParaRPr lang="en-GB" altLang="en-US" sz="3200" b="1" i="1" kern="1200" dirty="0">
            <a:solidFill>
              <a:prstClr val="black">
                <a:hueOff val="0"/>
                <a:satOff val="0"/>
                <a:lumOff val="0"/>
                <a:alphaOff val="0"/>
              </a:prstClr>
            </a:solidFill>
            <a:latin typeface="Calibri"/>
            <a:ea typeface="+mn-ea"/>
            <a:cs typeface="+mn-cs"/>
          </a:endParaRPr>
        </a:p>
      </dsp:txBody>
      <dsp:txXfrm>
        <a:off x="2367247" y="596011"/>
        <a:ext cx="6721050"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7/12/2025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2510542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12/07/2025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12/07/2025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12/07/2025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12/07/2025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12/07/2025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12/07/2025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12/07/2025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12/07/2025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12/07/2025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12/07/2025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12/07/2025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12/07/2025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13-07-2025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Autofit/>
          </a:bodyPr>
          <a:lstStyle/>
          <a:p>
            <a:pPr marL="0" indent="0" algn="ctr">
              <a:lnSpc>
                <a:spcPct val="110000"/>
              </a:lnSpc>
              <a:buNone/>
            </a:pPr>
            <a:r>
              <a:rPr lang="en-US" b="1" dirty="0">
                <a:solidFill>
                  <a:schemeClr val="bg2">
                    <a:lumMod val="75000"/>
                  </a:schemeClr>
                </a:solidFill>
                <a:latin typeface="Calibri" panose="020F0502020204030204" pitchFamily="34" charset="0"/>
              </a:rPr>
              <a:t>A brother/sister is frequently absent from church services because of (overtime) work. When you call or visit, he/she says, “I need to work to make enough money because things are expensive and one must help himself”. Give two scriptural references you would use to counsel him/her.</a:t>
            </a:r>
          </a:p>
          <a:p>
            <a:pPr marL="0" indent="0" algn="ctr">
              <a:lnSpc>
                <a:spcPct val="110000"/>
              </a:lnSpc>
              <a:buNone/>
            </a:pPr>
            <a:endParaRPr lang="en-US" b="1" dirty="0">
              <a:latin typeface="Calibri" panose="020F0502020204030204" pitchFamily="34" charset="0"/>
            </a:endParaRPr>
          </a:p>
          <a:p>
            <a:pPr marL="0" indent="0" algn="ctr">
              <a:lnSpc>
                <a:spcPct val="110000"/>
              </a:lnSpc>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Lamentation over end-time Babylon</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1009</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GB" altLang="en-US" sz="4800" b="1" dirty="0">
                <a:solidFill>
                  <a:srgbClr val="FFFFFF"/>
                </a:solidFill>
              </a:rPr>
              <a:t>The marriage supper of the Lamb</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just" defTabSz="1289050">
              <a:lnSpc>
                <a:spcPct val="90000"/>
              </a:lnSpc>
              <a:spcBef>
                <a:spcPct val="0"/>
              </a:spcBef>
              <a:spcAft>
                <a:spcPct val="20000"/>
              </a:spcAft>
            </a:pPr>
            <a:r>
              <a:rPr lang="en-US" sz="2800" i="1" dirty="0"/>
              <a:t>“And He saith unto me, Write, blessed are they which are called unto the marriage supper of the Lamb. And He saith unto me, these are true sayings of  God</a:t>
            </a:r>
            <a:r>
              <a:rPr lang="en-GB" sz="2800" i="1" dirty="0"/>
              <a:t> </a:t>
            </a:r>
            <a:r>
              <a:rPr lang="en-GB" sz="2800" b="1" i="1" dirty="0"/>
              <a:t>(Revelation 19:9).</a:t>
            </a:r>
          </a:p>
          <a:p>
            <a:pPr marL="180975" lvl="1" indent="-180975" algn="just" defTabSz="1289050">
              <a:lnSpc>
                <a:spcPct val="90000"/>
              </a:lnSpc>
              <a:spcBef>
                <a:spcPct val="0"/>
              </a:spcBef>
              <a:spcAft>
                <a:spcPct val="20000"/>
              </a:spcAft>
            </a:pPr>
            <a:endParaRPr lang="en-GB" sz="2400"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dirty="0"/>
              <a:t>TEXT:</a:t>
            </a:r>
            <a:r>
              <a:rPr lang="en-GB" sz="2800" b="1" i="1" kern="1200" baseline="0" dirty="0"/>
              <a:t>  </a:t>
            </a:r>
            <a:r>
              <a:rPr lang="en-US" sz="2800" b="1" i="1" kern="1200" baseline="0" dirty="0">
                <a:latin typeface="Calibri" panose="020F0502020204030204" pitchFamily="34" charset="0"/>
                <a:sym typeface="+mn-ea"/>
              </a:rPr>
              <a:t>Revelation 19:1-</a:t>
            </a:r>
            <a:r>
              <a:rPr lang="en-US" sz="2800" b="1" i="1" dirty="0">
                <a:latin typeface="Calibri" panose="020F0502020204030204" pitchFamily="34" charset="0"/>
                <a:sym typeface="+mn-ea"/>
              </a:rPr>
              <a:t>10</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731519"/>
            <a:ext cx="7534048" cy="5667559"/>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The marriage super of the Lamb will  come after the rapture. It is the glorious consummation of Christ’s union with His church. The righteous will be translated to heaven. With </a:t>
            </a:r>
            <a:r>
              <a:rPr lang="en-US" b="1" dirty="0">
                <a:latin typeface="Calibri" panose="020F0502020204030204" pitchFamily="34" charset="0"/>
              </a:rPr>
              <a:t>a great voice of much people in heaven, saying Alleluia, </a:t>
            </a:r>
            <a:r>
              <a:rPr lang="en-US" dirty="0">
                <a:latin typeface="Calibri" panose="020F0502020204030204" pitchFamily="34" charset="0"/>
              </a:rPr>
              <a:t>the stage will be set for the long-awaited celebration of Christ the Bridegroom as He weds His church, the Bride (Eph 5:27). The  Rapture ends the time of grace and the church age. It will be followed by the Great Tribulation when the Antichrist will greatly afflict those left behind. To partake at the marriage supper, you </a:t>
            </a:r>
            <a:r>
              <a:rPr lang="en-US" b="1" dirty="0">
                <a:latin typeface="Calibri" panose="020F0502020204030204" pitchFamily="34" charset="0"/>
              </a:rPr>
              <a:t>MUST </a:t>
            </a:r>
            <a:r>
              <a:rPr lang="en-US" dirty="0">
                <a:latin typeface="Calibri" panose="020F0502020204030204" pitchFamily="34" charset="0"/>
              </a:rPr>
              <a:t>be holy.</a:t>
            </a: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endParaRPr lang="en-GB" dirty="0">
              <a:latin typeface="Calibri" panose="020F0502020204030204" pitchFamily="34" charset="0"/>
            </a:endParaRP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God deserves our praise for our salvation, His love, justice, sovereignty and supremacy. He alone is to be worshipped.</a:t>
            </a: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For your praise to be acceptable to God on earth and in heaven, you must be born again.</a:t>
            </a: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The Bride of the Lamb are all believers who are chaste and holy; they are ‘virgins’, or undefiled. Israel lost this position due to idolatry.</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Holiness is the major requirement for the holy union with the Lord at His marriage supper.</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They are blessed that are called to the marriage supper of the Lamb.</a:t>
            </a:r>
          </a:p>
          <a:p>
            <a:pPr marL="514350" indent="-514350" algn="just" eaLnBrk="0" fontAlgn="base" hangingPunct="0">
              <a:lnSpc>
                <a:spcPct val="100000"/>
              </a:lnSpc>
              <a:spcBef>
                <a:spcPct val="0"/>
              </a:spcBef>
              <a:spcAft>
                <a:spcPts val="600"/>
              </a:spcAft>
              <a:buFont typeface="+mj-lt"/>
              <a:buAutoNum type="arabicPeriod"/>
              <a:defRPr/>
            </a:pP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Rev. 19:1-13;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104366885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420455185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4416132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99185157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6636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extLst>
              <p:ext uri="{D42A27DB-BD31-4B8C-83A1-F6EECF244321}">
                <p14:modId xmlns:p14="http://schemas.microsoft.com/office/powerpoint/2010/main" val="123375018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722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a:latin typeface="Calibri" panose="020F0502020204030204" pitchFamily="34" charset="0"/>
              </a:rPr>
              <a:t>Every believer </a:t>
            </a:r>
            <a:r>
              <a:rPr lang="en-US" b="1" dirty="0">
                <a:latin typeface="Calibri" panose="020F0502020204030204" pitchFamily="34" charset="0"/>
              </a:rPr>
              <a:t>should prepare for the marriage supper of the Lamb NOW by being rapture- ready. This readiness requires holiness, Christ-likeness and cross-bearing with constant self-examination, intake of God’s word, prayer, watchfulness and perseverance. </a:t>
            </a:r>
          </a:p>
          <a:p>
            <a:pPr marL="0" indent="0" algn="ctr">
              <a:lnSpc>
                <a:spcPct val="110000"/>
              </a:lnSpc>
              <a:buNone/>
            </a:pPr>
            <a:r>
              <a:rPr lang="en-US" b="1" dirty="0">
                <a:latin typeface="Calibri" panose="020F0502020204030204" pitchFamily="34" charset="0"/>
              </a:rPr>
              <a:t>ARE YOU READY?</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Reflect on the following questions prayerfully:</a:t>
            </a:r>
          </a:p>
          <a:p>
            <a:pPr marL="514350" indent="-514350" algn="ctr">
              <a:lnSpc>
                <a:spcPct val="110000"/>
              </a:lnSpc>
              <a:buFont typeface="+mj-lt"/>
              <a:buAutoNum type="arabicPeriod"/>
            </a:pPr>
            <a:r>
              <a:rPr lang="en-US" b="1" dirty="0">
                <a:latin typeface="Calibri" panose="020F0502020204030204" pitchFamily="34" charset="0"/>
              </a:rPr>
              <a:t>Do I excuse myself from the Lord’s supper? If so, why? </a:t>
            </a:r>
            <a:r>
              <a:rPr lang="en-US" b="1" i="1" dirty="0">
                <a:latin typeface="Calibri" panose="020F0502020204030204" pitchFamily="34" charset="0"/>
              </a:rPr>
              <a:t>Settle that with the Lord now.</a:t>
            </a:r>
          </a:p>
          <a:p>
            <a:pPr marL="514350" indent="-514350" algn="ctr">
              <a:lnSpc>
                <a:spcPct val="110000"/>
              </a:lnSpc>
              <a:buFont typeface="+mj-lt"/>
              <a:buAutoNum type="arabicPeriod"/>
            </a:pPr>
            <a:r>
              <a:rPr lang="en-US" b="1" dirty="0">
                <a:latin typeface="Calibri" panose="020F0502020204030204" pitchFamily="34" charset="0"/>
              </a:rPr>
              <a:t>Do I have any pending restitution to make? If so, why do I still delay? </a:t>
            </a:r>
            <a:r>
              <a:rPr lang="en-US" b="1" i="1" dirty="0">
                <a:latin typeface="Calibri" panose="020F0502020204030204" pitchFamily="34" charset="0"/>
              </a:rPr>
              <a:t>Seek help now.</a:t>
            </a:r>
          </a:p>
          <a:p>
            <a:pPr marL="514350" indent="-514350" algn="ctr">
              <a:lnSpc>
                <a:spcPct val="110000"/>
              </a:lnSpc>
              <a:buFont typeface="+mj-lt"/>
              <a:buAutoNum type="arabicPeriod"/>
            </a:pPr>
            <a:r>
              <a:rPr lang="en-US" b="1" dirty="0">
                <a:latin typeface="Calibri" panose="020F0502020204030204" pitchFamily="34" charset="0"/>
              </a:rPr>
              <a:t>If the trumpet would sound today, am I ready to go with the saints? If not, why not?</a:t>
            </a:r>
          </a:p>
          <a:p>
            <a:pPr marL="0" indent="0" algn="ctr">
              <a:lnSpc>
                <a:spcPct val="110000"/>
              </a:lnSpc>
              <a:buNone/>
            </a:pPr>
            <a:r>
              <a:rPr lang="en-US" b="1" i="1" dirty="0">
                <a:latin typeface="Calibri" panose="020F0502020204030204" pitchFamily="34" charset="0"/>
              </a:rPr>
              <a:t>“</a:t>
            </a:r>
            <a:r>
              <a:rPr lang="en-GB" b="1" i="1" dirty="0">
                <a:latin typeface="Calibri" panose="020F0502020204030204" pitchFamily="34" charset="0"/>
              </a:rPr>
              <a:t>For what shall it profit a man, if he shall gain the whole world, and lose his own soul? Or what shall a man give in exchange for his soul?</a:t>
            </a:r>
            <a:r>
              <a:rPr lang="en-US" b="1" i="1" dirty="0">
                <a:latin typeface="Calibri" panose="020F0502020204030204" pitchFamily="34" charset="0"/>
              </a:rPr>
              <a:t>” </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629</Words>
  <Application>Microsoft Office PowerPoint</Application>
  <PresentationFormat>Widescreen</PresentationFormat>
  <Paragraphs>51</Paragraphs>
  <Slides>12</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Arial</vt:lpstr>
      <vt:lpstr>Calibri</vt:lpstr>
      <vt:lpstr>Calibri (Body)</vt:lpstr>
      <vt:lpstr>Calibri Light</vt:lpstr>
      <vt:lpstr>Cambria</vt:lpstr>
      <vt:lpstr>Office Theme</vt:lpstr>
      <vt:lpstr>SEARCH THE SCRIPTURES</vt:lpstr>
      <vt:lpstr>REVIEW OF THE ASSIGNMENT FROM LAST STUDY</vt:lpstr>
      <vt:lpstr> LESSON 1009:  The marriage supper of the Lamb</vt:lpstr>
      <vt:lpstr>INTRODUCTION</vt:lpstr>
      <vt:lpstr>Rev. 19:1-13;</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Adebusola Adekunbi</cp:lastModifiedBy>
  <cp:revision>124</cp:revision>
  <dcterms:modified xsi:type="dcterms:W3CDTF">2025-07-12T05:05:19Z</dcterms:modified>
</cp:coreProperties>
</file>