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2" r:id="rId7"/>
    <p:sldMasterId id="2147483744" r:id="rId8"/>
    <p:sldMasterId id="2147483756" r:id="rId9"/>
  </p:sldMasterIdLst>
  <p:notesMasterIdLst>
    <p:notesMasterId r:id="rId55"/>
  </p:notesMasterIdLst>
  <p:sldIdLst>
    <p:sldId id="3914" r:id="rId10"/>
    <p:sldId id="4058" r:id="rId11"/>
    <p:sldId id="4059" r:id="rId12"/>
    <p:sldId id="274" r:id="rId13"/>
    <p:sldId id="4060" r:id="rId14"/>
    <p:sldId id="4061" r:id="rId15"/>
    <p:sldId id="4062" r:id="rId16"/>
    <p:sldId id="4063" r:id="rId17"/>
    <p:sldId id="4064" r:id="rId18"/>
    <p:sldId id="4065" r:id="rId19"/>
    <p:sldId id="256" r:id="rId20"/>
    <p:sldId id="4055" r:id="rId21"/>
    <p:sldId id="258" r:id="rId22"/>
    <p:sldId id="259" r:id="rId23"/>
    <p:sldId id="287" r:id="rId24"/>
    <p:sldId id="283" r:id="rId25"/>
    <p:sldId id="277" r:id="rId26"/>
    <p:sldId id="276" r:id="rId27"/>
    <p:sldId id="292" r:id="rId28"/>
    <p:sldId id="291" r:id="rId29"/>
    <p:sldId id="4056" r:id="rId30"/>
    <p:sldId id="288" r:id="rId31"/>
    <p:sldId id="3211" r:id="rId32"/>
    <p:sldId id="3200" r:id="rId33"/>
    <p:sldId id="3201" r:id="rId34"/>
    <p:sldId id="3162" r:id="rId35"/>
    <p:sldId id="3163" r:id="rId36"/>
    <p:sldId id="4066" r:id="rId37"/>
    <p:sldId id="4067" r:id="rId38"/>
    <p:sldId id="4031" r:id="rId39"/>
    <p:sldId id="3986" r:id="rId40"/>
    <p:sldId id="3628" r:id="rId41"/>
    <p:sldId id="269" r:id="rId42"/>
    <p:sldId id="270" r:id="rId43"/>
    <p:sldId id="4057" r:id="rId44"/>
    <p:sldId id="299" r:id="rId45"/>
    <p:sldId id="300" r:id="rId46"/>
    <p:sldId id="301" r:id="rId47"/>
    <p:sldId id="302" r:id="rId48"/>
    <p:sldId id="303" r:id="rId49"/>
    <p:sldId id="298" r:id="rId50"/>
    <p:sldId id="3627" r:id="rId51"/>
    <p:sldId id="4054" r:id="rId52"/>
    <p:sldId id="3204" r:id="rId53"/>
    <p:sldId id="208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95355" autoAdjust="0"/>
  </p:normalViewPr>
  <p:slideViewPr>
    <p:cSldViewPr snapToGrid="0">
      <p:cViewPr varScale="1">
        <p:scale>
          <a:sx n="76" d="100"/>
          <a:sy n="76" d="100"/>
        </p:scale>
        <p:origin x="77" y="3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viewProps" Target="viewProp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microsoft.com/office/2018/10/relationships/authors" Target="authors.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is the marriage supper of the Lamb?    </a:t>
          </a:r>
        </a:p>
        <a:p>
          <a:pPr algn="ctr">
            <a:lnSpc>
              <a:spcPct val="100000"/>
            </a:lnSpc>
            <a:spcBef>
              <a:spcPct val="0"/>
            </a:spcBef>
            <a:spcAft>
              <a:spcPts val="600"/>
            </a:spcAft>
          </a:pPr>
          <a:r>
            <a:rPr lang="en-GB" sz="3200" b="1" i="1" kern="1200" dirty="0"/>
            <a:t>Eph.5:27,32; Rev. 19:7-8</a:t>
          </a:r>
        </a:p>
        <a:p>
          <a:pPr algn="ctr">
            <a:lnSpc>
              <a:spcPct val="100000"/>
            </a:lnSpc>
            <a:spcBef>
              <a:spcPct val="0"/>
            </a:spcBef>
            <a:spcAft>
              <a:spcPts val="600"/>
            </a:spcAft>
          </a:pP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are the reasons for the shout of hallelujah in the text?</a:t>
          </a:r>
        </a:p>
        <a:p>
          <a:pPr algn="ctr">
            <a:lnSpc>
              <a:spcPct val="100000"/>
            </a:lnSpc>
            <a:spcBef>
              <a:spcPct val="0"/>
            </a:spcBef>
            <a:spcAft>
              <a:spcPts val="600"/>
            </a:spcAft>
          </a:pPr>
          <a:r>
            <a:rPr lang="en-GB" sz="3200" b="1" i="1" dirty="0"/>
            <a:t>Rev. 19:1,2,4,6</a:t>
          </a:r>
        </a:p>
        <a:p>
          <a:pPr algn="ctr">
            <a:lnSpc>
              <a:spcPct val="100000"/>
            </a:lnSpc>
            <a:spcBef>
              <a:spcPct val="0"/>
            </a:spcBef>
            <a:spcAft>
              <a:spcPts val="600"/>
            </a:spcAft>
          </a:pP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Who is the bride </a:t>
          </a:r>
          <a:r>
            <a:rPr lang="en-GB" sz="3200" i="1"/>
            <a:t>of  Christ?</a:t>
          </a:r>
          <a:endParaRPr lang="en-GB" sz="3200" i="1" dirty="0"/>
        </a:p>
        <a:p>
          <a:pPr algn="ctr">
            <a:lnSpc>
              <a:spcPct val="100000"/>
            </a:lnSpc>
            <a:spcBef>
              <a:spcPct val="0"/>
            </a:spcBef>
            <a:spcAft>
              <a:spcPts val="600"/>
            </a:spcAft>
          </a:pPr>
          <a:r>
            <a:rPr lang="en-GB" sz="3200" b="1" i="1" dirty="0"/>
            <a:t>Acts 20:28; Eph. 5:30,32; </a:t>
          </a:r>
        </a:p>
        <a:p>
          <a:pPr algn="ctr">
            <a:lnSpc>
              <a:spcPct val="100000"/>
            </a:lnSpc>
            <a:spcBef>
              <a:spcPct val="0"/>
            </a:spcBef>
            <a:spcAft>
              <a:spcPts val="600"/>
            </a:spcAft>
          </a:pPr>
          <a:r>
            <a:rPr lang="en-GB" sz="3200" b="1" i="1" dirty="0"/>
            <a:t>2 Cor. 11:2</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can one qualify for the marriage supper of the Lamb?</a:t>
          </a:r>
        </a:p>
        <a:p>
          <a:pPr algn="ctr">
            <a:lnSpc>
              <a:spcPct val="100000"/>
            </a:lnSpc>
            <a:spcBef>
              <a:spcPct val="0"/>
            </a:spcBef>
            <a:spcAft>
              <a:spcPts val="600"/>
            </a:spcAft>
          </a:pPr>
          <a:r>
            <a:rPr lang="en-GB" sz="3200" b="1" i="1" dirty="0"/>
            <a:t> Rev. 19:7-8; Heb. 12:14</a:t>
          </a:r>
        </a:p>
        <a:p>
          <a:pPr algn="ctr">
            <a:lnSpc>
              <a:spcPct val="100000"/>
            </a:lnSpc>
            <a:spcBef>
              <a:spcPct val="0"/>
            </a:spcBef>
            <a:spcAft>
              <a:spcPts val="600"/>
            </a:spcAft>
          </a:pPr>
          <a:r>
            <a:rPr lang="en-GB" sz="3200" b="1" i="1" dirty="0"/>
            <a:t>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Explain the blessedness of  being at the marriage supper of the Lamb.</a:t>
          </a:r>
        </a:p>
        <a:p>
          <a:pPr algn="ctr">
            <a:lnSpc>
              <a:spcPct val="100000"/>
            </a:lnSpc>
            <a:spcBef>
              <a:spcPct val="0"/>
            </a:spcBef>
            <a:spcAft>
              <a:spcPts val="600"/>
            </a:spcAft>
          </a:pPr>
          <a:r>
            <a:rPr lang="en-GB" sz="3200" b="1" i="1" kern="1200" dirty="0"/>
            <a:t>Rev. 21:3-4; 1 Cor.15:58; </a:t>
          </a:r>
        </a:p>
        <a:p>
          <a:pPr algn="ctr">
            <a:lnSpc>
              <a:spcPct val="100000"/>
            </a:lnSpc>
            <a:spcBef>
              <a:spcPct val="0"/>
            </a:spcBef>
            <a:spcAft>
              <a:spcPts val="600"/>
            </a:spcAft>
          </a:pPr>
          <a:r>
            <a:rPr lang="en-GB" sz="3200" b="1" i="1" kern="1200" dirty="0"/>
            <a:t>Matt. 25:34</a:t>
          </a:r>
        </a:p>
        <a:p>
          <a:pPr algn="ctr">
            <a:lnSpc>
              <a:spcPct val="100000"/>
            </a:lnSpc>
            <a:spcBef>
              <a:spcPct val="0"/>
            </a:spcBef>
            <a:spcAft>
              <a:spcPts val="600"/>
            </a:spcAft>
          </a:pP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is the marriage supper of the Lamb?    </a:t>
          </a:r>
        </a:p>
        <a:p>
          <a:pPr marL="0" lvl="0" indent="0" algn="ctr" defTabSz="1422400">
            <a:lnSpc>
              <a:spcPct val="100000"/>
            </a:lnSpc>
            <a:spcBef>
              <a:spcPct val="0"/>
            </a:spcBef>
            <a:spcAft>
              <a:spcPts val="600"/>
            </a:spcAft>
            <a:buNone/>
          </a:pPr>
          <a:r>
            <a:rPr lang="en-GB" sz="3200" b="1" i="1" kern="1200" dirty="0"/>
            <a:t>Eph.5:27,32; Rev. 19:7-8</a:t>
          </a:r>
        </a:p>
        <a:p>
          <a:pPr marL="0" lvl="0" indent="0" algn="ctr" defTabSz="1422400">
            <a:lnSpc>
              <a:spcPct val="100000"/>
            </a:lnSpc>
            <a:spcBef>
              <a:spcPct val="0"/>
            </a:spcBef>
            <a:spcAft>
              <a:spcPts val="600"/>
            </a:spcAft>
            <a:buNone/>
          </a:pP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are the reasons for the shout of hallelujah in the text?</a:t>
          </a:r>
        </a:p>
        <a:p>
          <a:pPr marL="0" lvl="0" indent="0" algn="ctr" defTabSz="1422400">
            <a:lnSpc>
              <a:spcPct val="100000"/>
            </a:lnSpc>
            <a:spcBef>
              <a:spcPct val="0"/>
            </a:spcBef>
            <a:spcAft>
              <a:spcPts val="600"/>
            </a:spcAft>
            <a:buNone/>
          </a:pPr>
          <a:r>
            <a:rPr lang="en-GB" sz="3200" b="1" i="1" kern="1200" dirty="0"/>
            <a:t>Rev. 19:1,2,4,6</a:t>
          </a:r>
        </a:p>
        <a:p>
          <a:pPr marL="0" lvl="0" indent="0" algn="ctr" defTabSz="1422400">
            <a:lnSpc>
              <a:spcPct val="100000"/>
            </a:lnSpc>
            <a:spcBef>
              <a:spcPct val="0"/>
            </a:spcBef>
            <a:spcAft>
              <a:spcPts val="600"/>
            </a:spcAft>
            <a:buNone/>
          </a:pP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Who is the bride </a:t>
          </a:r>
          <a:r>
            <a:rPr lang="en-GB" sz="3200" i="1" kern="1200"/>
            <a:t>of  Christ?</a:t>
          </a:r>
          <a:endParaRPr lang="en-GB" sz="3200" i="1" kern="1200" dirty="0"/>
        </a:p>
        <a:p>
          <a:pPr marL="0" lvl="0" indent="0" algn="ctr" defTabSz="1422400">
            <a:lnSpc>
              <a:spcPct val="100000"/>
            </a:lnSpc>
            <a:spcBef>
              <a:spcPct val="0"/>
            </a:spcBef>
            <a:spcAft>
              <a:spcPts val="600"/>
            </a:spcAft>
            <a:buNone/>
          </a:pPr>
          <a:r>
            <a:rPr lang="en-GB" sz="3200" b="1" i="1" kern="1200" dirty="0"/>
            <a:t>Acts 20:28; Eph. 5:30,32; </a:t>
          </a:r>
        </a:p>
        <a:p>
          <a:pPr marL="0" lvl="0" indent="0" algn="ctr" defTabSz="1422400">
            <a:lnSpc>
              <a:spcPct val="100000"/>
            </a:lnSpc>
            <a:spcBef>
              <a:spcPct val="0"/>
            </a:spcBef>
            <a:spcAft>
              <a:spcPts val="600"/>
            </a:spcAft>
            <a:buNone/>
          </a:pPr>
          <a:r>
            <a:rPr lang="en-GB" sz="3200" b="1" i="1" kern="1200" dirty="0"/>
            <a:t>2 Cor. 11:2</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can one qualify for the marriage supper of the Lamb?</a:t>
          </a:r>
        </a:p>
        <a:p>
          <a:pPr marL="0" lvl="0" indent="0" algn="ctr" defTabSz="1422400">
            <a:lnSpc>
              <a:spcPct val="100000"/>
            </a:lnSpc>
            <a:spcBef>
              <a:spcPct val="0"/>
            </a:spcBef>
            <a:spcAft>
              <a:spcPts val="600"/>
            </a:spcAft>
            <a:buNone/>
          </a:pPr>
          <a:r>
            <a:rPr lang="en-GB" sz="3200" b="1" i="1" kern="1200" dirty="0"/>
            <a:t> Rev. 19:7-8; Heb. 12:14</a:t>
          </a:r>
        </a:p>
        <a:p>
          <a:pPr marL="0" lvl="0" indent="0" algn="ctr" defTabSz="1422400">
            <a:lnSpc>
              <a:spcPct val="100000"/>
            </a:lnSpc>
            <a:spcBef>
              <a:spcPct val="0"/>
            </a:spcBef>
            <a:spcAft>
              <a:spcPts val="600"/>
            </a:spcAft>
            <a:buNone/>
          </a:pPr>
          <a:r>
            <a:rPr lang="en-GB" sz="3200" b="1" i="1" kern="1200" dirty="0"/>
            <a:t> </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Explain the blessedness of  being at the marriage supper of the Lamb.</a:t>
          </a:r>
        </a:p>
        <a:p>
          <a:pPr marL="0" lvl="0" indent="0" algn="ctr" defTabSz="1422400">
            <a:lnSpc>
              <a:spcPct val="100000"/>
            </a:lnSpc>
            <a:spcBef>
              <a:spcPct val="0"/>
            </a:spcBef>
            <a:spcAft>
              <a:spcPts val="600"/>
            </a:spcAft>
            <a:buNone/>
          </a:pPr>
          <a:r>
            <a:rPr lang="en-GB" sz="3200" b="1" i="1" kern="1200" dirty="0"/>
            <a:t>Rev. 21:3-4; 1 Cor.15:58; </a:t>
          </a:r>
        </a:p>
        <a:p>
          <a:pPr marL="0" lvl="0" indent="0" algn="ctr" defTabSz="1422400">
            <a:lnSpc>
              <a:spcPct val="100000"/>
            </a:lnSpc>
            <a:spcBef>
              <a:spcPct val="0"/>
            </a:spcBef>
            <a:spcAft>
              <a:spcPts val="600"/>
            </a:spcAft>
            <a:buNone/>
          </a:pPr>
          <a:r>
            <a:rPr lang="en-GB" sz="3200" b="1" i="1" kern="1200" dirty="0"/>
            <a:t>Matt. 25:34</a:t>
          </a:r>
        </a:p>
        <a:p>
          <a:pPr marL="0" lvl="0" indent="0" algn="ctr" defTabSz="1422400">
            <a:lnSpc>
              <a:spcPct val="100000"/>
            </a:lnSpc>
            <a:spcBef>
              <a:spcPct val="0"/>
            </a:spcBef>
            <a:spcAft>
              <a:spcPts val="600"/>
            </a:spcAft>
            <a:buNone/>
          </a:pP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7/13/2025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13/07/2025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13/07/2025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7/13/2025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7/13/2025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7/13/2025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7/13/2025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7/13/2025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7/13/2025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7/13/2025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7/13/2025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7/13/2025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7/13/2025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7/13/2025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7/13/2025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7/13/2025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7/13/2025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7/13/2025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7/13/2025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7/13/2025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7/13/2025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7/13/2025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7/13/2025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155772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0061380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5922819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094591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751316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886711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906354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464083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0111714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3007457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13/07/2025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4172947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465999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787660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382386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143898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678709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08283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896003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0140842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862551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580769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5574043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7/13/2025</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809859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7/13/2025</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344967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7/13/2025</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585472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7/13/2025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1654516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7/13/2025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407325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7/13/2025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31371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7/13/2025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151486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7/13/2025</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210218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7/13/2025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9094283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7/13/2025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39600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7/13/2025</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51216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13/07/2025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7/13/2025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13/07/2025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7/13/2025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7/13/2025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7/13/2025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13/07/2025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32426255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66169517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7/13/2025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0161811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7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4.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image" Target="../media/image30.jpeg"/><Relationship Id="rId1" Type="http://schemas.openxmlformats.org/officeDocument/2006/relationships/slideLayout" Target="../slideLayouts/slideLayout89.xml"/><Relationship Id="rId6" Type="http://schemas.openxmlformats.org/officeDocument/2006/relationships/image" Target="../media/image34.pn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0.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1.png"/><Relationship Id="rId1" Type="http://schemas.openxmlformats.org/officeDocument/2006/relationships/slideLayout" Target="../slideLayouts/slideLayout67.xml"/><Relationship Id="rId5" Type="http://schemas.openxmlformats.org/officeDocument/2006/relationships/hyperlink" Target="https://openclipart.org/detail/24868/time%20icon" TargetMode="Externa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4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42.png"/><Relationship Id="rId4" Type="http://schemas.openxmlformats.org/officeDocument/2006/relationships/notesSlide" Target="../notesSlides/notesSlid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hyperlink" Target="https://drive.google.com/file/d/1zlXTShqnrpei1lhatqgEkJELxVjxvIg7/view?usp=sharing" TargetMode="External"/><Relationship Id="rId2" Type="http://schemas.openxmlformats.org/officeDocument/2006/relationships/image" Target="../media/image45.jpe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13-07-2025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137:</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HOW BEAUTIFUL HEAVEN MUST BE </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47128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read of a beautiful heaven,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Prepared for the pure and the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These truths in God’s word He has given,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15459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46860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9D9EF-2A19-E047-3E0D-0BF171564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14CAB7-2999-FE18-D034-B9B895BE0E69}"/>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a:extLst>
              <a:ext uri="{FF2B5EF4-FFF2-40B4-BE49-F238E27FC236}">
                <a16:creationId xmlns:a16="http://schemas.microsoft.com/office/drawing/2014/main" id="{626B85EE-55E2-FE56-87EF-E62A9A0DE557}"/>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F8E67158-B8A3-9B40-04D4-3BD1DA09F3BC}"/>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heaven, no drooping nor pining,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wishing for elsewhere to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God’s light is forever there shining,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4168BDDC-36A0-6A0B-C6E8-B8F490B2063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60459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0B8AB-E554-C761-5DF2-185FC15111B9}"/>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A872DC82-D23B-A8B1-BB27-6A4002D3B7C5}"/>
              </a:ext>
            </a:extLst>
          </p:cNvPr>
          <p:cNvSpPr txBox="1">
            <a:spLocks noChangeArrowheads="1"/>
          </p:cNvSpPr>
          <p:nvPr/>
        </p:nvSpPr>
        <p:spPr bwMode="auto">
          <a:xfrm>
            <a:off x="1744826" y="1350655"/>
            <a:ext cx="946860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11913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2AECE-9CE9-1267-E08F-6048A58F7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DFA78-2D9B-8FC1-CB38-4D6322AE331D}"/>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a:extLst>
              <a:ext uri="{FF2B5EF4-FFF2-40B4-BE49-F238E27FC236}">
                <a16:creationId xmlns:a16="http://schemas.microsoft.com/office/drawing/2014/main" id="{4D4666BB-8E11-A8EE-AC1D-2F6A8FC42F3D}"/>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3CD60183-75A7-A685-F240-93ADEA182B4E}"/>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longing to go to fair heaven,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with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spend the long ages in singing,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189A8F87-1D1E-1647-36A1-8FED062EF899}"/>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89114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3AB27-B6E6-EF74-50DF-FF85290B965A}"/>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F35BED9B-4A5C-27FF-A486-463B133474AF}"/>
              </a:ext>
            </a:extLst>
          </p:cNvPr>
          <p:cNvSpPr txBox="1">
            <a:spLocks noChangeArrowheads="1"/>
          </p:cNvSpPr>
          <p:nvPr/>
        </p:nvSpPr>
        <p:spPr bwMode="auto">
          <a:xfrm>
            <a:off x="1744826" y="1350655"/>
            <a:ext cx="946860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7182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CACF7-A13D-B483-AE24-F47FEE8DF5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B367D-F031-47A9-5C28-EFC5A7FA4E4E}"/>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a:extLst>
              <a:ext uri="{FF2B5EF4-FFF2-40B4-BE49-F238E27FC236}">
                <a16:creationId xmlns:a16="http://schemas.microsoft.com/office/drawing/2014/main" id="{C7056369-A69B-B96A-CCD3-46CC3DA0BE7A}"/>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A7B8BCF2-A5D9-E241-70D6-222F2D9AD349}"/>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angels so sweetly are singing,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 there by the beautiful sea;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chords from their gold harps are ringing,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AB667A66-52B5-FA39-C0C3-02382F9226E0}"/>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3106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E1EB3-6038-1D8F-2FE2-C7076D98F38C}"/>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A42D94DD-F3F2-4AF7-E06D-D32EDBF0722D}"/>
              </a:ext>
            </a:extLst>
          </p:cNvPr>
          <p:cNvSpPr txBox="1">
            <a:spLocks noChangeArrowheads="1"/>
          </p:cNvSpPr>
          <p:nvPr/>
        </p:nvSpPr>
        <p:spPr bwMode="auto">
          <a:xfrm>
            <a:off x="1744826" y="1350655"/>
            <a:ext cx="946860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6E28EF13-6E31-7221-A111-EC008BFA31BD}"/>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2909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13-07-2025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2">
                    <a:lumMod val="75000"/>
                  </a:schemeClr>
                </a:solidFill>
                <a:latin typeface="Calibri" panose="020F0502020204030204" pitchFamily="34" charset="0"/>
              </a:rPr>
              <a:t>A brother/sister is frequently absent from church services because of (overtime) work. When you call or visit, he/she says, “I need to work to make enough money because things are expensive and one must help himself”. Give two scriptural references you would use to counsel him/her.</a:t>
            </a: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Lamentation over end-time Babylon</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marriage supper of the Lamb</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saith unto me, Write, blessed are they which are called unto the marriage supper of the Lamb. And He saith unto me, these are true sayings of  God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19:9).</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19:1-10</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731519"/>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marriage super of the Lamb will  come after the rapture. It is the glorious consummation of Christ’s union with His church. The righteous will be translated to heaven. With </a:t>
            </a:r>
            <a:r>
              <a:rPr lang="en-US" b="1" dirty="0">
                <a:latin typeface="Calibri" panose="020F0502020204030204" pitchFamily="34" charset="0"/>
              </a:rPr>
              <a:t>a great voice of much people in heaven, saying Alleluia, </a:t>
            </a:r>
            <a:r>
              <a:rPr lang="en-US" dirty="0">
                <a:latin typeface="Calibri" panose="020F0502020204030204" pitchFamily="34" charset="0"/>
              </a:rPr>
              <a:t>the stage will be set for the long-awaited celebration of Christ the Bridegroom as He weds His church, the Bride (Eph 5:27). The  Rapture ends the time of grace and the church age. It will be followed by the Great Tribulation when the Antichrist will greatly afflict those left behind. To partake at the marriage supper, you </a:t>
            </a:r>
            <a:r>
              <a:rPr lang="en-US" b="1" dirty="0">
                <a:latin typeface="Calibri" panose="020F0502020204030204" pitchFamily="34" charset="0"/>
              </a:rPr>
              <a:t>MUST </a:t>
            </a:r>
            <a:r>
              <a:rPr lang="en-US" dirty="0">
                <a:latin typeface="Calibri" panose="020F0502020204030204" pitchFamily="34" charset="0"/>
              </a:rPr>
              <a:t>be holy.</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God deserves our praise for our salvation, His love, justice, sovereignty and supremacy. He alone is to be worshipped.</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For your praise to be acceptable to God on earth and in heaven, you must be born again.</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The Bride of the Lamb are all believers who are chaste and holy; they are ‘virgins’, or undefiled. Israel lost this position due to idolatry.</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Holiness is the major requirement for the holy union with the Lord at His marriage supper.</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They are blessed that are called to the marriage supper of the Lamb.</a:t>
            </a:r>
          </a:p>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 19:1-13;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58191069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a:latin typeface="Calibri" panose="020F0502020204030204" pitchFamily="34" charset="0"/>
              </a:rPr>
              <a:t>Every believer </a:t>
            </a:r>
            <a:r>
              <a:rPr lang="en-US" b="1" dirty="0">
                <a:latin typeface="Calibri" panose="020F0502020204030204" pitchFamily="34" charset="0"/>
              </a:rPr>
              <a:t>should prepare for the marriage supper of the Lamb NOW by being rapture- ready. This readiness requires holiness, Christ-likeness and cross-bearing with constant self-examination, intake of God’s word, prayer, watchfulness and perseverance. </a:t>
            </a:r>
          </a:p>
          <a:p>
            <a:pPr marL="0" indent="0" algn="ctr">
              <a:lnSpc>
                <a:spcPct val="110000"/>
              </a:lnSpc>
              <a:buNone/>
            </a:pPr>
            <a:r>
              <a:rPr lang="en-US" b="1" dirty="0">
                <a:latin typeface="Calibri" panose="020F0502020204030204" pitchFamily="34" charset="0"/>
              </a:rPr>
              <a:t>ARE YOU READY?</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Reflect on the following questions prayerfully:</a:t>
            </a:r>
          </a:p>
          <a:p>
            <a:pPr marL="514350" indent="-514350" algn="ctr">
              <a:lnSpc>
                <a:spcPct val="110000"/>
              </a:lnSpc>
              <a:buFont typeface="+mj-lt"/>
              <a:buAutoNum type="arabicPeriod"/>
            </a:pPr>
            <a:r>
              <a:rPr lang="en-US" b="1" dirty="0">
                <a:latin typeface="Calibri" panose="020F0502020204030204" pitchFamily="34" charset="0"/>
              </a:rPr>
              <a:t>Do I excuse myself from the Lord’s supper? If so, why? </a:t>
            </a:r>
            <a:r>
              <a:rPr lang="en-US" b="1" i="1" dirty="0">
                <a:latin typeface="Calibri" panose="020F0502020204030204" pitchFamily="34" charset="0"/>
              </a:rPr>
              <a:t>Settle that with the Lord now.</a:t>
            </a:r>
          </a:p>
          <a:p>
            <a:pPr marL="514350" indent="-514350" algn="ctr">
              <a:lnSpc>
                <a:spcPct val="110000"/>
              </a:lnSpc>
              <a:buFont typeface="+mj-lt"/>
              <a:buAutoNum type="arabicPeriod"/>
            </a:pPr>
            <a:r>
              <a:rPr lang="en-US" b="1" dirty="0">
                <a:latin typeface="Calibri" panose="020F0502020204030204" pitchFamily="34" charset="0"/>
              </a:rPr>
              <a:t>Do I have any pending restitution to make? If so, why do I still delay? </a:t>
            </a:r>
            <a:r>
              <a:rPr lang="en-US" b="1" i="1" dirty="0">
                <a:latin typeface="Calibri" panose="020F0502020204030204" pitchFamily="34" charset="0"/>
              </a:rPr>
              <a:t>Seek help now.</a:t>
            </a:r>
          </a:p>
          <a:p>
            <a:pPr marL="514350" indent="-514350" algn="ctr">
              <a:lnSpc>
                <a:spcPct val="110000"/>
              </a:lnSpc>
              <a:buFont typeface="+mj-lt"/>
              <a:buAutoNum type="arabicPeriod"/>
            </a:pPr>
            <a:r>
              <a:rPr lang="en-US" b="1" dirty="0">
                <a:latin typeface="Calibri" panose="020F0502020204030204" pitchFamily="34" charset="0"/>
              </a:rPr>
              <a:t>If the trumpet would sound today, am I ready to go with the saints? If not, why not?</a:t>
            </a:r>
          </a:p>
          <a:p>
            <a:pPr marL="0" indent="0" algn="ctr">
              <a:lnSpc>
                <a:spcPct val="110000"/>
              </a:lnSpc>
              <a:buNone/>
            </a:pPr>
            <a:r>
              <a:rPr lang="en-US" b="1" i="1" dirty="0">
                <a:latin typeface="Calibri" panose="020F0502020204030204" pitchFamily="34" charset="0"/>
              </a:rPr>
              <a:t>“</a:t>
            </a:r>
            <a:r>
              <a:rPr lang="en-GB" b="1" i="1" dirty="0">
                <a:latin typeface="Calibri" panose="020F0502020204030204" pitchFamily="34" charset="0"/>
              </a:rPr>
              <a:t>For what shall it profit a man, if he shall gain the whole world, and lose his own soul? Or what shall a man give in exchange for his soul?</a:t>
            </a:r>
            <a:r>
              <a:rPr lang="en-US" b="1" i="1" dirty="0">
                <a:latin typeface="Calibri" panose="020F0502020204030204" pitchFamily="34" charset="0"/>
              </a:rPr>
              <a:t>” </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B4480E-B7FF-4481-890E-043A69AE6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panose="020B0502020104020203"/>
              <a:ea typeface="+mn-ea"/>
              <a:cs typeface="+mn-cs"/>
            </a:endParaRPr>
          </a:p>
        </p:txBody>
      </p:sp>
      <p:pic>
        <p:nvPicPr>
          <p:cNvPr id="4" name="Picture 3" descr="Wavy paint art pattern">
            <a:extLst>
              <a:ext uri="{FF2B5EF4-FFF2-40B4-BE49-F238E27FC236}">
                <a16:creationId xmlns:a16="http://schemas.microsoft.com/office/drawing/2014/main" id="{30297213-3EB8-4824-A737-B6A9B4460831}"/>
              </a:ext>
            </a:extLst>
          </p:cNvPr>
          <p:cNvPicPr>
            <a:picLocks noChangeAspect="1"/>
          </p:cNvPicPr>
          <p:nvPr/>
        </p:nvPicPr>
        <p:blipFill>
          <a:blip r:embed="rId2">
            <a:alphaModFix amt="20000"/>
          </a:blip>
          <a:srcRect t="3657" b="15986"/>
          <a:stretch/>
        </p:blipFill>
        <p:spPr>
          <a:xfrm>
            <a:off x="38121" y="22284"/>
            <a:ext cx="12191980" cy="6857990"/>
          </a:xfrm>
          <a:prstGeom prst="rect">
            <a:avLst/>
          </a:prstGeom>
        </p:spPr>
      </p:pic>
      <p:sp>
        <p:nvSpPr>
          <p:cNvPr id="11" name="Rectangle 10">
            <a:extLst>
              <a:ext uri="{FF2B5EF4-FFF2-40B4-BE49-F238E27FC236}">
                <a16:creationId xmlns:a16="http://schemas.microsoft.com/office/drawing/2014/main" id="{64C13BAB-7C00-4D21-A857-E3D41C0A2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4797" y="1661699"/>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panose="020B0502020104020203"/>
              <a:ea typeface="+mn-ea"/>
              <a:cs typeface="+mn-cs"/>
            </a:endParaRPr>
          </a:p>
        </p:txBody>
      </p:sp>
      <p:sp>
        <p:nvSpPr>
          <p:cNvPr id="13" name="Rectangle 12">
            <a:extLst>
              <a:ext uri="{FF2B5EF4-FFF2-40B4-BE49-F238E27FC236}">
                <a16:creationId xmlns:a16="http://schemas.microsoft.com/office/drawing/2014/main" id="{1F1FF39A-AC3C-4066-9D4C-519AA2281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5983" y="1812471"/>
            <a:ext cx="3702134" cy="3383831"/>
          </a:xfrm>
          <a:prstGeom prst="rect">
            <a:avLst/>
          </a:prstGeom>
          <a:solidFill>
            <a:schemeClr val="bg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panose="020B0502020104020203"/>
              <a:ea typeface="+mn-ea"/>
              <a:cs typeface="+mn-cs"/>
            </a:endParaRPr>
          </a:p>
        </p:txBody>
      </p:sp>
      <p:sp>
        <p:nvSpPr>
          <p:cNvPr id="6" name="TextBox 5">
            <a:extLst>
              <a:ext uri="{FF2B5EF4-FFF2-40B4-BE49-F238E27FC236}">
                <a16:creationId xmlns:a16="http://schemas.microsoft.com/office/drawing/2014/main" id="{464BBB77-8C8E-DAD3-B9B0-AB3BE0AA986C}"/>
              </a:ext>
            </a:extLst>
          </p:cNvPr>
          <p:cNvSpPr txBox="1"/>
          <p:nvPr/>
        </p:nvSpPr>
        <p:spPr>
          <a:xfrm>
            <a:off x="-38101" y="1091296"/>
            <a:ext cx="121157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haroni" panose="02010803020104030203" pitchFamily="2" charset="-79"/>
                <a:ea typeface="+mn-ea"/>
                <a:cs typeface="Aharoni" panose="02010803020104030203" pitchFamily="2" charset="-79"/>
              </a:rPr>
              <a:t>This Workers’ Training is for both workers and aspiring workers</a:t>
            </a:r>
          </a:p>
        </p:txBody>
      </p:sp>
      <p:pic>
        <p:nvPicPr>
          <p:cNvPr id="18" name="Picture 17">
            <a:extLst>
              <a:ext uri="{FF2B5EF4-FFF2-40B4-BE49-F238E27FC236}">
                <a16:creationId xmlns:a16="http://schemas.microsoft.com/office/drawing/2014/main" id="{B7C1085C-144F-8DCC-661D-59B9F1EE5D55}"/>
              </a:ext>
            </a:extLst>
          </p:cNvPr>
          <p:cNvPicPr>
            <a:picLocks noChangeAspect="1"/>
          </p:cNvPicPr>
          <p:nvPr/>
        </p:nvPicPr>
        <p:blipFill>
          <a:blip r:embed="rId3"/>
          <a:srcRect t="16648"/>
          <a:stretch/>
        </p:blipFill>
        <p:spPr>
          <a:xfrm>
            <a:off x="38121" y="155791"/>
            <a:ext cx="1137935" cy="948492"/>
          </a:xfrm>
          <a:prstGeom prst="rect">
            <a:avLst/>
          </a:prstGeom>
          <a:ln>
            <a:noFill/>
          </a:ln>
          <a:effectLst>
            <a:softEdge rad="112500"/>
          </a:effectLst>
        </p:spPr>
      </p:pic>
      <p:pic>
        <p:nvPicPr>
          <p:cNvPr id="20" name="Graphic 19" descr="Alarm clock with solid fill">
            <a:extLst>
              <a:ext uri="{FF2B5EF4-FFF2-40B4-BE49-F238E27FC236}">
                <a16:creationId xmlns:a16="http://schemas.microsoft.com/office/drawing/2014/main" id="{96CE3625-5BF9-A9FC-2FEC-AB8A88A8578E}"/>
              </a:ext>
            </a:extLst>
          </p:cNvPr>
          <p:cNvPicPr>
            <a:picLocks noChangeAspect="1"/>
          </p:cNvPicPr>
          <p:nvPr/>
        </p:nvPicPr>
        <p:blipFill>
          <a:blip r:embed="rId4">
            <a:extLst>
              <a:ext uri="{96DAC541-7B7A-43D3-8B79-37D633B846F1}">
                <asvg:svgBlip xmlns:asvg="http://schemas.microsoft.com/office/drawing/2016/SVG/main" r:embed="rId5"/>
              </a:ext>
            </a:extLst>
          </a:blip>
          <a:srcRect l="13492" t="13779" r="13045" b="8805"/>
          <a:stretch>
            <a:fillRect/>
          </a:stretch>
        </p:blipFill>
        <p:spPr>
          <a:xfrm>
            <a:off x="284481" y="2429762"/>
            <a:ext cx="671751" cy="707886"/>
          </a:xfrm>
          <a:prstGeom prst="rect">
            <a:avLst/>
          </a:prstGeom>
        </p:spPr>
      </p:pic>
      <p:pic>
        <p:nvPicPr>
          <p:cNvPr id="22" name="Graphic 21" descr="Daily calendar with solid fill">
            <a:extLst>
              <a:ext uri="{FF2B5EF4-FFF2-40B4-BE49-F238E27FC236}">
                <a16:creationId xmlns:a16="http://schemas.microsoft.com/office/drawing/2014/main" id="{09141FFE-3F3D-A176-AC70-0E1DF947C27B}"/>
              </a:ext>
            </a:extLst>
          </p:cNvPr>
          <p:cNvPicPr>
            <a:picLocks noChangeAspect="1"/>
          </p:cNvPicPr>
          <p:nvPr/>
        </p:nvPicPr>
        <p:blipFill>
          <a:blip r:embed="rId6">
            <a:extLst>
              <a:ext uri="{96DAC541-7B7A-43D3-8B79-37D633B846F1}">
                <asvg:svgBlip xmlns:asvg="http://schemas.microsoft.com/office/drawing/2016/SVG/main" r:embed="rId7"/>
              </a:ext>
            </a:extLst>
          </a:blip>
          <a:srcRect l="13492" t="10926" r="13045" b="12445"/>
          <a:stretch>
            <a:fillRect/>
          </a:stretch>
        </p:blipFill>
        <p:spPr>
          <a:xfrm>
            <a:off x="284481" y="1661699"/>
            <a:ext cx="671751" cy="700692"/>
          </a:xfrm>
          <a:prstGeom prst="rect">
            <a:avLst/>
          </a:prstGeom>
        </p:spPr>
      </p:pic>
      <p:pic>
        <p:nvPicPr>
          <p:cNvPr id="24" name="Graphic 23" descr="Marker with solid fill">
            <a:extLst>
              <a:ext uri="{FF2B5EF4-FFF2-40B4-BE49-F238E27FC236}">
                <a16:creationId xmlns:a16="http://schemas.microsoft.com/office/drawing/2014/main" id="{6F681E35-BB54-AA9F-6509-CE68940845B5}"/>
              </a:ext>
            </a:extLst>
          </p:cNvPr>
          <p:cNvPicPr>
            <a:picLocks noChangeAspect="1"/>
          </p:cNvPicPr>
          <p:nvPr/>
        </p:nvPicPr>
        <p:blipFill>
          <a:blip r:embed="rId8">
            <a:extLst>
              <a:ext uri="{96DAC541-7B7A-43D3-8B79-37D633B846F1}">
                <asvg:svgBlip xmlns:asvg="http://schemas.microsoft.com/office/drawing/2016/SVG/main" r:embed="rId9"/>
              </a:ext>
            </a:extLst>
          </a:blip>
          <a:srcRect l="24349" t="9512" r="20940" b="12320"/>
          <a:stretch>
            <a:fillRect/>
          </a:stretch>
        </p:blipFill>
        <p:spPr>
          <a:xfrm>
            <a:off x="370216" y="3205019"/>
            <a:ext cx="500279" cy="714778"/>
          </a:xfrm>
          <a:prstGeom prst="rect">
            <a:avLst/>
          </a:prstGeom>
        </p:spPr>
      </p:pic>
      <p:sp>
        <p:nvSpPr>
          <p:cNvPr id="25" name="TextBox 24">
            <a:extLst>
              <a:ext uri="{FF2B5EF4-FFF2-40B4-BE49-F238E27FC236}">
                <a16:creationId xmlns:a16="http://schemas.microsoft.com/office/drawing/2014/main" id="{F0EDF914-B7D8-03EC-2674-D8A984560343}"/>
              </a:ext>
            </a:extLst>
          </p:cNvPr>
          <p:cNvSpPr txBox="1"/>
          <p:nvPr/>
        </p:nvSpPr>
        <p:spPr>
          <a:xfrm>
            <a:off x="956233" y="1771784"/>
            <a:ext cx="408958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150" normalizeH="0" baseline="0" noProof="0" dirty="0">
                <a:ln>
                  <a:noFill/>
                </a:ln>
                <a:solidFill>
                  <a:srgbClr val="002060"/>
                </a:solidFill>
                <a:effectLst/>
                <a:uLnTx/>
                <a:uFillTx/>
                <a:latin typeface="ADLaM Display" panose="02010000000000000000" pitchFamily="2" charset="0"/>
                <a:ea typeface="ADLaM Display" panose="02010000000000000000" pitchFamily="2" charset="0"/>
                <a:cs typeface="ADLaM Display" panose="02010000000000000000" pitchFamily="2" charset="0"/>
              </a:rPr>
              <a:t>Saturday 02 August 2025</a:t>
            </a:r>
            <a:endParaRPr kumimoji="0" lang="en-NL" sz="2800" b="0" i="0" u="none" strike="noStrike" kern="1200" cap="none" spc="-150" normalizeH="0" baseline="0" noProof="0" dirty="0">
              <a:ln>
                <a:noFill/>
              </a:ln>
              <a:solidFill>
                <a:srgbClr val="002060"/>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6" name="TextBox 25">
            <a:extLst>
              <a:ext uri="{FF2B5EF4-FFF2-40B4-BE49-F238E27FC236}">
                <a16:creationId xmlns:a16="http://schemas.microsoft.com/office/drawing/2014/main" id="{379A0CD6-4146-3F7A-DD3D-5DD74CFFD3CC}"/>
              </a:ext>
            </a:extLst>
          </p:cNvPr>
          <p:cNvSpPr txBox="1"/>
          <p:nvPr/>
        </p:nvSpPr>
        <p:spPr>
          <a:xfrm>
            <a:off x="1131231" y="2404115"/>
            <a:ext cx="24384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150" normalizeH="0" baseline="0" noProof="0" dirty="0">
                <a:ln>
                  <a:noFill/>
                </a:ln>
                <a:solidFill>
                  <a:srgbClr val="002060"/>
                </a:solidFill>
                <a:effectLst/>
                <a:uLnTx/>
                <a:uFillTx/>
                <a:latin typeface="Forte Forward" panose="020F0502020204030204" pitchFamily="2" charset="0"/>
                <a:ea typeface="ADLaM Display" panose="02010000000000000000" pitchFamily="2" charset="0"/>
                <a:cs typeface="Forte Forward" panose="020F0502020204030204" pitchFamily="2" charset="0"/>
              </a:rPr>
              <a:t>09:30 – 16:00</a:t>
            </a:r>
            <a:endParaRPr kumimoji="0" lang="en-NL" sz="3200" b="0" i="0" u="none" strike="noStrike" kern="1200" cap="none" spc="-150" normalizeH="0" baseline="0" noProof="0" dirty="0">
              <a:ln>
                <a:noFill/>
              </a:ln>
              <a:solidFill>
                <a:srgbClr val="002060"/>
              </a:solidFill>
              <a:effectLst/>
              <a:uLnTx/>
              <a:uFillTx/>
              <a:latin typeface="Forte Forward" panose="020F0502020204030204" pitchFamily="2" charset="0"/>
              <a:ea typeface="ADLaM Display" panose="02010000000000000000" pitchFamily="2" charset="0"/>
              <a:cs typeface="Forte Forward" panose="020F0502020204030204" pitchFamily="2" charset="0"/>
            </a:endParaRPr>
          </a:p>
        </p:txBody>
      </p:sp>
      <p:sp>
        <p:nvSpPr>
          <p:cNvPr id="27" name="TextBox 26">
            <a:extLst>
              <a:ext uri="{FF2B5EF4-FFF2-40B4-BE49-F238E27FC236}">
                <a16:creationId xmlns:a16="http://schemas.microsoft.com/office/drawing/2014/main" id="{4DCC4BD4-B2C2-781A-DC63-2748B32D13B2}"/>
              </a:ext>
            </a:extLst>
          </p:cNvPr>
          <p:cNvSpPr txBox="1"/>
          <p:nvPr/>
        </p:nvSpPr>
        <p:spPr>
          <a:xfrm>
            <a:off x="1071085" y="3250174"/>
            <a:ext cx="254428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150" normalizeH="0" baseline="0" noProof="0" dirty="0">
                <a:ln>
                  <a:noFill/>
                </a:ln>
                <a:solidFill>
                  <a:srgbClr val="002060"/>
                </a:solidFill>
                <a:effectLst/>
                <a:uLnTx/>
                <a:uFillTx/>
                <a:latin typeface="ADLaM Display" panose="02010000000000000000" pitchFamily="2" charset="0"/>
                <a:ea typeface="ADLaM Display" panose="02010000000000000000" pitchFamily="2" charset="0"/>
                <a:cs typeface="ADLaM Display" panose="02010000000000000000" pitchFamily="2" charset="0"/>
              </a:rPr>
              <a:t>Regional locations</a:t>
            </a:r>
            <a:endParaRPr kumimoji="0" lang="en-NL" sz="2400" b="0" i="0" u="none" strike="noStrike" kern="1200" cap="none" spc="-150" normalizeH="0" baseline="0" noProof="0" dirty="0">
              <a:ln>
                <a:noFill/>
              </a:ln>
              <a:solidFill>
                <a:srgbClr val="002060"/>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Box 1">
            <a:extLst>
              <a:ext uri="{FF2B5EF4-FFF2-40B4-BE49-F238E27FC236}">
                <a16:creationId xmlns:a16="http://schemas.microsoft.com/office/drawing/2014/main" id="{50884224-711C-0A65-794D-265E256F1250}"/>
              </a:ext>
            </a:extLst>
          </p:cNvPr>
          <p:cNvSpPr txBox="1"/>
          <p:nvPr/>
        </p:nvSpPr>
        <p:spPr>
          <a:xfrm>
            <a:off x="1176056" y="113574"/>
            <a:ext cx="1016897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all" spc="0" normalizeH="0" baseline="0" noProof="0" dirty="0">
                <a:ln>
                  <a:noFill/>
                </a:ln>
                <a:solidFill>
                  <a:prstClr val="black"/>
                </a:solidFill>
                <a:effectLst/>
                <a:uLnTx/>
                <a:uFillTx/>
                <a:latin typeface="Bauhaus 93" panose="04030905020B02020C02" pitchFamily="82" charset="0"/>
                <a:ea typeface="+mn-ea"/>
                <a:cs typeface="+mn-cs"/>
              </a:rPr>
              <a:t>NATIONAL Workers</a:t>
            </a:r>
            <a:r>
              <a:rPr kumimoji="0" lang="en-GB" sz="5400" b="1" i="0" u="none" strike="noStrike" kern="1200" cap="all" spc="0" normalizeH="0" baseline="0" noProof="0" dirty="0">
                <a:ln>
                  <a:noFill/>
                </a:ln>
                <a:solidFill>
                  <a:srgbClr val="000000"/>
                </a:solidFill>
                <a:effectLst/>
                <a:uLnTx/>
                <a:uFillTx/>
                <a:latin typeface="Bauhaus 93" panose="04030905020B02020C02" pitchFamily="82" charset="0"/>
                <a:ea typeface="+mn-ea"/>
                <a:cs typeface="+mn-cs"/>
              </a:rPr>
              <a:t>’ </a:t>
            </a:r>
            <a:r>
              <a:rPr kumimoji="0" lang="en-GB" sz="5400" b="1" i="0" u="none" strike="noStrike" kern="1200" cap="all" spc="0" normalizeH="0" baseline="0" noProof="0" dirty="0">
                <a:ln>
                  <a:noFill/>
                </a:ln>
                <a:solidFill>
                  <a:prstClr val="black"/>
                </a:solidFill>
                <a:effectLst/>
                <a:uLnTx/>
                <a:uFillTx/>
                <a:latin typeface="Bauhaus 93" panose="04030905020B02020C02" pitchFamily="82" charset="0"/>
                <a:ea typeface="+mn-ea"/>
                <a:cs typeface="+mn-cs"/>
              </a:rPr>
              <a:t>training </a:t>
            </a:r>
          </a:p>
        </p:txBody>
      </p:sp>
      <p:sp>
        <p:nvSpPr>
          <p:cNvPr id="3" name="TextBox 2">
            <a:extLst>
              <a:ext uri="{FF2B5EF4-FFF2-40B4-BE49-F238E27FC236}">
                <a16:creationId xmlns:a16="http://schemas.microsoft.com/office/drawing/2014/main" id="{F6DA0899-16DD-E7A9-0837-F6A8FF00D92B}"/>
              </a:ext>
            </a:extLst>
          </p:cNvPr>
          <p:cNvSpPr txBox="1"/>
          <p:nvPr/>
        </p:nvSpPr>
        <p:spPr>
          <a:xfrm>
            <a:off x="7781635" y="3135404"/>
            <a:ext cx="1926172" cy="840999"/>
          </a:xfrm>
          <a:prstGeom prst="rect">
            <a:avLst/>
          </a:prstGeom>
          <a:noFill/>
        </p:spPr>
        <p:txBody>
          <a:bodyPr wrap="square">
            <a:spAutoFit/>
          </a:bodyPr>
          <a:lstStyle/>
          <a:p>
            <a:pPr marL="0" marR="0" lvl="0" indent="0" algn="l" defTabSz="914400" rtl="0" eaLnBrk="1" fontAlgn="auto" latinLnBrk="0" hangingPunct="1">
              <a:lnSpc>
                <a:spcPct val="105000"/>
              </a:lnSpc>
              <a:spcBef>
                <a:spcPts val="900"/>
              </a:spcBef>
              <a:spcAft>
                <a:spcPts val="0"/>
              </a:spcAft>
              <a:buClr>
                <a:srgbClr val="4472C4"/>
              </a:buClr>
              <a:buSzTx/>
              <a:buFontTx/>
              <a:buNone/>
              <a:tabLst/>
              <a:defRPr/>
            </a:pPr>
            <a:r>
              <a:rPr kumimoji="0" lang="en-GB" sz="2000" b="0" i="0" u="none" strike="noStrike" kern="1200" cap="none" spc="0" normalizeH="0" baseline="0" noProof="0" dirty="0">
                <a:ln>
                  <a:noFill/>
                </a:ln>
                <a:solidFill>
                  <a:srgbClr val="E2912A">
                    <a:lumMod val="75000"/>
                  </a:srgbClr>
                </a:solidFill>
                <a:effectLst/>
                <a:uLnTx/>
                <a:uFillTx/>
                <a:latin typeface="Calibri" panose="020F0502020204030204" pitchFamily="34" charset="0"/>
                <a:ea typeface="+mn-ea"/>
                <a:cs typeface="Times New Roman" panose="02020603050405020304" pitchFamily="18" charset="0"/>
              </a:rPr>
              <a:t>www.slido.com</a:t>
            </a:r>
          </a:p>
          <a:p>
            <a:pPr marL="0" marR="0" lvl="0" indent="0" algn="l" defTabSz="914400" rtl="0" eaLnBrk="1" fontAlgn="auto" latinLnBrk="0" hangingPunct="1">
              <a:lnSpc>
                <a:spcPct val="105000"/>
              </a:lnSpc>
              <a:spcBef>
                <a:spcPts val="900"/>
              </a:spcBef>
              <a:spcAft>
                <a:spcPts val="0"/>
              </a:spcAft>
              <a:buClr>
                <a:srgbClr val="4472C4"/>
              </a:buClr>
              <a:buSzTx/>
              <a:buFontTx/>
              <a:buNone/>
              <a:tabLst/>
              <a:defRPr/>
            </a:pPr>
            <a:r>
              <a:rPr kumimoji="0" lang="en-GB" sz="2000" b="0" i="0" u="none" strike="noStrike" kern="1200" cap="none" spc="0" normalizeH="0" baseline="0" noProof="0" dirty="0">
                <a:ln>
                  <a:noFill/>
                </a:ln>
                <a:solidFill>
                  <a:srgbClr val="E2912A">
                    <a:lumMod val="75000"/>
                  </a:srgbClr>
                </a:solidFill>
                <a:effectLst/>
                <a:uLnTx/>
                <a:uFillTx/>
                <a:latin typeface="Calibri" panose="020F0502020204030204" pitchFamily="34" charset="0"/>
                <a:ea typeface="+mn-ea"/>
                <a:cs typeface="Times New Roman" panose="02020603050405020304" pitchFamily="18" charset="0"/>
              </a:rPr>
              <a:t>Code #: 100 000</a:t>
            </a:r>
          </a:p>
        </p:txBody>
      </p:sp>
      <p:pic>
        <p:nvPicPr>
          <p:cNvPr id="14" name="Picture 13">
            <a:extLst>
              <a:ext uri="{FF2B5EF4-FFF2-40B4-BE49-F238E27FC236}">
                <a16:creationId xmlns:a16="http://schemas.microsoft.com/office/drawing/2014/main" id="{90A63363-171D-7549-5840-CE1B11B2259A}"/>
              </a:ext>
            </a:extLst>
          </p:cNvPr>
          <p:cNvPicPr>
            <a:picLocks noChangeAspect="1"/>
          </p:cNvPicPr>
          <p:nvPr/>
        </p:nvPicPr>
        <p:blipFill>
          <a:blip r:embed="rId10"/>
          <a:stretch>
            <a:fillRect/>
          </a:stretch>
        </p:blipFill>
        <p:spPr>
          <a:xfrm>
            <a:off x="9707807" y="2658213"/>
            <a:ext cx="2107252" cy="2107252"/>
          </a:xfrm>
          <a:prstGeom prst="rect">
            <a:avLst/>
          </a:prstGeom>
        </p:spPr>
      </p:pic>
      <p:sp>
        <p:nvSpPr>
          <p:cNvPr id="16" name="TextBox 15">
            <a:extLst>
              <a:ext uri="{FF2B5EF4-FFF2-40B4-BE49-F238E27FC236}">
                <a16:creationId xmlns:a16="http://schemas.microsoft.com/office/drawing/2014/main" id="{8B9EEC2D-AA61-0268-48AE-57AFD82C5D4F}"/>
              </a:ext>
            </a:extLst>
          </p:cNvPr>
          <p:cNvSpPr txBox="1"/>
          <p:nvPr/>
        </p:nvSpPr>
        <p:spPr>
          <a:xfrm>
            <a:off x="992897" y="3973123"/>
            <a:ext cx="4466812" cy="2400657"/>
          </a:xfrm>
          <a:prstGeom prst="rect">
            <a:avLst/>
          </a:prstGeom>
          <a:solidFill>
            <a:schemeClr val="bg1">
              <a:lumMod val="85000"/>
            </a:schemeClr>
          </a:solidFill>
          <a:effectLst>
            <a:outerShdw blurRad="50800" dist="38100" dir="5400000" algn="t" rotWithShape="0">
              <a:prstClr val="black">
                <a:alpha val="40000"/>
              </a:prstClr>
            </a:out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70C0"/>
                </a:solidFill>
                <a:effectLst/>
                <a:uLnTx/>
                <a:uFillTx/>
                <a:latin typeface="ADLaM Display" panose="02010000000000000000" pitchFamily="2" charset="0"/>
                <a:ea typeface="ADLaM Display" panose="02010000000000000000" pitchFamily="2" charset="0"/>
                <a:cs typeface="ADLaM Display" panose="02010000000000000000" pitchFamily="2" charset="0"/>
              </a:rPr>
              <a:t>Highlights</a:t>
            </a:r>
            <a:r>
              <a:rPr kumimoji="0" lang="en-GB" sz="2400" b="0" i="0" u="none" strike="noStrike" kern="1200" cap="none" spc="0" normalizeH="0" baseline="0" noProof="0" dirty="0">
                <a:ln>
                  <a:noFill/>
                </a:ln>
                <a:solidFill>
                  <a:srgbClr val="70AD47">
                    <a:lumMod val="75000"/>
                  </a:srgbClr>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a:t>
            </a:r>
            <a:endParaRPr kumimoji="0" lang="en-GB" sz="2400" b="0"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Knowing and handling scriptures as a skilled worker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Doctrinal sessions on the Bible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Functional training on e</a:t>
            </a:r>
            <a:r>
              <a:rPr kumimoji="0" lang="en-GB"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ffective</a:t>
            </a: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teaching of the Bible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Question and answer session on the Bible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Scriptural precepts on preserving the Word</a:t>
            </a:r>
          </a:p>
        </p:txBody>
      </p:sp>
      <p:sp>
        <p:nvSpPr>
          <p:cNvPr id="21" name="TextBox 20">
            <a:extLst>
              <a:ext uri="{FF2B5EF4-FFF2-40B4-BE49-F238E27FC236}">
                <a16:creationId xmlns:a16="http://schemas.microsoft.com/office/drawing/2014/main" id="{65E8D753-EC65-8237-0338-942505D42234}"/>
              </a:ext>
            </a:extLst>
          </p:cNvPr>
          <p:cNvSpPr txBox="1"/>
          <p:nvPr/>
        </p:nvSpPr>
        <p:spPr>
          <a:xfrm>
            <a:off x="7146188" y="1776045"/>
            <a:ext cx="431098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Latest by </a:t>
            </a: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 July 2025</a:t>
            </a: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using the provided </a:t>
            </a:r>
            <a:r>
              <a:rPr kumimoji="0" lang="en-GB"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Slido</a:t>
            </a: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QR code/ ID, please send in questions you may have on the theme “one-food”, the Bible. </a:t>
            </a:r>
          </a:p>
        </p:txBody>
      </p:sp>
      <p:sp>
        <p:nvSpPr>
          <p:cNvPr id="23" name="TextBox 22">
            <a:extLst>
              <a:ext uri="{FF2B5EF4-FFF2-40B4-BE49-F238E27FC236}">
                <a16:creationId xmlns:a16="http://schemas.microsoft.com/office/drawing/2014/main" id="{C278E3F6-E92D-E7F9-EEFD-92DB452ED0E2}"/>
              </a:ext>
            </a:extLst>
          </p:cNvPr>
          <p:cNvSpPr txBox="1"/>
          <p:nvPr/>
        </p:nvSpPr>
        <p:spPr>
          <a:xfrm>
            <a:off x="7082444" y="4874577"/>
            <a:ext cx="4718429" cy="1815882"/>
          </a:xfrm>
          <a:prstGeom prst="rect">
            <a:avLst/>
          </a:prstGeom>
          <a:solidFill>
            <a:schemeClr val="bg1"/>
          </a:solidFill>
          <a:effectLst>
            <a:outerShdw blurRad="50800" dist="38100" algn="l" rotWithShape="0">
              <a:prstClr val="black">
                <a:alpha val="40000"/>
              </a:prstClr>
            </a:out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sng" strike="noStrike" kern="1200" cap="none" spc="0" normalizeH="0" baseline="0" noProof="0" dirty="0">
                <a:ln>
                  <a:noFill/>
                </a:ln>
                <a:solidFill>
                  <a:srgbClr val="002060"/>
                </a:solidFill>
                <a:effectLst/>
                <a:uLnTx/>
                <a:uFillTx/>
                <a:latin typeface="Calibri" panose="020F0502020204030204" pitchFamily="34" charset="0"/>
                <a:ea typeface="+mn-ea"/>
                <a:cs typeface="+mn-cs"/>
              </a:rPr>
              <a:t>Examples of questions</a:t>
            </a: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purpose of the Bible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What makes the Bible unique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How to get the best from the Bible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Specific questions on Bible doctrines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r>
              <a:rPr kumimoji="0" lang="en-GB" sz="160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rroneous</a:t>
            </a: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false doctrine you need clarification 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Bibles stands on business, marriage etc. </a:t>
            </a:r>
          </a:p>
        </p:txBody>
      </p:sp>
    </p:spTree>
    <p:extLst>
      <p:ext uri="{BB962C8B-B14F-4D97-AF65-F5344CB8AC3E}">
        <p14:creationId xmlns:p14="http://schemas.microsoft.com/office/powerpoint/2010/main" val="1786449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796BF-90E2-034E-5A1B-9904C57320E5}"/>
              </a:ext>
            </a:extLst>
          </p:cNvPr>
          <p:cNvSpPr>
            <a:spLocks noGrp="1"/>
          </p:cNvSpPr>
          <p:nvPr>
            <p:ph type="title"/>
          </p:nvPr>
        </p:nvSpPr>
        <p:spPr>
          <a:xfrm>
            <a:off x="-284449" y="1016272"/>
            <a:ext cx="7082889" cy="890161"/>
          </a:xfrm>
        </p:spPr>
        <p:txBody>
          <a:bodyPr>
            <a:noAutofit/>
          </a:bodyPr>
          <a:lstStyle/>
          <a:p>
            <a:pPr algn="ctr"/>
            <a:r>
              <a:rPr kumimoji="0" lang="en-US" sz="4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j-cs"/>
              </a:rPr>
              <a:t>YOUTH SESSIONS ON </a:t>
            </a:r>
            <a:br>
              <a:rPr kumimoji="0" lang="en-US" sz="4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j-cs"/>
              </a:rPr>
            </a:br>
            <a:r>
              <a:rPr kumimoji="0" lang="en-US" sz="4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j-cs"/>
              </a:rPr>
              <a:t>GOSPEL LANDMARKS </a:t>
            </a:r>
            <a:endParaRPr lang="en-GB" sz="4800" dirty="0">
              <a:solidFill>
                <a:srgbClr val="FFFF00"/>
              </a:solidFill>
            </a:endParaRPr>
          </a:p>
        </p:txBody>
      </p:sp>
      <p:sp>
        <p:nvSpPr>
          <p:cNvPr id="9" name="TextBox 8">
            <a:extLst>
              <a:ext uri="{FF2B5EF4-FFF2-40B4-BE49-F238E27FC236}">
                <a16:creationId xmlns:a16="http://schemas.microsoft.com/office/drawing/2014/main" id="{79FDAA42-A1CD-D34E-EE7B-46B384A5794C}"/>
              </a:ext>
            </a:extLst>
          </p:cNvPr>
          <p:cNvSpPr txBox="1"/>
          <p:nvPr/>
        </p:nvSpPr>
        <p:spPr>
          <a:xfrm>
            <a:off x="69815" y="1876469"/>
            <a:ext cx="6639286"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Date: </a:t>
            </a:r>
            <a:r>
              <a:rPr kumimoji="0" lang="en-GB"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13</a:t>
            </a:r>
            <a:r>
              <a:rPr kumimoji="0" lang="en-GB" sz="3200" b="0" i="0" u="none" strike="noStrike" kern="1200" cap="none" spc="0" normalizeH="0" baseline="3000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th</a:t>
            </a:r>
            <a:r>
              <a:rPr kumimoji="0" lang="en-GB"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 &amp; 20</a:t>
            </a:r>
            <a:r>
              <a:rPr kumimoji="0" lang="en-GB" sz="3200" b="0" i="0" u="none" strike="noStrike" kern="1200" cap="none" spc="0" normalizeH="0" baseline="3000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th</a:t>
            </a:r>
            <a:r>
              <a:rPr kumimoji="0" lang="en-GB"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 July 2025</a:t>
            </a:r>
            <a:endParaRPr kumimoji="0" lang="en-NL"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13" name="TextBox 12">
            <a:extLst>
              <a:ext uri="{FF2B5EF4-FFF2-40B4-BE49-F238E27FC236}">
                <a16:creationId xmlns:a16="http://schemas.microsoft.com/office/drawing/2014/main" id="{9609D08F-03C3-C802-253F-FDD5FF26CA55}"/>
              </a:ext>
            </a:extLst>
          </p:cNvPr>
          <p:cNvSpPr txBox="1"/>
          <p:nvPr/>
        </p:nvSpPr>
        <p:spPr>
          <a:xfrm>
            <a:off x="69815" y="2700788"/>
            <a:ext cx="6140668" cy="1200329"/>
          </a:xfrm>
          <a:prstGeom prst="rect">
            <a:avLst/>
          </a:prstGeom>
          <a:noFill/>
        </p:spPr>
        <p:txBody>
          <a:bodyPr wrap="square">
            <a:spAutoFit/>
          </a:bodyPr>
          <a:lstStyle/>
          <a:p>
            <a:pPr algn="ctr"/>
            <a:r>
              <a:rPr kumimoji="0" lang="en-GB" altLang="en-US" sz="3600" b="1" i="1" u="none" strike="noStrike" kern="1200" cap="none" spc="0" normalizeH="0" noProof="0" dirty="0">
                <a:ln>
                  <a:noFill/>
                </a:ln>
                <a:solidFill>
                  <a:schemeClr val="bg1"/>
                </a:solidFill>
                <a:effectLst/>
                <a:uLnTx/>
                <a:uFillTx/>
                <a:latin typeface="Calibri Light" panose="020F0302020204030204"/>
                <a:ea typeface="+mj-ea"/>
                <a:cs typeface="+mj-cs"/>
              </a:rPr>
              <a:t>The youth will breakout to their section during the message</a:t>
            </a:r>
            <a:endParaRPr lang="en-GB" sz="1200" i="1" dirty="0">
              <a:solidFill>
                <a:schemeClr val="bg1"/>
              </a:solidFill>
            </a:endParaRPr>
          </a:p>
        </p:txBody>
      </p:sp>
      <p:pic>
        <p:nvPicPr>
          <p:cNvPr id="1026" name="Picture 2" descr="A Travesty of Abandonment: Christian schools that have left the ancient ...">
            <a:extLst>
              <a:ext uri="{FF2B5EF4-FFF2-40B4-BE49-F238E27FC236}">
                <a16:creationId xmlns:a16="http://schemas.microsoft.com/office/drawing/2014/main" id="{68360E98-DEA8-604E-0A3C-806590E97C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8272" y="624685"/>
            <a:ext cx="5444067" cy="623331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3301261-B751-AB45-2C72-1829A710F1DA}"/>
              </a:ext>
            </a:extLst>
          </p:cNvPr>
          <p:cNvSpPr txBox="1"/>
          <p:nvPr/>
        </p:nvSpPr>
        <p:spPr>
          <a:xfrm>
            <a:off x="183766" y="4695472"/>
            <a:ext cx="663928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5E978"/>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13</a:t>
            </a:r>
            <a:r>
              <a:rPr kumimoji="0" lang="en-GB" sz="2800" b="0" i="0" u="none" strike="noStrike" kern="1200" cap="none" spc="0" normalizeH="0" baseline="30000" noProof="0" dirty="0">
                <a:ln>
                  <a:noFill/>
                </a:ln>
                <a:solidFill>
                  <a:srgbClr val="55E978"/>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th</a:t>
            </a:r>
            <a:r>
              <a:rPr kumimoji="0" lang="en-GB" sz="2800" b="0" i="0" u="none" strike="noStrike" kern="1200" cap="none" spc="0" normalizeH="0" baseline="0" noProof="0" dirty="0">
                <a:ln>
                  <a:noFill/>
                </a:ln>
                <a:solidFill>
                  <a:srgbClr val="55E978"/>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 July: </a:t>
            </a:r>
            <a:r>
              <a:rPr kumimoji="0" lang="en-GB" sz="28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Bible Doctrines 1 - 7</a:t>
            </a:r>
            <a:endParaRPr kumimoji="0" lang="en-NL" sz="28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18" name="TextBox 17">
            <a:extLst>
              <a:ext uri="{FF2B5EF4-FFF2-40B4-BE49-F238E27FC236}">
                <a16:creationId xmlns:a16="http://schemas.microsoft.com/office/drawing/2014/main" id="{6F461278-D3D4-BCAF-859E-1E32CBD9086B}"/>
              </a:ext>
            </a:extLst>
          </p:cNvPr>
          <p:cNvSpPr txBox="1"/>
          <p:nvPr/>
        </p:nvSpPr>
        <p:spPr>
          <a:xfrm>
            <a:off x="209661" y="5378656"/>
            <a:ext cx="663928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5E978"/>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20</a:t>
            </a:r>
            <a:r>
              <a:rPr kumimoji="0" lang="en-GB" sz="2800" b="0" i="0" u="none" strike="noStrike" kern="1200" cap="none" spc="0" normalizeH="0" baseline="30000" noProof="0" dirty="0">
                <a:ln>
                  <a:noFill/>
                </a:ln>
                <a:solidFill>
                  <a:srgbClr val="55E978"/>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th</a:t>
            </a:r>
            <a:r>
              <a:rPr kumimoji="0" lang="en-GB" sz="2800" b="0" i="0" u="none" strike="noStrike" kern="1200" cap="none" spc="0" normalizeH="0" baseline="0" noProof="0" dirty="0">
                <a:ln>
                  <a:noFill/>
                </a:ln>
                <a:solidFill>
                  <a:srgbClr val="55E978"/>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 July: </a:t>
            </a:r>
            <a:r>
              <a:rPr kumimoji="0" lang="en-GB" sz="28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Bible Doctrines 8 - 12</a:t>
            </a:r>
            <a:endParaRPr kumimoji="0" lang="en-NL" sz="28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2" name="TextBox 21">
            <a:extLst>
              <a:ext uri="{FF2B5EF4-FFF2-40B4-BE49-F238E27FC236}">
                <a16:creationId xmlns:a16="http://schemas.microsoft.com/office/drawing/2014/main" id="{6133797F-BABC-015C-4D5A-D749A401A4CB}"/>
              </a:ext>
            </a:extLst>
          </p:cNvPr>
          <p:cNvSpPr txBox="1"/>
          <p:nvPr/>
        </p:nvSpPr>
        <p:spPr>
          <a:xfrm>
            <a:off x="182468" y="4204649"/>
            <a:ext cx="623500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sng"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Highlights:</a:t>
            </a:r>
            <a:endParaRPr kumimoji="0" lang="en-NL" sz="2800" b="0" i="0" u="sng"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133734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D504A2-6221-01DE-7991-95186CA50754}"/>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69A1E76E-D7B4-5E7D-B581-BC8AA0F22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5DA68DAB-19A7-8725-140F-3F95C35D3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C15ECE5-14F3-E9D0-76A3-A7EB32DC3530}"/>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C0BF4F06-D842-4DF3-A12C-80B020A02862}"/>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AF595C9-0D41-6B7B-DFF7-359CD784007B}"/>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CAD98E5E-A6D6-3D83-846B-AD5E1BC93008}"/>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300F9083-F8DF-804D-F14C-EEF0A1E71A55}"/>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C1C90E91-8849-97CF-2807-CEAF1177255A}"/>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9C408E8-124F-7C69-D661-F0F2857F1C3A}"/>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7FCFBB5D-EF34-1F88-4F4B-0B631200F6A0}"/>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DF5FF7CD-5EF6-AF0E-6AE6-446E6D1DA26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ADA2319D-29AE-C86F-5562-A8E9B67B907A}"/>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B53DBA6B-9DFE-4D6D-B8D2-79256055D874}"/>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9A922BBE-21E3-1B44-08D9-A8482078732B}"/>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A6838286-7160-2062-89F8-9A7560631E39}"/>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8E8EEEE7-455D-7B6E-1678-0F80BF7D45A5}"/>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3F6C28C2-F235-894A-8903-E4291223B78E}"/>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9F84F989-BE09-77D6-6025-83C09D8800E6}"/>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13 July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745BFE6F-CABC-6C7E-2C7D-2A906379BB87}"/>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34EF01E1-EDCA-450C-3600-A1FDAE3A3FBE}"/>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DC4855D9-EA03-6351-2BD1-B983E554EBFB}"/>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D99F3580-E91A-3A58-ADEF-F9F23454F24F}"/>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2148274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Christ’s second coming and the battle of Armageddon</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 saw heaven opened, and behold a white horse; and he that sat upon him was called Faithful and True, and in righteousness he doth judge and make </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r>
              <a:rPr lang="en-GB" sz="2800" i="1" dirty="0">
                <a:solidFill>
                  <a:prstClr val="black">
                    <a:hueOff val="0"/>
                    <a:satOff val="0"/>
                    <a:lumOff val="0"/>
                    <a:alphaOff val="0"/>
                  </a:prstClr>
                </a:solidFill>
                <a:latin typeface="Calibri"/>
              </a:rPr>
              <a:t>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war”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19:11).</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19:11-21</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Psalm 19:1-14</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19) Psalm 019">
            <a:hlinkClick r:id="" action="ppaction://media"/>
            <a:extLst>
              <a:ext uri="{FF2B5EF4-FFF2-40B4-BE49-F238E27FC236}">
                <a16:creationId xmlns:a16="http://schemas.microsoft.com/office/drawing/2014/main" id="{667CE498-8F89-0E70-B581-71D4CD7696C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517024"/>
            <a:ext cx="487363" cy="487363"/>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2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THE BIBLE STANDS</a:t>
            </a:r>
          </a:p>
        </p:txBody>
      </p:sp>
    </p:spTree>
    <p:extLst>
      <p:ext uri="{BB962C8B-B14F-4D97-AF65-F5344CB8AC3E}">
        <p14:creationId xmlns:p14="http://schemas.microsoft.com/office/powerpoint/2010/main" val="2428505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THE BIBLE STANDS</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like a rock undaunted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’Mid the raging storms of time;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Its pages burn with the truth eternal,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they glow with a light sublime.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05533" y="782121"/>
            <a:ext cx="8780933"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hills may tumble,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stand when the earth shall crumble;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plant my feet on its firm foundation,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Bible stands.</a:t>
            </a:r>
          </a:p>
        </p:txBody>
      </p:sp>
    </p:spTree>
    <p:extLst>
      <p:ext uri="{BB962C8B-B14F-4D97-AF65-F5344CB8AC3E}">
        <p14:creationId xmlns:p14="http://schemas.microsoft.com/office/powerpoint/2010/main" val="773393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THE BIBLE STANDS</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like a mountain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tow’ring</a:t>
              </a: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above the works of men;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Its truth by none ever was refuted,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destroy it they never can.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029192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05533" y="782121"/>
            <a:ext cx="8780933"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hills may tumble,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stand when the earth shall crumble;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plant my feet on its firm foundation,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Bible stands.</a:t>
            </a:r>
          </a:p>
        </p:txBody>
      </p:sp>
    </p:spTree>
    <p:extLst>
      <p:ext uri="{BB962C8B-B14F-4D97-AF65-F5344CB8AC3E}">
        <p14:creationId xmlns:p14="http://schemas.microsoft.com/office/powerpoint/2010/main" val="14233104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THE BIBLE STANDS</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and it will for ever,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world has passed away;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inspiration it has been given,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its precepts I will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30903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05533" y="782121"/>
            <a:ext cx="8780933"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hills may tumble,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stand when the earth shall crumble;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plant my feet on its firm foundation,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Bible stands.</a:t>
            </a:r>
          </a:p>
        </p:txBody>
      </p:sp>
    </p:spTree>
    <p:extLst>
      <p:ext uri="{BB962C8B-B14F-4D97-AF65-F5344CB8AC3E}">
        <p14:creationId xmlns:p14="http://schemas.microsoft.com/office/powerpoint/2010/main" val="2250067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THE BIBLE STANDS</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test we give 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its Author is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grace alone I expect to live 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to prove it and make it mine.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999649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05533" y="782121"/>
            <a:ext cx="8780933"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stands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hills may tumble,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stand when the earth shall crumble;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plant my feet on its firm foundation,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Bible stands.</a:t>
            </a:r>
          </a:p>
        </p:txBody>
      </p:sp>
      <p:sp>
        <p:nvSpPr>
          <p:cNvPr id="3" name="Oval 2">
            <a:extLst>
              <a:ext uri="{FF2B5EF4-FFF2-40B4-BE49-F238E27FC236}">
                <a16:creationId xmlns:a16="http://schemas.microsoft.com/office/drawing/2014/main" id="{54E002C7-793B-4B34-8CD0-41888A93035B}"/>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441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5501B1-E1A7-2406-A8C3-94E54CA945D2}"/>
            </a:ext>
          </a:extLst>
        </p:cNvPr>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Bible Book Wallpapers - Top Free Bible Book Backgrounds - WallpaperAccess">
            <a:extLst>
              <a:ext uri="{FF2B5EF4-FFF2-40B4-BE49-F238E27FC236}">
                <a16:creationId xmlns:a16="http://schemas.microsoft.com/office/drawing/2014/main" id="{4A18DC60-38AF-E751-1FEF-28511AB2E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0"/>
          <a:stretch>
            <a:fillRect/>
          </a:stretch>
        </p:blipFill>
        <p:spPr bwMode="auto">
          <a:xfrm>
            <a:off x="3049" y="-9527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9F2F649-9317-6C52-EA7F-66F11EAD3239}"/>
              </a:ext>
            </a:extLst>
          </p:cNvPr>
          <p:cNvSpPr>
            <a:spLocks noGrp="1"/>
          </p:cNvSpPr>
          <p:nvPr>
            <p:ph type="title"/>
          </p:nvPr>
        </p:nvSpPr>
        <p:spPr>
          <a:xfrm>
            <a:off x="643466" y="643467"/>
            <a:ext cx="8367184" cy="1337733"/>
          </a:xfrm>
        </p:spPr>
        <p:txBody>
          <a:bodyPr vert="horz" lIns="91440" tIns="45720" rIns="91440" bIns="45720" rtlCol="0" anchor="t">
            <a:normAutofit/>
          </a:bodyPr>
          <a:lstStyle/>
          <a:p>
            <a:r>
              <a:rPr lang="en-US" sz="6000" dirty="0">
                <a:solidFill>
                  <a:srgbClr val="FFFFFF"/>
                </a:solidFill>
                <a:effectLst>
                  <a:outerShdw blurRad="38100" dist="38100" dir="2700000" algn="tl">
                    <a:srgbClr val="000000">
                      <a:alpha val="43137"/>
                    </a:srgbClr>
                  </a:outerShdw>
                </a:effectLst>
              </a:rPr>
              <a:t>PRE-MESSAGE SONG</a:t>
            </a:r>
          </a:p>
        </p:txBody>
      </p:sp>
      <p:sp>
        <p:nvSpPr>
          <p:cNvPr id="8" name="Title 1">
            <a:extLst>
              <a:ext uri="{FF2B5EF4-FFF2-40B4-BE49-F238E27FC236}">
                <a16:creationId xmlns:a16="http://schemas.microsoft.com/office/drawing/2014/main" id="{C13EE7A8-ED70-15FF-06FA-2B8D03662321}"/>
              </a:ext>
            </a:extLst>
          </p:cNvPr>
          <p:cNvSpPr txBox="1">
            <a:spLocks/>
          </p:cNvSpPr>
          <p:nvPr/>
        </p:nvSpPr>
        <p:spPr>
          <a:xfrm>
            <a:off x="1272116" y="403146"/>
            <a:ext cx="5449479" cy="157805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3200" b="1" i="0" u="sng" dirty="0">
                <a:solidFill>
                  <a:srgbClr val="FFFFFF"/>
                </a:solidFill>
                <a:effectLst/>
                <a:latin typeface="+mn-lt"/>
                <a:ea typeface="+mn-ea"/>
                <a:cs typeface="+mn-cs"/>
                <a:hlinkClick r:id="rId3" tooltip="https://1drv.ms/v/s!AtIGNcsWdqbMyA3MNSd2m7N-VqoW?e=3gG3L1">
                  <a:extLst>
                    <a:ext uri="{A12FA001-AC4F-418D-AE19-62706E023703}">
                      <ahyp:hlinkClr xmlns:ahyp="http://schemas.microsoft.com/office/drawing/2018/hyperlinkcolor" val="tx"/>
                    </a:ext>
                  </a:extLst>
                </a:hlinkClick>
              </a:rPr>
              <a:t>O Lord thy Word will endure</a:t>
            </a:r>
            <a:endParaRPr lang="en-US" sz="3200" b="1" i="0" dirty="0">
              <a:solidFill>
                <a:srgbClr val="FFFFFF"/>
              </a:solidFill>
              <a:effectLst/>
              <a:latin typeface="+mn-lt"/>
              <a:ea typeface="+mn-ea"/>
              <a:cs typeface="+mn-cs"/>
            </a:endParaRPr>
          </a:p>
        </p:txBody>
      </p:sp>
      <p:sp>
        <p:nvSpPr>
          <p:cNvPr id="1037" name="Rectangle 1036">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A9B753E7-4583-BDCF-69F2-6A0066A4B92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9132777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GOSPEL LANDMARKS </a:t>
            </a:r>
          </a:p>
          <a:p>
            <a:pPr marL="0" indent="0" algn="ctr">
              <a:buNone/>
            </a:pPr>
            <a:r>
              <a:rPr lang="en-GB" sz="6000" b="1" cap="all" dirty="0"/>
              <a:t>SESSION 1: DOCTRINES #01-#07</a:t>
            </a:r>
          </a:p>
          <a:p>
            <a:pPr marL="0" indent="0" algn="ctr">
              <a:buNone/>
            </a:pPr>
            <a:endParaRPr lang="en-GB"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DividendVTI">
  <a:themeElements>
    <a:clrScheme name="AnalogousFromLightSeedRightStep">
      <a:dk1>
        <a:srgbClr val="000000"/>
      </a:dk1>
      <a:lt1>
        <a:srgbClr val="FFFFFF"/>
      </a:lt1>
      <a:dk2>
        <a:srgbClr val="413424"/>
      </a:dk2>
      <a:lt2>
        <a:srgbClr val="E2E8E4"/>
      </a:lt2>
      <a:accent1>
        <a:srgbClr val="EC70C6"/>
      </a:accent1>
      <a:accent2>
        <a:srgbClr val="E8517A"/>
      </a:accent2>
      <a:accent3>
        <a:srgbClr val="EC8270"/>
      </a:accent3>
      <a:accent4>
        <a:srgbClr val="E2912A"/>
      </a:accent4>
      <a:accent5>
        <a:srgbClr val="A8A650"/>
      </a:accent5>
      <a:accent6>
        <a:srgbClr val="83AF3D"/>
      </a:accent6>
      <a:hlink>
        <a:srgbClr val="568E67"/>
      </a:hlink>
      <a:folHlink>
        <a:srgbClr val="7F7F7F"/>
      </a:folHlink>
    </a:clrScheme>
    <a:fontScheme name="Dividend">
      <a:maj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6987</TotalTime>
  <Words>1817</Words>
  <Application>Microsoft Office PowerPoint</Application>
  <PresentationFormat>Widescreen</PresentationFormat>
  <Paragraphs>265</Paragraphs>
  <Slides>45</Slides>
  <Notes>5</Notes>
  <HiddenSlides>0</HiddenSlides>
  <MMClips>1</MMClips>
  <ScaleCrop>false</ScaleCrop>
  <HeadingPairs>
    <vt:vector size="6" baseType="variant">
      <vt:variant>
        <vt:lpstr>Fonts Used</vt:lpstr>
      </vt:variant>
      <vt:variant>
        <vt:i4>23</vt:i4>
      </vt:variant>
      <vt:variant>
        <vt:lpstr>Theme</vt:lpstr>
      </vt:variant>
      <vt:variant>
        <vt:i4>9</vt:i4>
      </vt:variant>
      <vt:variant>
        <vt:lpstr>Slide Titles</vt:lpstr>
      </vt:variant>
      <vt:variant>
        <vt:i4>45</vt:i4>
      </vt:variant>
    </vt:vector>
  </HeadingPairs>
  <TitlesOfParts>
    <vt:vector size="77" baseType="lpstr">
      <vt:lpstr>ADLaM Display</vt:lpstr>
      <vt:lpstr>Aharoni</vt:lpstr>
      <vt:lpstr>Aptos</vt:lpstr>
      <vt:lpstr>Aptos Black</vt:lpstr>
      <vt:lpstr>Aptos Display</vt:lpstr>
      <vt:lpstr>Arial</vt:lpstr>
      <vt:lpstr>Arial Black</vt:lpstr>
      <vt:lpstr>Arial Nova Light</vt:lpstr>
      <vt:lpstr>Bahnschrift Condensed</vt:lpstr>
      <vt:lpstr>Bauhaus 93</vt:lpstr>
      <vt:lpstr>Bell MT</vt:lpstr>
      <vt:lpstr>Bradley Hand ITC</vt:lpstr>
      <vt:lpstr>Calibri</vt:lpstr>
      <vt:lpstr>Calibri (Body)</vt:lpstr>
      <vt:lpstr>Calibri Light</vt:lpstr>
      <vt:lpstr>Cambria</vt:lpstr>
      <vt:lpstr>Candara</vt:lpstr>
      <vt:lpstr>Eras Light ITC</vt:lpstr>
      <vt:lpstr>Forte Forward</vt:lpstr>
      <vt:lpstr>Lucida Sans</vt:lpstr>
      <vt:lpstr>Times New Roman</vt:lpstr>
      <vt:lpstr>Wingdings</vt:lpstr>
      <vt:lpstr>Wingdings 2</vt:lpstr>
      <vt:lpstr>Office Theme</vt:lpstr>
      <vt:lpstr>1_Office Theme</vt:lpstr>
      <vt:lpstr>2_Office Theme</vt:lpstr>
      <vt:lpstr>3_Office Theme</vt:lpstr>
      <vt:lpstr>Template_Netherlands</vt:lpstr>
      <vt:lpstr>1_Template_Netherlands</vt:lpstr>
      <vt:lpstr>5_Office Theme</vt:lpstr>
      <vt:lpstr>4_Office Theme</vt:lpstr>
      <vt:lpstr>DividendVTI</vt:lpstr>
      <vt:lpstr>PowerPoint Presentation</vt:lpstr>
      <vt:lpstr>HYMN</vt:lpstr>
      <vt:lpstr>HOW BEAUTIFUL HEAVEN MUST BE [GHS 137]</vt:lpstr>
      <vt:lpstr>PowerPoint Presentation</vt:lpstr>
      <vt:lpstr>HOW BEAUTIFUL HEAVEN MUST BE [GHS 137]</vt:lpstr>
      <vt:lpstr>PowerPoint Presentation</vt:lpstr>
      <vt:lpstr>HOW BEAUTIFUL HEAVEN MUST BE [GHS 137]</vt:lpstr>
      <vt:lpstr>PowerPoint Presentation</vt:lpstr>
      <vt:lpstr>HOW BEAUTIFUL HEAVEN MUST BE [GHS 137]</vt:lpstr>
      <vt:lpstr>PowerPoint Presentation</vt:lpstr>
      <vt:lpstr>SEARCH THE SCRIPTURES</vt:lpstr>
      <vt:lpstr>REVIEW OF THE ASSIGNMENT FROM LAST STUDY</vt:lpstr>
      <vt:lpstr> LESSON 1009:  The marriage supper of the Lamb</vt:lpstr>
      <vt:lpstr>INTRODUCTION</vt:lpstr>
      <vt:lpstr>Rev. 19:1-13;</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YOUTH SESSIONS ON  GOSPEL LANDMARKS </vt:lpstr>
      <vt:lpstr>PowerPoint Presentation</vt:lpstr>
      <vt:lpstr>  LESSON 1010: Christ’s second coming and the battle of Armageddon</vt:lpstr>
      <vt:lpstr>PowerPoint Presentation</vt:lpstr>
      <vt:lpstr>HYMN</vt:lpstr>
      <vt:lpstr>THE BIBLE STANDS</vt:lpstr>
      <vt:lpstr>PowerPoint Presentation</vt:lpstr>
      <vt:lpstr>THE BIBLE STANDS</vt:lpstr>
      <vt:lpstr>PowerPoint Presentation</vt:lpstr>
      <vt:lpstr>THE BIBLE STANDS</vt:lpstr>
      <vt:lpstr>PowerPoint Presentation</vt:lpstr>
      <vt:lpstr>THE BIBLE STANDS</vt:lpstr>
      <vt:lpstr>PowerPoint Presentation</vt:lpstr>
      <vt:lpstr>CHOIR</vt:lpstr>
      <vt:lpstr>PRE-MESSAGE SONG</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835</cp:revision>
  <dcterms:created xsi:type="dcterms:W3CDTF">2023-01-06T14:44:39Z</dcterms:created>
  <dcterms:modified xsi:type="dcterms:W3CDTF">2025-07-13T05:57:36Z</dcterms:modified>
</cp:coreProperties>
</file>