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56" r:id="rId8"/>
    <p:sldMasterId id="2147483768" r:id="rId9"/>
  </p:sldMasterIdLst>
  <p:notesMasterIdLst>
    <p:notesMasterId r:id="rId57"/>
  </p:notesMasterIdLst>
  <p:sldIdLst>
    <p:sldId id="3914" r:id="rId10"/>
    <p:sldId id="4069" r:id="rId11"/>
    <p:sldId id="4070" r:id="rId12"/>
    <p:sldId id="274" r:id="rId13"/>
    <p:sldId id="4071" r:id="rId14"/>
    <p:sldId id="4072" r:id="rId15"/>
    <p:sldId id="4073" r:id="rId16"/>
    <p:sldId id="4074" r:id="rId17"/>
    <p:sldId id="303" r:id="rId18"/>
    <p:sldId id="4075" r:id="rId19"/>
    <p:sldId id="256" r:id="rId20"/>
    <p:sldId id="258" r:id="rId21"/>
    <p:sldId id="259" r:id="rId22"/>
    <p:sldId id="287" r:id="rId23"/>
    <p:sldId id="283" r:id="rId24"/>
    <p:sldId id="277" r:id="rId25"/>
    <p:sldId id="276" r:id="rId26"/>
    <p:sldId id="292" r:id="rId27"/>
    <p:sldId id="291" r:id="rId28"/>
    <p:sldId id="4056" r:id="rId29"/>
    <p:sldId id="288" r:id="rId30"/>
    <p:sldId id="3211" r:id="rId31"/>
    <p:sldId id="3200" r:id="rId32"/>
    <p:sldId id="3201" r:id="rId33"/>
    <p:sldId id="3162" r:id="rId34"/>
    <p:sldId id="3163" r:id="rId35"/>
    <p:sldId id="4067" r:id="rId36"/>
    <p:sldId id="4031" r:id="rId37"/>
    <p:sldId id="4076" r:id="rId38"/>
    <p:sldId id="4079" r:id="rId39"/>
    <p:sldId id="4078" r:id="rId40"/>
    <p:sldId id="3986" r:id="rId41"/>
    <p:sldId id="4066" r:id="rId42"/>
    <p:sldId id="4077" r:id="rId43"/>
    <p:sldId id="3628" r:id="rId44"/>
    <p:sldId id="269" r:id="rId45"/>
    <p:sldId id="270" r:id="rId46"/>
    <p:sldId id="298" r:id="rId47"/>
    <p:sldId id="299" r:id="rId48"/>
    <p:sldId id="300" r:id="rId49"/>
    <p:sldId id="301" r:id="rId50"/>
    <p:sldId id="302" r:id="rId51"/>
    <p:sldId id="294" r:id="rId52"/>
    <p:sldId id="3627" r:id="rId53"/>
    <p:sldId id="4055" r:id="rId54"/>
    <p:sldId id="3204" r:id="rId55"/>
    <p:sldId id="2089"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95355" autoAdjust="0"/>
  </p:normalViewPr>
  <p:slideViewPr>
    <p:cSldViewPr snapToGrid="0">
      <p:cViewPr varScale="1">
        <p:scale>
          <a:sx n="92" d="100"/>
          <a:sy n="92" d="100"/>
        </p:scale>
        <p:origin x="134" y="12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Differentiate between the rapture and the second coming of Christ. </a:t>
          </a:r>
        </a:p>
        <a:p>
          <a:pPr algn="ctr">
            <a:lnSpc>
              <a:spcPct val="100000"/>
            </a:lnSpc>
            <a:spcBef>
              <a:spcPct val="0"/>
            </a:spcBef>
            <a:spcAft>
              <a:spcPts val="600"/>
            </a:spcAft>
          </a:pPr>
          <a:r>
            <a:rPr lang="en-GB" sz="3200" b="1" i="1" kern="1200" dirty="0"/>
            <a:t>1 Thess 4:16,17; Zech 14:1,4; Jude 1:14,15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Describe the attributes of Christ as revealed in the chapter. </a:t>
          </a:r>
        </a:p>
        <a:p>
          <a:pPr algn="ctr">
            <a:lnSpc>
              <a:spcPct val="100000"/>
            </a:lnSpc>
            <a:spcBef>
              <a:spcPct val="0"/>
            </a:spcBef>
            <a:spcAft>
              <a:spcPts val="600"/>
            </a:spcAft>
          </a:pPr>
          <a:r>
            <a:rPr lang="en-GB" sz="3200" b="1" i="1" dirty="0"/>
            <a:t>Revelation 19:11-13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custLinFactNeighborX="572"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What is the difference between the two kinds of supper mentioned in the passage? </a:t>
          </a:r>
          <a:r>
            <a:rPr lang="en-GB" sz="3200" b="1" i="1" dirty="0"/>
            <a:t>Revelation 19:9,17</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would be the fate of those who reject God’s offer of salvation and what steps must sinners take to be reconciled with God? </a:t>
          </a:r>
          <a:r>
            <a:rPr lang="en-GB" sz="3200" b="1" i="1" dirty="0"/>
            <a:t>Rev 19:20; Isaiah 55:6,7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necessary preparations should sinners and believers make in readiness for Christ’s second coming? </a:t>
          </a:r>
        </a:p>
        <a:p>
          <a:pPr algn="ctr">
            <a:lnSpc>
              <a:spcPct val="100000"/>
            </a:lnSpc>
            <a:spcBef>
              <a:spcPct val="0"/>
            </a:spcBef>
            <a:spcAft>
              <a:spcPts val="600"/>
            </a:spcAft>
          </a:pPr>
          <a:r>
            <a:rPr lang="en-GB" sz="3200" b="1" i="1" kern="1200" dirty="0" err="1"/>
            <a:t>Heb</a:t>
          </a:r>
          <a:r>
            <a:rPr lang="en-GB" sz="3200" b="1" i="1" kern="1200" dirty="0"/>
            <a:t> 12:14; 2 Tim 4:1,2; 1 Jn 3:2,3</a:t>
          </a:r>
          <a:r>
            <a:rPr lang="en-GB" sz="3200" b="0" i="1" kern="1200" dirty="0"/>
            <a:t>.</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Differentiate between the rapture and the second coming of Christ. </a:t>
          </a:r>
        </a:p>
        <a:p>
          <a:pPr marL="0" lvl="0" indent="0" algn="ctr" defTabSz="1422400">
            <a:lnSpc>
              <a:spcPct val="100000"/>
            </a:lnSpc>
            <a:spcBef>
              <a:spcPct val="0"/>
            </a:spcBef>
            <a:spcAft>
              <a:spcPts val="600"/>
            </a:spcAft>
            <a:buNone/>
          </a:pPr>
          <a:r>
            <a:rPr lang="en-GB" sz="3200" b="1" i="1" kern="1200" dirty="0"/>
            <a:t>1 Thess 4:16,17; Zech 14:1,4; Jude 1:14,15</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90027" y="-23282"/>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17743" y="47804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Describe the attributes of Christ as revealed in the chapter. </a:t>
          </a:r>
        </a:p>
        <a:p>
          <a:pPr marL="0" lvl="0" indent="0" algn="ctr" defTabSz="1422400">
            <a:lnSpc>
              <a:spcPct val="100000"/>
            </a:lnSpc>
            <a:spcBef>
              <a:spcPct val="0"/>
            </a:spcBef>
            <a:spcAft>
              <a:spcPts val="600"/>
            </a:spcAft>
            <a:buNone/>
          </a:pPr>
          <a:r>
            <a:rPr lang="en-GB" sz="3200" b="1" i="1" kern="1200" dirty="0"/>
            <a:t>Revelation 19:11-13</a:t>
          </a:r>
          <a:endParaRPr lang="en-GB" altLang="en-US" sz="3200" b="1" i="1" kern="1200" dirty="0">
            <a:latin typeface="Calibri (Body)" charset="0"/>
            <a:cs typeface="Calibri (Body)" charset="0"/>
          </a:endParaRPr>
        </a:p>
      </dsp:txBody>
      <dsp:txXfrm>
        <a:off x="2411037" y="57134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What is the difference between the two kinds of supper mentioned in the passage? </a:t>
          </a:r>
          <a:r>
            <a:rPr lang="en-GB" sz="3200" b="1" i="1" kern="1200" dirty="0"/>
            <a:t>Revelation 19:9,17</a:t>
          </a: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would be the fate of those who reject God’s offer of salvation and what steps must sinners take to be reconciled with God? </a:t>
          </a:r>
          <a:r>
            <a:rPr lang="en-GB" sz="3200" b="1" i="1" kern="1200" dirty="0"/>
            <a:t>Rev 19:20; Isaiah 55:6,7 </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necessary preparations should sinners and believers make in readiness for Christ’s second coming? </a:t>
          </a:r>
        </a:p>
        <a:p>
          <a:pPr marL="0" lvl="0" indent="0" algn="ctr" defTabSz="1422400">
            <a:lnSpc>
              <a:spcPct val="100000"/>
            </a:lnSpc>
            <a:spcBef>
              <a:spcPct val="0"/>
            </a:spcBef>
            <a:spcAft>
              <a:spcPts val="600"/>
            </a:spcAft>
            <a:buNone/>
          </a:pPr>
          <a:r>
            <a:rPr lang="en-GB" sz="3200" b="1" i="1" kern="1200" dirty="0" err="1"/>
            <a:t>Heb</a:t>
          </a:r>
          <a:r>
            <a:rPr lang="en-GB" sz="3200" b="1" i="1" kern="1200" dirty="0"/>
            <a:t> 12:14; 2 Tim 4:1,2; 1 Jn 3:2,3</a:t>
          </a:r>
          <a:r>
            <a:rPr lang="en-GB" sz="3200" b="0" i="1" kern="1200" dirty="0"/>
            <a:t>.</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19/07/2025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7/19/2025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7/19/2025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7/19/2025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7/19/2025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7/19/2025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7/19/2025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7/19/2025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7/19/2025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7/19/2025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7/19/2025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7/19/2025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7/19/2025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7/19/2025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7/19/2025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15577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0061380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5922819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094591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751316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886711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906354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464083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0111714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3007457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4172947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7/19/2025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0985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7/19/2025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344967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7/19/2025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58547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7/19/2025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65451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7/19/2025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07325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7/19/2025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31371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7/19/2025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51486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7/19/2025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210218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7/19/2025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09428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7/19/2025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3960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7/19/2025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5121634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055541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602075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197803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0108038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19/07/2025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914565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19/07/2025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31197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19/07/2025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795752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83190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49580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256253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90190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19/07/2025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19/07/2025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7/19/2025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7/19/2025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19/07/2025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32426255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7/19/2025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0161811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05843483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9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9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9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9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9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41.svg"/><Relationship Id="rId2" Type="http://schemas.openxmlformats.org/officeDocument/2006/relationships/image" Target="../media/image37.jpeg"/><Relationship Id="rId1" Type="http://schemas.openxmlformats.org/officeDocument/2006/relationships/slideLayout" Target="../slideLayouts/slideLayout78.xml"/><Relationship Id="rId6" Type="http://schemas.openxmlformats.org/officeDocument/2006/relationships/image" Target="../media/image40.png"/><Relationship Id="rId5" Type="http://schemas.openxmlformats.org/officeDocument/2006/relationships/image" Target="../media/image39.sv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4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46.png"/><Relationship Id="rId4" Type="http://schemas.openxmlformats.org/officeDocument/2006/relationships/notesSlide" Target="../notesSlides/notesSlide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hyperlink" Target="https://drive.google.com/file/d/163DlbQ_Knp7bwAC4RnWuHbw2g4u1jqur/view?usp=sharing" TargetMode="External"/><Relationship Id="rId2" Type="http://schemas.openxmlformats.org/officeDocument/2006/relationships/image" Target="../media/image49.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20-07-2025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176:</a:t>
            </a:r>
            <a:r>
              <a:rPr lang="en-US" sz="7200" b="1" dirty="0">
                <a:solidFill>
                  <a:schemeClr val="bg1"/>
                </a:solidFill>
                <a:effectLst>
                  <a:outerShdw blurRad="38100" dist="38100" dir="2700000" algn="tl">
                    <a:srgbClr val="000000">
                      <a:alpha val="43137"/>
                    </a:srgbClr>
                  </a:outerShdw>
                </a:effectLst>
              </a:rPr>
              <a:t> CHRIST RETURNETH</a:t>
            </a:r>
          </a:p>
        </p:txBody>
      </p:sp>
    </p:spTree>
    <p:extLst>
      <p:ext uri="{BB962C8B-B14F-4D97-AF65-F5344CB8AC3E}">
        <p14:creationId xmlns:p14="http://schemas.microsoft.com/office/powerpoint/2010/main" val="3520901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RETURNETH [GHS 176]</a:t>
            </a:r>
          </a:p>
        </p:txBody>
      </p:sp>
      <p:grpSp>
        <p:nvGrpSpPr>
          <p:cNvPr id="3" name="Group 2"/>
          <p:cNvGrpSpPr/>
          <p:nvPr/>
        </p:nvGrpSpPr>
        <p:grpSpPr>
          <a:xfrm>
            <a:off x="243372" y="1287046"/>
            <a:ext cx="11948629" cy="5062924"/>
            <a:chOff x="257130" y="1719391"/>
            <a:chExt cx="10547818" cy="5062924"/>
          </a:xfrm>
        </p:grpSpPr>
        <p:sp>
          <p:nvSpPr>
            <p:cNvPr id="14339" name="TextBox 1"/>
            <p:cNvSpPr txBox="1">
              <a:spLocks noChangeArrowheads="1"/>
            </p:cNvSpPr>
            <p:nvPr/>
          </p:nvSpPr>
          <p:spPr bwMode="auto">
            <a:xfrm>
              <a:off x="907147" y="1719391"/>
              <a:ext cx="9897801"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may be at morn, when the day is awaking,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sunlight thro’ darkness and shadow is breaking,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Jesus will come in the fulness of glory,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receive from the world “His own.”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3028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648574" y="1350655"/>
            <a:ext cx="9645069"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Jesus, how long, how long,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we shout the glad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returneth!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hallelujah! Amen,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Amen</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C2271-B9E2-0FA5-46E4-01363507A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092A9-BBD4-AE2D-2582-88B256E1596B}"/>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RETURNETH [GHS 176]</a:t>
            </a:r>
          </a:p>
        </p:txBody>
      </p:sp>
      <p:grpSp>
        <p:nvGrpSpPr>
          <p:cNvPr id="3" name="Group 2">
            <a:extLst>
              <a:ext uri="{FF2B5EF4-FFF2-40B4-BE49-F238E27FC236}">
                <a16:creationId xmlns:a16="http://schemas.microsoft.com/office/drawing/2014/main" id="{3AFFE34E-F4BB-8B9B-93AE-42FCDC7998EA}"/>
              </a:ext>
            </a:extLst>
          </p:cNvPr>
          <p:cNvGrpSpPr/>
          <p:nvPr/>
        </p:nvGrpSpPr>
        <p:grpSpPr>
          <a:xfrm>
            <a:off x="243372" y="1287046"/>
            <a:ext cx="11948629" cy="4385816"/>
            <a:chOff x="257130" y="1719391"/>
            <a:chExt cx="10547818" cy="4385816"/>
          </a:xfrm>
        </p:grpSpPr>
        <p:sp>
          <p:nvSpPr>
            <p:cNvPr id="14339" name="TextBox 1">
              <a:extLst>
                <a:ext uri="{FF2B5EF4-FFF2-40B4-BE49-F238E27FC236}">
                  <a16:creationId xmlns:a16="http://schemas.microsoft.com/office/drawing/2014/main" id="{70DB2560-EC39-0595-6A19-1B5B3AB96E24}"/>
                </a:ext>
              </a:extLst>
            </p:cNvPr>
            <p:cNvSpPr txBox="1">
              <a:spLocks noChangeArrowheads="1"/>
            </p:cNvSpPr>
            <p:nvPr/>
          </p:nvSpPr>
          <p:spPr bwMode="auto">
            <a:xfrm>
              <a:off x="907147" y="1719391"/>
              <a:ext cx="9897801"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may be at mid-day, it may be at twilight,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may be, per chance, that the blackness of midnight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burst into light in the blaze of His glory,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receives “His own.”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DF42D739-44B5-F656-B017-41CF1A4A93BE}"/>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01878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FD022-B525-2C7A-87BF-ECBF58A94DA0}"/>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9E8B0AF8-60B7-803E-C2D3-5520097B007A}"/>
              </a:ext>
            </a:extLst>
          </p:cNvPr>
          <p:cNvSpPr txBox="1">
            <a:spLocks noChangeArrowheads="1"/>
          </p:cNvSpPr>
          <p:nvPr/>
        </p:nvSpPr>
        <p:spPr bwMode="auto">
          <a:xfrm>
            <a:off x="1648574" y="1350655"/>
            <a:ext cx="9645069"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Jesus, how long, how long,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we shout the glad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returneth!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hallelujah! Amen,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Amen</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3924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C4C06-DE8F-D2AC-C333-0739F0D4B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A0CB1-CF4F-4E94-1BD1-7A5134F11487}"/>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RETURNETH [GHS 176]</a:t>
            </a:r>
          </a:p>
        </p:txBody>
      </p:sp>
      <p:grpSp>
        <p:nvGrpSpPr>
          <p:cNvPr id="3" name="Group 2">
            <a:extLst>
              <a:ext uri="{FF2B5EF4-FFF2-40B4-BE49-F238E27FC236}">
                <a16:creationId xmlns:a16="http://schemas.microsoft.com/office/drawing/2014/main" id="{66B41740-1365-E96A-0ACD-195E1B154E13}"/>
              </a:ext>
            </a:extLst>
          </p:cNvPr>
          <p:cNvGrpSpPr/>
          <p:nvPr/>
        </p:nvGrpSpPr>
        <p:grpSpPr>
          <a:xfrm>
            <a:off x="243372" y="1287046"/>
            <a:ext cx="11948629" cy="5062924"/>
            <a:chOff x="257130" y="1719391"/>
            <a:chExt cx="10547818" cy="5062924"/>
          </a:xfrm>
        </p:grpSpPr>
        <p:sp>
          <p:nvSpPr>
            <p:cNvPr id="14339" name="TextBox 1">
              <a:extLst>
                <a:ext uri="{FF2B5EF4-FFF2-40B4-BE49-F238E27FC236}">
                  <a16:creationId xmlns:a16="http://schemas.microsoft.com/office/drawing/2014/main" id="{A8095B49-6895-7D7F-2BFC-B1F9C5AF430E}"/>
                </a:ext>
              </a:extLst>
            </p:cNvPr>
            <p:cNvSpPr txBox="1">
              <a:spLocks noChangeArrowheads="1"/>
            </p:cNvSpPr>
            <p:nvPr/>
          </p:nvSpPr>
          <p:spPr bwMode="auto">
            <a:xfrm>
              <a:off x="907147" y="1719391"/>
              <a:ext cx="9897801"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its hosts cry Hosanna, from heaven descending,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glorified saints and the angels attending,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grace on His brow, like a halo of glory,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Jesus receive “His own.”</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2F676270-5470-61B5-0EDC-4EB60FEF7AA2}"/>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66239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9875C-56C9-F810-C740-E79F1718364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59FB348-1682-A947-60FB-A868EE8D15B8}"/>
              </a:ext>
            </a:extLst>
          </p:cNvPr>
          <p:cNvSpPr txBox="1">
            <a:spLocks noChangeArrowheads="1"/>
          </p:cNvSpPr>
          <p:nvPr/>
        </p:nvSpPr>
        <p:spPr bwMode="auto">
          <a:xfrm>
            <a:off x="1648574" y="1350655"/>
            <a:ext cx="9645069"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Jesus, how long, how long,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we shout the glad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returneth!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hallelujah! Amen,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Amen</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0610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E313B-F838-2303-A1E4-A239EBDE6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C1902-A587-2ECF-279A-9ECE7C324797}"/>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RETURNETH [GHS 176]</a:t>
            </a:r>
          </a:p>
        </p:txBody>
      </p:sp>
      <p:grpSp>
        <p:nvGrpSpPr>
          <p:cNvPr id="3" name="Group 2">
            <a:extLst>
              <a:ext uri="{FF2B5EF4-FFF2-40B4-BE49-F238E27FC236}">
                <a16:creationId xmlns:a16="http://schemas.microsoft.com/office/drawing/2014/main" id="{C21A02AE-93A2-1CA6-6F39-2812D3EC74B8}"/>
              </a:ext>
            </a:extLst>
          </p:cNvPr>
          <p:cNvGrpSpPr/>
          <p:nvPr/>
        </p:nvGrpSpPr>
        <p:grpSpPr>
          <a:xfrm>
            <a:off x="243372" y="1287046"/>
            <a:ext cx="11948629" cy="5062924"/>
            <a:chOff x="257130" y="1719391"/>
            <a:chExt cx="10547818" cy="5062924"/>
          </a:xfrm>
        </p:grpSpPr>
        <p:sp>
          <p:nvSpPr>
            <p:cNvPr id="14339" name="TextBox 1">
              <a:extLst>
                <a:ext uri="{FF2B5EF4-FFF2-40B4-BE49-F238E27FC236}">
                  <a16:creationId xmlns:a16="http://schemas.microsoft.com/office/drawing/2014/main" id="{9CEDBBA8-9B0A-B557-6920-ACC006ABAB63}"/>
                </a:ext>
              </a:extLst>
            </p:cNvPr>
            <p:cNvSpPr txBox="1">
              <a:spLocks noChangeArrowheads="1"/>
            </p:cNvSpPr>
            <p:nvPr/>
          </p:nvSpPr>
          <p:spPr bwMode="auto">
            <a:xfrm>
              <a:off x="907147" y="1719391"/>
              <a:ext cx="9897801"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joy! oh, delight! should we go without dying,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sickness, no sadness, no dread and no crying,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Caught up thro’ the clouds with our Lord into glory,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receives “His own.”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AC23139D-2B96-AB3F-8DCD-FBA5D4C4C24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2914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8F44-9C63-07EE-C4B3-251B3A6D0AC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D78F9A4-AC40-C3D3-3030-FEAC55A36FD3}"/>
              </a:ext>
            </a:extLst>
          </p:cNvPr>
          <p:cNvSpPr txBox="1">
            <a:spLocks noChangeArrowheads="1"/>
          </p:cNvSpPr>
          <p:nvPr/>
        </p:nvSpPr>
        <p:spPr bwMode="auto">
          <a:xfrm>
            <a:off x="1648574" y="1350655"/>
            <a:ext cx="9645069"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Jesus, how long, how long,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we shout the glad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returneth!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hallelujah! Amen,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Amen</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BECC925E-69C7-F0AD-6833-B16ED7D1E3D0}"/>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904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20-07-2025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9971" y="742951"/>
            <a:ext cx="4084869"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Christ’s second coming and the battle of Armageddon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
                <a:ea typeface="+mn-ea"/>
                <a:cs typeface="+mn-cs"/>
              </a:rPr>
              <a:t>And I saw heaven opened, and behold a white horse; and he that sat upon him was called Faithful and True, and in righteousness he doth judge and make war”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
                <a:ea typeface="+mn-ea"/>
                <a:cs typeface="+mn-cs"/>
              </a:rPr>
              <a:t>(Revelation 19:11).</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19:11-21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2" y="589787"/>
            <a:ext cx="7688474" cy="5667559"/>
          </a:xfrm>
        </p:spPr>
        <p:txBody>
          <a:bodyPr anchor="ctr">
            <a:noAutofit/>
          </a:bodyPr>
          <a:lstStyle/>
          <a:p>
            <a:pPr marL="0" indent="0" algn="just">
              <a:lnSpc>
                <a:spcPct val="100000"/>
              </a:lnSpc>
              <a:buNone/>
            </a:pPr>
            <a:r>
              <a:rPr lang="en-GB" dirty="0"/>
              <a:t>The second coming of Christ and the battle of Armageddon are the two events that will wind up the great tribulation</a:t>
            </a:r>
            <a:r>
              <a:rPr lang="en-US" dirty="0">
                <a:latin typeface="Calibri" panose="020F0502020204030204" pitchFamily="34" charset="0"/>
              </a:rPr>
              <a:t>. </a:t>
            </a:r>
            <a:r>
              <a:rPr lang="en-GB" dirty="0"/>
              <a:t>He came the first time as the Lamb of God; His second coming is as the Lion of the tribe of Judah. He, with all His saints will  execute judgment against the antichrist and his armies and establish a glorious reign as King of kings.</a:t>
            </a:r>
          </a:p>
          <a:p>
            <a:pPr marL="0" indent="0" algn="just">
              <a:lnSpc>
                <a:spcPct val="100000"/>
              </a:lnSpc>
              <a:buNone/>
            </a:pPr>
            <a:r>
              <a:rPr lang="en-GB" dirty="0"/>
              <a:t>God desires that people repent and trust His Son as Saviour. He is a God of justice. Hence, sinners must repent and come to Christ before it is too late while the Church should be ready, prayerful and busy preaching His word until He comes.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2725" y="5916019"/>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a:p>
            <a:pPr marL="514350" indent="-514350">
              <a:buAutoNum type="arabicPeriod"/>
            </a:pPr>
            <a:r>
              <a:rPr lang="en-GB" dirty="0"/>
              <a:t>The second coming of Christ is different from the rapture. It will be as real as His post-resurrection ascension to heaven. He will </a:t>
            </a:r>
            <a:r>
              <a:rPr lang="en-GB" dirty="0" err="1"/>
              <a:t>fulfill</a:t>
            </a:r>
            <a:r>
              <a:rPr lang="en-GB" dirty="0"/>
              <a:t> all the promises He has made to His Church.</a:t>
            </a:r>
          </a:p>
          <a:p>
            <a:pPr marL="514350" indent="-514350">
              <a:buAutoNum type="arabicPeriod"/>
            </a:pPr>
            <a:r>
              <a:rPr lang="en-GB" dirty="0"/>
              <a:t>Christ’s second coming is to end the reign of the Antichrist and establish peace on earth for 1000 years. </a:t>
            </a:r>
            <a:endParaRPr lang="en-GB" dirty="0">
              <a:latin typeface="Calibri" panose="020F0502020204030204" pitchFamily="34" charset="0"/>
            </a:endParaRPr>
          </a:p>
          <a:p>
            <a:pPr marL="514350" indent="-514350">
              <a:buAutoNum type="arabicPeriod"/>
            </a:pPr>
            <a:r>
              <a:rPr lang="en-GB" dirty="0"/>
              <a:t>God has no pleasure in punishing people. He is a God of love who desires that sinners repent and trust His son as Saviour. </a:t>
            </a:r>
          </a:p>
          <a:p>
            <a:pPr marL="514350" indent="-514350">
              <a:buAutoNum type="arabicPeriod"/>
            </a:pPr>
            <a:r>
              <a:rPr lang="en-GB" dirty="0"/>
              <a:t>Just as God is indiscriminate in His offer of salvation, so will He exercise His judgment without discrimination.</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 19:11-21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83116" y="686862"/>
            <a:ext cx="7606328" cy="5475129"/>
          </a:xfrm>
        </p:spPr>
        <p:txBody>
          <a:bodyPr anchor="ctr">
            <a:noAutofit/>
          </a:bodyPr>
          <a:lstStyle/>
          <a:p>
            <a:pPr marL="0" indent="0" algn="ctr">
              <a:buNone/>
            </a:pPr>
            <a:r>
              <a:rPr lang="en-GB" b="1" dirty="0"/>
              <a:t>Sinners and backsliders have the same eternal destination as the antichrist and his team. They are admonished to repent and come to Christ before the day of the Lord.</a:t>
            </a:r>
          </a:p>
          <a:p>
            <a:pPr marL="0" indent="0" algn="ctr">
              <a:buNone/>
            </a:pPr>
            <a:r>
              <a:rPr lang="en-GB" b="1" dirty="0"/>
              <a:t>To reign with Christ on His second coming, the Church should be ready through holiness, watchfulness, prayers and being occupied with preaching His word until He comes.</a:t>
            </a:r>
          </a:p>
          <a:p>
            <a:pPr marL="2286000" lvl="5" indent="0">
              <a:buNone/>
            </a:pPr>
            <a:endParaRPr lang="en-GB" sz="2800" b="1" dirty="0"/>
          </a:p>
          <a:p>
            <a:pPr marL="2286000" lvl="5" indent="0">
              <a:buNone/>
            </a:pPr>
            <a:r>
              <a:rPr lang="en-GB" sz="2800" b="1" dirty="0"/>
              <a:t>BE A READY BRIDE!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8" y="1387055"/>
            <a:ext cx="7541470" cy="4483093"/>
          </a:xfrm>
        </p:spPr>
        <p:txBody>
          <a:bodyPr anchor="ctr">
            <a:noAutofit/>
          </a:bodyPr>
          <a:lstStyle/>
          <a:p>
            <a:pPr marL="0" indent="0" algn="ctr">
              <a:lnSpc>
                <a:spcPct val="110000"/>
              </a:lnSpc>
              <a:buNone/>
            </a:pPr>
            <a:r>
              <a:rPr lang="en-US" b="1" dirty="0">
                <a:latin typeface="Calibri" panose="020F0502020204030204" pitchFamily="34" charset="0"/>
              </a:rPr>
              <a:t>	A friend comes to you and says that he is no longer sure that Christ will return again. In the light of today’s study, what are the dangers he faces? And how will you counsel him? </a:t>
            </a:r>
          </a:p>
          <a:p>
            <a:pPr marL="0" indent="0" algn="ctr">
              <a:lnSpc>
                <a:spcPct val="110000"/>
              </a:lnSpc>
              <a:buNone/>
            </a:pPr>
            <a:r>
              <a:rPr lang="en-US" b="1" dirty="0">
                <a:latin typeface="Calibri" panose="020F0502020204030204" pitchFamily="34" charset="0"/>
              </a:rPr>
              <a:t> Prepare scriptural verses to back up your response and share them with the church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96BF-90E2-034E-5A1B-9904C57320E5}"/>
              </a:ext>
            </a:extLst>
          </p:cNvPr>
          <p:cNvSpPr>
            <a:spLocks noGrp="1"/>
          </p:cNvSpPr>
          <p:nvPr>
            <p:ph type="title"/>
          </p:nvPr>
        </p:nvSpPr>
        <p:spPr>
          <a:xfrm>
            <a:off x="-284449" y="1016272"/>
            <a:ext cx="7082889" cy="890161"/>
          </a:xfrm>
        </p:spPr>
        <p:txBody>
          <a:bodyPr>
            <a:noAutofit/>
          </a:bodyPr>
          <a:lstStyle/>
          <a:p>
            <a:pPr algn="ct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t>YOUTH SESSION ON </a:t>
            </a:r>
            <a:b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b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j-cs"/>
              </a:rPr>
              <a:t>GOSPEL LANDMARKS </a:t>
            </a:r>
            <a:endParaRPr lang="en-GB" sz="4800" dirty="0">
              <a:solidFill>
                <a:schemeClr val="bg1"/>
              </a:solidFill>
            </a:endParaRPr>
          </a:p>
        </p:txBody>
      </p:sp>
      <p:sp>
        <p:nvSpPr>
          <p:cNvPr id="9" name="TextBox 8">
            <a:extLst>
              <a:ext uri="{FF2B5EF4-FFF2-40B4-BE49-F238E27FC236}">
                <a16:creationId xmlns:a16="http://schemas.microsoft.com/office/drawing/2014/main" id="{79FDAA42-A1CD-D34E-EE7B-46B384A5794C}"/>
              </a:ext>
            </a:extLst>
          </p:cNvPr>
          <p:cNvSpPr txBox="1"/>
          <p:nvPr/>
        </p:nvSpPr>
        <p:spPr>
          <a:xfrm>
            <a:off x="69815" y="1876469"/>
            <a:ext cx="663928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Date: </a:t>
            </a:r>
            <a:r>
              <a:rPr kumimoji="0" lang="en-GB"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Today, 20</a:t>
            </a:r>
            <a:r>
              <a:rPr kumimoji="0" lang="en-GB" sz="3200" b="0" i="0" u="none" strike="noStrike" kern="1200" cap="none" spc="0" normalizeH="0" baseline="3000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th</a:t>
            </a:r>
            <a:r>
              <a:rPr kumimoji="0" lang="en-GB"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 July 2025</a:t>
            </a:r>
            <a:endParaRPr kumimoji="0" lang="en-NL"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13" name="TextBox 12">
            <a:extLst>
              <a:ext uri="{FF2B5EF4-FFF2-40B4-BE49-F238E27FC236}">
                <a16:creationId xmlns:a16="http://schemas.microsoft.com/office/drawing/2014/main" id="{9609D08F-03C3-C802-253F-FDD5FF26CA55}"/>
              </a:ext>
            </a:extLst>
          </p:cNvPr>
          <p:cNvSpPr txBox="1"/>
          <p:nvPr/>
        </p:nvSpPr>
        <p:spPr>
          <a:xfrm>
            <a:off x="69815" y="2700788"/>
            <a:ext cx="6140668" cy="1200329"/>
          </a:xfrm>
          <a:prstGeom prst="rect">
            <a:avLst/>
          </a:prstGeom>
          <a:noFill/>
        </p:spPr>
        <p:txBody>
          <a:bodyPr wrap="square">
            <a:spAutoFit/>
          </a:bodyPr>
          <a:lstStyle/>
          <a:p>
            <a:pPr algn="ctr"/>
            <a:r>
              <a:rPr kumimoji="0" lang="en-GB" altLang="en-US" sz="3600" b="1" i="1" u="none" strike="noStrike" kern="1200" cap="none" spc="0" normalizeH="0" noProof="0" dirty="0">
                <a:ln>
                  <a:noFill/>
                </a:ln>
                <a:solidFill>
                  <a:schemeClr val="bg1"/>
                </a:solidFill>
                <a:effectLst/>
                <a:uLnTx/>
                <a:uFillTx/>
                <a:latin typeface="Calibri Light" panose="020F0302020204030204"/>
                <a:ea typeface="+mj-ea"/>
                <a:cs typeface="+mj-cs"/>
              </a:rPr>
              <a:t>The youth will breakout to their section during the message</a:t>
            </a:r>
            <a:endParaRPr lang="en-GB" sz="1200" i="1" dirty="0">
              <a:solidFill>
                <a:schemeClr val="bg1"/>
              </a:solidFill>
            </a:endParaRPr>
          </a:p>
        </p:txBody>
      </p:sp>
      <p:pic>
        <p:nvPicPr>
          <p:cNvPr id="1026" name="Picture 2" descr="A Travesty of Abandonment: Christian schools that have left the ancient ...">
            <a:extLst>
              <a:ext uri="{FF2B5EF4-FFF2-40B4-BE49-F238E27FC236}">
                <a16:creationId xmlns:a16="http://schemas.microsoft.com/office/drawing/2014/main" id="{68360E98-DEA8-604E-0A3C-806590E97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8272" y="624685"/>
            <a:ext cx="5444067" cy="623331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F461278-D3D4-BCAF-859E-1E32CBD9086B}"/>
              </a:ext>
            </a:extLst>
          </p:cNvPr>
          <p:cNvSpPr txBox="1"/>
          <p:nvPr/>
        </p:nvSpPr>
        <p:spPr>
          <a:xfrm>
            <a:off x="69815" y="4882267"/>
            <a:ext cx="663928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u="sng" dirty="0">
                <a:solidFill>
                  <a:srgbClr val="00B0F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20th July:</a:t>
            </a:r>
            <a:r>
              <a:rPr lang="en-GB" sz="2800" dirty="0">
                <a:solidFill>
                  <a:srgbClr val="00B0F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a:t>
            </a:r>
            <a:r>
              <a:rPr kumimoji="0" lang="en-GB"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Bible Doctrines 8 - 12</a:t>
            </a:r>
            <a:endParaRPr kumimoji="0" lang="en-NL" sz="28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2" name="TextBox 21">
            <a:extLst>
              <a:ext uri="{FF2B5EF4-FFF2-40B4-BE49-F238E27FC236}">
                <a16:creationId xmlns:a16="http://schemas.microsoft.com/office/drawing/2014/main" id="{6133797F-BABC-015C-4D5A-D749A401A4CB}"/>
              </a:ext>
            </a:extLst>
          </p:cNvPr>
          <p:cNvSpPr txBox="1"/>
          <p:nvPr/>
        </p:nvSpPr>
        <p:spPr>
          <a:xfrm>
            <a:off x="182468" y="4204649"/>
            <a:ext cx="623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sng"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Highlights:</a:t>
            </a:r>
            <a:endParaRPr kumimoji="0" lang="en-NL" sz="2800" b="0" i="0" u="sng"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33734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504A2-6221-01DE-7991-95186CA5075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69A1E76E-D7B4-5E7D-B581-BC8AA0F22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5DA68DAB-19A7-8725-140F-3F95C35D3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15ECE5-14F3-E9D0-76A3-A7EB32DC3530}"/>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0BF4F06-D842-4DF3-A12C-80B020A02862}"/>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AF595C9-0D41-6B7B-DFF7-359CD784007B}"/>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CAD98E5E-A6D6-3D83-846B-AD5E1BC93008}"/>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300F9083-F8DF-804D-F14C-EEF0A1E71A55}"/>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C1C90E91-8849-97CF-2807-CEAF1177255A}"/>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9C408E8-124F-7C69-D661-F0F2857F1C3A}"/>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7FCFBB5D-EF34-1F88-4F4B-0B631200F6A0}"/>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DF5FF7CD-5EF6-AF0E-6AE6-446E6D1DA2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ADA2319D-29AE-C86F-5562-A8E9B67B907A}"/>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B53DBA6B-9DFE-4D6D-B8D2-79256055D874}"/>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9A922BBE-21E3-1B44-08D9-A8482078732B}"/>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A6838286-7160-2062-89F8-9A7560631E39}"/>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8E8EEEE7-455D-7B6E-1678-0F80BF7D45A5}"/>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3F6C28C2-F235-894A-8903-E4291223B78E}"/>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9F84F989-BE09-77D6-6025-83C09D8800E6}"/>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20 July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745BFE6F-CABC-6C7E-2C7D-2A906379BB87}"/>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34EF01E1-EDCA-450C-3600-A1FDAE3A3FBE}"/>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DC4855D9-EA03-6351-2BD1-B983E554EBFB}"/>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D99F3580-E91A-3A58-ADEF-F9F23454F24F}"/>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2148274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453BB0F-E69E-3F20-4CA7-3D805BD3D681}"/>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72729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32DCF-3C85-CCBA-1A4A-0C19213400A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AC04CCE-1626-F42A-22E5-F3A39E0360B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39965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25E85-3864-81F4-F3FA-03E6D718949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8DADEE9-C717-ED06-ECE6-866D00F929E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59821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Millennial reign of </a:t>
            </a:r>
            <a:r>
              <a:rPr lang="en-GB" altLang="en-US" sz="4800" b="1" dirty="0">
                <a:solidFill>
                  <a:srgbClr val="FFFFFF"/>
                </a:solidFill>
              </a:rPr>
              <a:t>C</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hrist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"Blessed and holy is he that hath part in the first resurrection: on such the second death hath no power, but they shall be priests of God and of Christ, and shall reign with him a thousand years"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20:6).</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20:1-10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pic>
        <p:nvPicPr>
          <p:cNvPr id="4" name="Picture 3" descr="Wavy paint art pattern">
            <a:extLst>
              <a:ext uri="{FF2B5EF4-FFF2-40B4-BE49-F238E27FC236}">
                <a16:creationId xmlns:a16="http://schemas.microsoft.com/office/drawing/2014/main" id="{30297213-3EB8-4824-A737-B6A9B4460831}"/>
              </a:ext>
            </a:extLst>
          </p:cNvPr>
          <p:cNvPicPr>
            <a:picLocks noChangeAspect="1"/>
          </p:cNvPicPr>
          <p:nvPr/>
        </p:nvPicPr>
        <p:blipFill>
          <a:blip r:embed="rId2">
            <a:alphaModFix amt="20000"/>
          </a:blip>
          <a:srcRect t="3657" b="15986"/>
          <a:stretch/>
        </p:blipFill>
        <p:spPr>
          <a:xfrm>
            <a:off x="38121" y="22284"/>
            <a:ext cx="12191980" cy="6857990"/>
          </a:xfrm>
          <a:prstGeom prst="rect">
            <a:avLst/>
          </a:prstGeom>
        </p:spPr>
      </p:pic>
      <p:sp>
        <p:nvSpPr>
          <p:cNvPr id="11"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4797" y="1661699"/>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sp>
        <p:nvSpPr>
          <p:cNvPr id="13" name="Rectangle 12">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5983" y="1812471"/>
            <a:ext cx="3702134" cy="3383831"/>
          </a:xfrm>
          <a:prstGeom prst="rect">
            <a:avLst/>
          </a:prstGeom>
          <a:solidFill>
            <a:schemeClr val="bg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panose="020B0502020104020203"/>
              <a:ea typeface="+mn-ea"/>
              <a:cs typeface="+mn-cs"/>
            </a:endParaRPr>
          </a:p>
        </p:txBody>
      </p:sp>
      <p:sp>
        <p:nvSpPr>
          <p:cNvPr id="6" name="TextBox 5">
            <a:extLst>
              <a:ext uri="{FF2B5EF4-FFF2-40B4-BE49-F238E27FC236}">
                <a16:creationId xmlns:a16="http://schemas.microsoft.com/office/drawing/2014/main" id="{464BBB77-8C8E-DAD3-B9B0-AB3BE0AA986C}"/>
              </a:ext>
            </a:extLst>
          </p:cNvPr>
          <p:cNvSpPr txBox="1"/>
          <p:nvPr/>
        </p:nvSpPr>
        <p:spPr>
          <a:xfrm>
            <a:off x="-38101" y="1091296"/>
            <a:ext cx="121157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rPr>
              <a:t>This Workers’ Training is for both workers and aspiring workers</a:t>
            </a:r>
          </a:p>
        </p:txBody>
      </p:sp>
      <p:pic>
        <p:nvPicPr>
          <p:cNvPr id="18" name="Picture 17">
            <a:extLst>
              <a:ext uri="{FF2B5EF4-FFF2-40B4-BE49-F238E27FC236}">
                <a16:creationId xmlns:a16="http://schemas.microsoft.com/office/drawing/2014/main" id="{B7C1085C-144F-8DCC-661D-59B9F1EE5D55}"/>
              </a:ext>
            </a:extLst>
          </p:cNvPr>
          <p:cNvPicPr>
            <a:picLocks noChangeAspect="1"/>
          </p:cNvPicPr>
          <p:nvPr/>
        </p:nvPicPr>
        <p:blipFill>
          <a:blip r:embed="rId3"/>
          <a:srcRect t="16648"/>
          <a:stretch/>
        </p:blipFill>
        <p:spPr>
          <a:xfrm>
            <a:off x="38121" y="155791"/>
            <a:ext cx="1137935" cy="948492"/>
          </a:xfrm>
          <a:prstGeom prst="rect">
            <a:avLst/>
          </a:prstGeom>
          <a:ln>
            <a:noFill/>
          </a:ln>
          <a:effectLst>
            <a:softEdge rad="112500"/>
          </a:effectLst>
        </p:spPr>
      </p:pic>
      <p:pic>
        <p:nvPicPr>
          <p:cNvPr id="20" name="Graphic 19" descr="Alarm clock with solid fill">
            <a:extLst>
              <a:ext uri="{FF2B5EF4-FFF2-40B4-BE49-F238E27FC236}">
                <a16:creationId xmlns:a16="http://schemas.microsoft.com/office/drawing/2014/main" id="{96CE3625-5BF9-A9FC-2FEC-AB8A88A8578E}"/>
              </a:ext>
            </a:extLst>
          </p:cNvPr>
          <p:cNvPicPr>
            <a:picLocks noChangeAspect="1"/>
          </p:cNvPicPr>
          <p:nvPr/>
        </p:nvPicPr>
        <p:blipFill>
          <a:blip r:embed="rId4">
            <a:extLst>
              <a:ext uri="{96DAC541-7B7A-43D3-8B79-37D633B846F1}">
                <asvg:svgBlip xmlns:asvg="http://schemas.microsoft.com/office/drawing/2016/SVG/main" r:embed="rId5"/>
              </a:ext>
            </a:extLst>
          </a:blip>
          <a:srcRect l="13492" t="13779" r="13045" b="8805"/>
          <a:stretch>
            <a:fillRect/>
          </a:stretch>
        </p:blipFill>
        <p:spPr>
          <a:xfrm>
            <a:off x="284481" y="2429762"/>
            <a:ext cx="671751" cy="707886"/>
          </a:xfrm>
          <a:prstGeom prst="rect">
            <a:avLst/>
          </a:prstGeom>
        </p:spPr>
      </p:pic>
      <p:pic>
        <p:nvPicPr>
          <p:cNvPr id="22" name="Graphic 21" descr="Daily calendar with solid fill">
            <a:extLst>
              <a:ext uri="{FF2B5EF4-FFF2-40B4-BE49-F238E27FC236}">
                <a16:creationId xmlns:a16="http://schemas.microsoft.com/office/drawing/2014/main" id="{09141FFE-3F3D-A176-AC70-0E1DF947C27B}"/>
              </a:ext>
            </a:extLst>
          </p:cNvPr>
          <p:cNvPicPr>
            <a:picLocks noChangeAspect="1"/>
          </p:cNvPicPr>
          <p:nvPr/>
        </p:nvPicPr>
        <p:blipFill>
          <a:blip r:embed="rId6">
            <a:extLst>
              <a:ext uri="{96DAC541-7B7A-43D3-8B79-37D633B846F1}">
                <asvg:svgBlip xmlns:asvg="http://schemas.microsoft.com/office/drawing/2016/SVG/main" r:embed="rId7"/>
              </a:ext>
            </a:extLst>
          </a:blip>
          <a:srcRect l="13492" t="10926" r="13045" b="12445"/>
          <a:stretch>
            <a:fillRect/>
          </a:stretch>
        </p:blipFill>
        <p:spPr>
          <a:xfrm>
            <a:off x="284481" y="1661699"/>
            <a:ext cx="671751" cy="700692"/>
          </a:xfrm>
          <a:prstGeom prst="rect">
            <a:avLst/>
          </a:prstGeom>
        </p:spPr>
      </p:pic>
      <p:pic>
        <p:nvPicPr>
          <p:cNvPr id="24" name="Graphic 23" descr="Marker with solid fill">
            <a:extLst>
              <a:ext uri="{FF2B5EF4-FFF2-40B4-BE49-F238E27FC236}">
                <a16:creationId xmlns:a16="http://schemas.microsoft.com/office/drawing/2014/main" id="{6F681E35-BB54-AA9F-6509-CE68940845B5}"/>
              </a:ext>
            </a:extLst>
          </p:cNvPr>
          <p:cNvPicPr>
            <a:picLocks noChangeAspect="1"/>
          </p:cNvPicPr>
          <p:nvPr/>
        </p:nvPicPr>
        <p:blipFill>
          <a:blip r:embed="rId8">
            <a:extLst>
              <a:ext uri="{96DAC541-7B7A-43D3-8B79-37D633B846F1}">
                <asvg:svgBlip xmlns:asvg="http://schemas.microsoft.com/office/drawing/2016/SVG/main" r:embed="rId9"/>
              </a:ext>
            </a:extLst>
          </a:blip>
          <a:srcRect l="24349" t="9512" r="20940" b="12320"/>
          <a:stretch>
            <a:fillRect/>
          </a:stretch>
        </p:blipFill>
        <p:spPr>
          <a:xfrm>
            <a:off x="370216" y="3205019"/>
            <a:ext cx="500279" cy="714778"/>
          </a:xfrm>
          <a:prstGeom prst="rect">
            <a:avLst/>
          </a:prstGeom>
        </p:spPr>
      </p:pic>
      <p:sp>
        <p:nvSpPr>
          <p:cNvPr id="25" name="TextBox 24">
            <a:extLst>
              <a:ext uri="{FF2B5EF4-FFF2-40B4-BE49-F238E27FC236}">
                <a16:creationId xmlns:a16="http://schemas.microsoft.com/office/drawing/2014/main" id="{F0EDF914-B7D8-03EC-2674-D8A984560343}"/>
              </a:ext>
            </a:extLst>
          </p:cNvPr>
          <p:cNvSpPr txBox="1"/>
          <p:nvPr/>
        </p:nvSpPr>
        <p:spPr>
          <a:xfrm>
            <a:off x="956233" y="1771784"/>
            <a:ext cx="408958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rPr>
              <a:t>Saturday 02 August 2025</a:t>
            </a:r>
            <a:endParaRPr kumimoji="0" lang="en-NL" sz="28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6" name="TextBox 25">
            <a:extLst>
              <a:ext uri="{FF2B5EF4-FFF2-40B4-BE49-F238E27FC236}">
                <a16:creationId xmlns:a16="http://schemas.microsoft.com/office/drawing/2014/main" id="{379A0CD6-4146-3F7A-DD3D-5DD74CFFD3CC}"/>
              </a:ext>
            </a:extLst>
          </p:cNvPr>
          <p:cNvSpPr txBox="1"/>
          <p:nvPr/>
        </p:nvSpPr>
        <p:spPr>
          <a:xfrm>
            <a:off x="1131231" y="2404115"/>
            <a:ext cx="24384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150" normalizeH="0" baseline="0" noProof="0" dirty="0">
                <a:ln>
                  <a:noFill/>
                </a:ln>
                <a:solidFill>
                  <a:srgbClr val="002060"/>
                </a:solidFill>
                <a:effectLst/>
                <a:uLnTx/>
                <a:uFillTx/>
                <a:latin typeface="Forte Forward" panose="020F0502020204030204" pitchFamily="2" charset="0"/>
                <a:ea typeface="ADLaM Display" panose="02010000000000000000" pitchFamily="2" charset="0"/>
                <a:cs typeface="Forte Forward" panose="020F0502020204030204" pitchFamily="2" charset="0"/>
              </a:rPr>
              <a:t>09:30 – 16:00</a:t>
            </a:r>
            <a:endParaRPr kumimoji="0" lang="en-NL" sz="3200" b="0" i="0" u="none" strike="noStrike" kern="1200" cap="none" spc="-150" normalizeH="0" baseline="0" noProof="0" dirty="0">
              <a:ln>
                <a:noFill/>
              </a:ln>
              <a:solidFill>
                <a:srgbClr val="002060"/>
              </a:solidFill>
              <a:effectLst/>
              <a:uLnTx/>
              <a:uFillTx/>
              <a:latin typeface="Forte Forward" panose="020F0502020204030204" pitchFamily="2" charset="0"/>
              <a:ea typeface="ADLaM Display" panose="02010000000000000000" pitchFamily="2" charset="0"/>
              <a:cs typeface="Forte Forward" panose="020F0502020204030204" pitchFamily="2" charset="0"/>
            </a:endParaRPr>
          </a:p>
        </p:txBody>
      </p:sp>
      <p:sp>
        <p:nvSpPr>
          <p:cNvPr id="27" name="TextBox 26">
            <a:extLst>
              <a:ext uri="{FF2B5EF4-FFF2-40B4-BE49-F238E27FC236}">
                <a16:creationId xmlns:a16="http://schemas.microsoft.com/office/drawing/2014/main" id="{4DCC4BD4-B2C2-781A-DC63-2748B32D13B2}"/>
              </a:ext>
            </a:extLst>
          </p:cNvPr>
          <p:cNvSpPr txBox="1"/>
          <p:nvPr/>
        </p:nvSpPr>
        <p:spPr>
          <a:xfrm>
            <a:off x="1071085" y="3250174"/>
            <a:ext cx="254428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rPr>
              <a:t>Regional locations</a:t>
            </a:r>
            <a:endParaRPr kumimoji="0" lang="en-NL" sz="2400" b="0" i="0" u="none" strike="noStrike" kern="1200" cap="none" spc="-150" normalizeH="0" baseline="0" noProof="0" dirty="0">
              <a:ln>
                <a:noFill/>
              </a:ln>
              <a:solidFill>
                <a:srgbClr val="002060"/>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Box 1">
            <a:extLst>
              <a:ext uri="{FF2B5EF4-FFF2-40B4-BE49-F238E27FC236}">
                <a16:creationId xmlns:a16="http://schemas.microsoft.com/office/drawing/2014/main" id="{50884224-711C-0A65-794D-265E256F1250}"/>
              </a:ext>
            </a:extLst>
          </p:cNvPr>
          <p:cNvSpPr txBox="1"/>
          <p:nvPr/>
        </p:nvSpPr>
        <p:spPr>
          <a:xfrm>
            <a:off x="1176056" y="113574"/>
            <a:ext cx="1016897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all" spc="0" normalizeH="0" baseline="0" noProof="0" dirty="0">
                <a:ln>
                  <a:noFill/>
                </a:ln>
                <a:solidFill>
                  <a:prstClr val="black"/>
                </a:solidFill>
                <a:effectLst/>
                <a:uLnTx/>
                <a:uFillTx/>
                <a:latin typeface="Bauhaus 93" panose="04030905020B02020C02" pitchFamily="82" charset="0"/>
                <a:ea typeface="+mn-ea"/>
                <a:cs typeface="+mn-cs"/>
              </a:rPr>
              <a:t>NATIONAL Workers</a:t>
            </a:r>
            <a:r>
              <a:rPr kumimoji="0" lang="en-GB" sz="5400" b="1" i="0" u="none" strike="noStrike" kern="1200" cap="all" spc="0" normalizeH="0" baseline="0" noProof="0" dirty="0">
                <a:ln>
                  <a:noFill/>
                </a:ln>
                <a:solidFill>
                  <a:srgbClr val="000000"/>
                </a:solidFill>
                <a:effectLst/>
                <a:uLnTx/>
                <a:uFillTx/>
                <a:latin typeface="Bauhaus 93" panose="04030905020B02020C02" pitchFamily="82" charset="0"/>
                <a:ea typeface="+mn-ea"/>
                <a:cs typeface="+mn-cs"/>
              </a:rPr>
              <a:t>’ </a:t>
            </a:r>
            <a:r>
              <a:rPr kumimoji="0" lang="en-GB" sz="5400" b="1" i="0" u="none" strike="noStrike" kern="1200" cap="all" spc="0" normalizeH="0" baseline="0" noProof="0" dirty="0">
                <a:ln>
                  <a:noFill/>
                </a:ln>
                <a:solidFill>
                  <a:prstClr val="black"/>
                </a:solidFill>
                <a:effectLst/>
                <a:uLnTx/>
                <a:uFillTx/>
                <a:latin typeface="Bauhaus 93" panose="04030905020B02020C02" pitchFamily="82" charset="0"/>
                <a:ea typeface="+mn-ea"/>
                <a:cs typeface="+mn-cs"/>
              </a:rPr>
              <a:t>training </a:t>
            </a:r>
          </a:p>
        </p:txBody>
      </p:sp>
      <p:sp>
        <p:nvSpPr>
          <p:cNvPr id="3" name="TextBox 2">
            <a:extLst>
              <a:ext uri="{FF2B5EF4-FFF2-40B4-BE49-F238E27FC236}">
                <a16:creationId xmlns:a16="http://schemas.microsoft.com/office/drawing/2014/main" id="{F6DA0899-16DD-E7A9-0837-F6A8FF00D92B}"/>
              </a:ext>
            </a:extLst>
          </p:cNvPr>
          <p:cNvSpPr txBox="1"/>
          <p:nvPr/>
        </p:nvSpPr>
        <p:spPr>
          <a:xfrm>
            <a:off x="7781635" y="3135404"/>
            <a:ext cx="1926172" cy="840999"/>
          </a:xfrm>
          <a:prstGeom prst="rect">
            <a:avLst/>
          </a:prstGeom>
          <a:noFill/>
        </p:spPr>
        <p:txBody>
          <a:bodyPr wrap="square">
            <a:spAutoFit/>
          </a:bodyPr>
          <a:lstStyle/>
          <a:p>
            <a:pPr marL="0" marR="0" lvl="0" indent="0" algn="l" defTabSz="914400" rtl="0" eaLnBrk="1" fontAlgn="auto" latinLnBrk="0" hangingPunct="1">
              <a:lnSpc>
                <a:spcPct val="105000"/>
              </a:lnSpc>
              <a:spcBef>
                <a:spcPts val="900"/>
              </a:spcBef>
              <a:spcAft>
                <a:spcPts val="0"/>
              </a:spcAft>
              <a:buClr>
                <a:srgbClr val="4472C4"/>
              </a:buClr>
              <a:buSzTx/>
              <a:buFontTx/>
              <a:buNone/>
              <a:tabLst/>
              <a:defRPr/>
            </a:pPr>
            <a:r>
              <a:rPr kumimoji="0" lang="en-GB" sz="2000" b="0" i="0" u="none" strike="noStrike" kern="1200" cap="none" spc="0" normalizeH="0" baseline="0" noProof="0" dirty="0">
                <a:ln>
                  <a:noFill/>
                </a:ln>
                <a:solidFill>
                  <a:srgbClr val="E2912A">
                    <a:lumMod val="75000"/>
                  </a:srgbClr>
                </a:solidFill>
                <a:effectLst/>
                <a:uLnTx/>
                <a:uFillTx/>
                <a:latin typeface="Calibri" panose="020F0502020204030204" pitchFamily="34" charset="0"/>
                <a:ea typeface="+mn-ea"/>
                <a:cs typeface="Times New Roman" panose="02020603050405020304" pitchFamily="18" charset="0"/>
              </a:rPr>
              <a:t>www.slido.com</a:t>
            </a:r>
          </a:p>
          <a:p>
            <a:pPr marL="0" marR="0" lvl="0" indent="0" algn="l" defTabSz="914400" rtl="0" eaLnBrk="1" fontAlgn="auto" latinLnBrk="0" hangingPunct="1">
              <a:lnSpc>
                <a:spcPct val="105000"/>
              </a:lnSpc>
              <a:spcBef>
                <a:spcPts val="900"/>
              </a:spcBef>
              <a:spcAft>
                <a:spcPts val="0"/>
              </a:spcAft>
              <a:buClr>
                <a:srgbClr val="4472C4"/>
              </a:buClr>
              <a:buSzTx/>
              <a:buFontTx/>
              <a:buNone/>
              <a:tabLst/>
              <a:defRPr/>
            </a:pPr>
            <a:r>
              <a:rPr kumimoji="0" lang="en-GB" sz="2000" b="0" i="0" u="none" strike="noStrike" kern="1200" cap="none" spc="0" normalizeH="0" baseline="0" noProof="0" dirty="0">
                <a:ln>
                  <a:noFill/>
                </a:ln>
                <a:solidFill>
                  <a:srgbClr val="E2912A">
                    <a:lumMod val="75000"/>
                  </a:srgbClr>
                </a:solidFill>
                <a:effectLst/>
                <a:uLnTx/>
                <a:uFillTx/>
                <a:latin typeface="Calibri" panose="020F0502020204030204" pitchFamily="34" charset="0"/>
                <a:ea typeface="+mn-ea"/>
                <a:cs typeface="Times New Roman" panose="02020603050405020304" pitchFamily="18" charset="0"/>
              </a:rPr>
              <a:t>Code #: 100 000</a:t>
            </a:r>
          </a:p>
        </p:txBody>
      </p:sp>
      <p:pic>
        <p:nvPicPr>
          <p:cNvPr id="14" name="Picture 13">
            <a:extLst>
              <a:ext uri="{FF2B5EF4-FFF2-40B4-BE49-F238E27FC236}">
                <a16:creationId xmlns:a16="http://schemas.microsoft.com/office/drawing/2014/main" id="{90A63363-171D-7549-5840-CE1B11B2259A}"/>
              </a:ext>
            </a:extLst>
          </p:cNvPr>
          <p:cNvPicPr>
            <a:picLocks noChangeAspect="1"/>
          </p:cNvPicPr>
          <p:nvPr/>
        </p:nvPicPr>
        <p:blipFill>
          <a:blip r:embed="rId10"/>
          <a:stretch>
            <a:fillRect/>
          </a:stretch>
        </p:blipFill>
        <p:spPr>
          <a:xfrm>
            <a:off x="9707807" y="2658213"/>
            <a:ext cx="2107252" cy="2107252"/>
          </a:xfrm>
          <a:prstGeom prst="rect">
            <a:avLst/>
          </a:prstGeom>
        </p:spPr>
      </p:pic>
      <p:sp>
        <p:nvSpPr>
          <p:cNvPr id="16" name="TextBox 15">
            <a:extLst>
              <a:ext uri="{FF2B5EF4-FFF2-40B4-BE49-F238E27FC236}">
                <a16:creationId xmlns:a16="http://schemas.microsoft.com/office/drawing/2014/main" id="{8B9EEC2D-AA61-0268-48AE-57AFD82C5D4F}"/>
              </a:ext>
            </a:extLst>
          </p:cNvPr>
          <p:cNvSpPr txBox="1"/>
          <p:nvPr/>
        </p:nvSpPr>
        <p:spPr>
          <a:xfrm>
            <a:off x="992897" y="3973123"/>
            <a:ext cx="4466812" cy="2400657"/>
          </a:xfrm>
          <a:prstGeom prst="rect">
            <a:avLst/>
          </a:prstGeom>
          <a:solidFill>
            <a:schemeClr val="bg1">
              <a:lumMod val="85000"/>
            </a:schemeClr>
          </a:solid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70C0"/>
                </a:solidFill>
                <a:effectLst/>
                <a:uLnTx/>
                <a:uFillTx/>
                <a:latin typeface="ADLaM Display" panose="02010000000000000000" pitchFamily="2" charset="0"/>
                <a:ea typeface="ADLaM Display" panose="02010000000000000000" pitchFamily="2" charset="0"/>
                <a:cs typeface="ADLaM Display" panose="02010000000000000000" pitchFamily="2" charset="0"/>
              </a:rPr>
              <a:t>Highlights</a:t>
            </a:r>
            <a:r>
              <a:rPr kumimoji="0" lang="en-GB" sz="2400" b="0" i="0" u="none" strike="noStrike" kern="1200" cap="none" spc="0" normalizeH="0" baseline="0" noProof="0" dirty="0">
                <a:ln>
                  <a:noFill/>
                </a:ln>
                <a:solidFill>
                  <a:srgbClr val="70AD47">
                    <a:lumMod val="75000"/>
                  </a:srgbClr>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a:t>
            </a:r>
            <a:endParaRPr kumimoji="0" lang="en-GB" sz="2400" b="0"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Knowing and handling scriptures as a skilled worker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Doctrinal sessions on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Functional training on e</a:t>
            </a:r>
            <a:r>
              <a:rPr kumimoji="0" lang="en-GB"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ffective</a:t>
            </a: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teaching of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Question and answer session on the Bible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Scriptural precepts on preserving the Word</a:t>
            </a:r>
          </a:p>
        </p:txBody>
      </p:sp>
      <p:sp>
        <p:nvSpPr>
          <p:cNvPr id="21" name="TextBox 20">
            <a:extLst>
              <a:ext uri="{FF2B5EF4-FFF2-40B4-BE49-F238E27FC236}">
                <a16:creationId xmlns:a16="http://schemas.microsoft.com/office/drawing/2014/main" id="{65E8D753-EC65-8237-0338-942505D42234}"/>
              </a:ext>
            </a:extLst>
          </p:cNvPr>
          <p:cNvSpPr txBox="1"/>
          <p:nvPr/>
        </p:nvSpPr>
        <p:spPr>
          <a:xfrm>
            <a:off x="7146188" y="1776045"/>
            <a:ext cx="431098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Latest by </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July 2025</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using the provided </a:t>
            </a:r>
            <a:r>
              <a:rPr kumimoji="0" lang="en-GB"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Slido</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QR code/ ID, please send in questions you may have on the theme “one-food”, the Bible. </a:t>
            </a:r>
          </a:p>
        </p:txBody>
      </p:sp>
      <p:sp>
        <p:nvSpPr>
          <p:cNvPr id="23" name="TextBox 22">
            <a:extLst>
              <a:ext uri="{FF2B5EF4-FFF2-40B4-BE49-F238E27FC236}">
                <a16:creationId xmlns:a16="http://schemas.microsoft.com/office/drawing/2014/main" id="{C278E3F6-E92D-E7F9-EEFD-92DB452ED0E2}"/>
              </a:ext>
            </a:extLst>
          </p:cNvPr>
          <p:cNvSpPr txBox="1"/>
          <p:nvPr/>
        </p:nvSpPr>
        <p:spPr>
          <a:xfrm>
            <a:off x="7082444" y="4874577"/>
            <a:ext cx="4718429" cy="1815882"/>
          </a:xfrm>
          <a:prstGeom prst="rect">
            <a:avLst/>
          </a:prstGeom>
          <a:solidFill>
            <a:schemeClr val="bg1"/>
          </a:solidFill>
          <a:effectLst>
            <a:outerShdw blurRad="50800" dist="38100" algn="l" rotWithShape="0">
              <a:prstClr val="black">
                <a:alpha val="40000"/>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dirty="0">
                <a:ln>
                  <a:noFill/>
                </a:ln>
                <a:solidFill>
                  <a:srgbClr val="002060"/>
                </a:solidFill>
                <a:effectLst/>
                <a:uLnTx/>
                <a:uFillTx/>
                <a:latin typeface="Calibri" panose="020F0502020204030204" pitchFamily="34" charset="0"/>
                <a:ea typeface="+mn-ea"/>
                <a:cs typeface="+mn-cs"/>
              </a:rPr>
              <a:t>Examples of questions</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purpose of the Bible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What makes the Bible unique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How to get the best from the Bible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Specific questions on Bible doctrines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r>
              <a:rPr kumimoji="0" lang="en-GB" sz="160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rroneous</a:t>
            </a: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false doctrine you need clarification 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Bibles stands on business, marriage etc. </a:t>
            </a:r>
          </a:p>
        </p:txBody>
      </p:sp>
    </p:spTree>
    <p:extLst>
      <p:ext uri="{BB962C8B-B14F-4D97-AF65-F5344CB8AC3E}">
        <p14:creationId xmlns:p14="http://schemas.microsoft.com/office/powerpoint/2010/main" val="1786449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B27C1-9F70-9076-0332-C03362A02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24FB9-2D81-548D-AF64-EB7F626D66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916CE8D-E0CA-19D0-538E-CBD6731C61E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BC058B2-7FA0-3167-CEFE-C88F9148912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38750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Psalm 19:1-14</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19) Psalm 019">
            <a:hlinkClick r:id="" action="ppaction://media"/>
            <a:extLst>
              <a:ext uri="{FF2B5EF4-FFF2-40B4-BE49-F238E27FC236}">
                <a16:creationId xmlns:a16="http://schemas.microsoft.com/office/drawing/2014/main" id="{667CE498-8F89-0E70-B581-71D4CD7696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517024"/>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0" y="2860772"/>
            <a:ext cx="12191999" cy="1645913"/>
          </a:xfrm>
        </p:spPr>
        <p:txBody>
          <a:bodyPr>
            <a:noAutofit/>
          </a:bodyPr>
          <a:lstStyle/>
          <a:p>
            <a:pPr marL="0" indent="0" algn="ctr">
              <a:buNone/>
              <a:defRPr/>
            </a:pPr>
            <a:r>
              <a:rPr lang="en-US" sz="5600" b="1" u="sng" dirty="0">
                <a:solidFill>
                  <a:srgbClr val="FFC000"/>
                </a:solidFill>
                <a:effectLst>
                  <a:outerShdw blurRad="38100" dist="38100" dir="2700000" algn="tl">
                    <a:srgbClr val="000000">
                      <a:alpha val="43137"/>
                    </a:srgbClr>
                  </a:outerShdw>
                </a:effectLst>
              </a:rPr>
              <a:t>GHS 73:</a:t>
            </a:r>
            <a:r>
              <a:rPr lang="en-US" sz="5600" b="1" dirty="0">
                <a:solidFill>
                  <a:schemeClr val="bg1"/>
                </a:solidFill>
                <a:effectLst>
                  <a:outerShdw blurRad="38100" dist="38100" dir="2700000" algn="tl">
                    <a:srgbClr val="000000">
                      <a:alpha val="43137"/>
                    </a:srgbClr>
                  </a:outerShdw>
                </a:effectLst>
              </a:rPr>
              <a:t> JESUS ONLY IS OUR MESSAGE</a:t>
            </a:r>
          </a:p>
        </p:txBody>
      </p:sp>
    </p:spTree>
    <p:extLst>
      <p:ext uri="{BB962C8B-B14F-4D97-AF65-F5344CB8AC3E}">
        <p14:creationId xmlns:p14="http://schemas.microsoft.com/office/powerpoint/2010/main" val="2428505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Message,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all our theme shall be;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lift up Jesus ever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will we see.​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620958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guilt He bore away;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righteousness He gives 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strength from day to day.​</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914514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is our Sanctifier,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Cleansing us from self and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all His Spirit’s fulness,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Filling all our hearts within. ​</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3595309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Healer,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sicknesses He bare;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His risen life and fulness,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His members still may share.​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2653597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Power,​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the gift of Pentecost;​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breathe Thy power upon 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us with the Holy Ghost. ​</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3745792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for Jesus we are waiting,​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Listening for the trumpet’s sound;​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it will be us and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Living ever with our God​</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
        <p:nvSpPr>
          <p:cNvPr id="4" name="Oval 3">
            <a:extLst>
              <a:ext uri="{FF2B5EF4-FFF2-40B4-BE49-F238E27FC236}">
                <a16:creationId xmlns:a16="http://schemas.microsoft.com/office/drawing/2014/main" id="{64A41206-06FE-393E-3D20-92A31F7B028D}"/>
              </a:ext>
            </a:extLst>
          </p:cNvPr>
          <p:cNvSpPr/>
          <p:nvPr/>
        </p:nvSpPr>
        <p:spPr>
          <a:xfrm>
            <a:off x="10954139" y="6057216"/>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806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
        <p:nvSpPr>
          <p:cNvPr id="3" name="Oval 2">
            <a:extLst>
              <a:ext uri="{FF2B5EF4-FFF2-40B4-BE49-F238E27FC236}">
                <a16:creationId xmlns:a16="http://schemas.microsoft.com/office/drawing/2014/main" id="{8B3B6C6F-E45B-4B97-A127-D521432ACEB1}"/>
              </a:ext>
            </a:extLst>
          </p:cNvPr>
          <p:cNvSpPr/>
          <p:nvPr/>
        </p:nvSpPr>
        <p:spPr>
          <a:xfrm>
            <a:off x="8668139" y="589188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128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AC66F-8E4B-E42C-DCD0-DCDAA73A8B85}"/>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8ABAC95-7559-0FB2-B43E-FF6BFBB01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Bible Book Wallpapers - Top Free Bible Book Backgrounds - WallpaperAccess">
            <a:extLst>
              <a:ext uri="{FF2B5EF4-FFF2-40B4-BE49-F238E27FC236}">
                <a16:creationId xmlns:a16="http://schemas.microsoft.com/office/drawing/2014/main" id="{ABE24A73-87B9-071F-31B4-462141181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2FBD1EF8-BFC8-F741-CACA-49378F677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22B53EA3-E839-E2E2-D765-C8D20521C154}"/>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C0E18E8-2FCC-8443-EEF5-8939ED6E8155}"/>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endParaRPr>
          </a:p>
        </p:txBody>
      </p:sp>
      <p:sp>
        <p:nvSpPr>
          <p:cNvPr id="1037" name="Rectangle 1036">
            <a:extLst>
              <a:ext uri="{FF2B5EF4-FFF2-40B4-BE49-F238E27FC236}">
                <a16:creationId xmlns:a16="http://schemas.microsoft.com/office/drawing/2014/main" id="{AEB28E92-FD74-AB48-AA33-99EEE8E79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10;&#10;Description automatically generated">
            <a:extLst>
              <a:ext uri="{FF2B5EF4-FFF2-40B4-BE49-F238E27FC236}">
                <a16:creationId xmlns:a16="http://schemas.microsoft.com/office/drawing/2014/main" id="{06368699-1EFA-DD34-51CA-DA710733D00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82567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GOSPEL LANDMARKS </a:t>
            </a:r>
          </a:p>
          <a:p>
            <a:pPr marL="0" indent="0" algn="ctr">
              <a:buNone/>
            </a:pPr>
            <a:r>
              <a:rPr lang="en-GB" sz="6000" b="1" cap="all" dirty="0"/>
              <a:t>SESSION 2: DOCTRINES #08-#12</a:t>
            </a:r>
          </a:p>
          <a:p>
            <a:pPr marL="0" indent="0" algn="ctr">
              <a:buNone/>
            </a:pPr>
            <a:endParaRPr lang="en-GB" sz="24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DividendVTI">
  <a:themeElements>
    <a:clrScheme name="AnalogousFromLightSeedRightStep">
      <a:dk1>
        <a:srgbClr val="000000"/>
      </a:dk1>
      <a:lt1>
        <a:srgbClr val="FFFFFF"/>
      </a:lt1>
      <a:dk2>
        <a:srgbClr val="413424"/>
      </a:dk2>
      <a:lt2>
        <a:srgbClr val="E2E8E4"/>
      </a:lt2>
      <a:accent1>
        <a:srgbClr val="EC70C6"/>
      </a:accent1>
      <a:accent2>
        <a:srgbClr val="E8517A"/>
      </a:accent2>
      <a:accent3>
        <a:srgbClr val="EC8270"/>
      </a:accent3>
      <a:accent4>
        <a:srgbClr val="E2912A"/>
      </a:accent4>
      <a:accent5>
        <a:srgbClr val="A8A650"/>
      </a:accent5>
      <a:accent6>
        <a:srgbClr val="83AF3D"/>
      </a:accent6>
      <a:hlink>
        <a:srgbClr val="568E67"/>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7818</TotalTime>
  <Words>1932</Words>
  <Application>Microsoft Office PowerPoint</Application>
  <PresentationFormat>Widescreen</PresentationFormat>
  <Paragraphs>284</Paragraphs>
  <Slides>47</Slides>
  <Notes>5</Notes>
  <HiddenSlides>0</HiddenSlides>
  <MMClips>1</MMClips>
  <ScaleCrop>false</ScaleCrop>
  <HeadingPairs>
    <vt:vector size="6" baseType="variant">
      <vt:variant>
        <vt:lpstr>Fonts Used</vt:lpstr>
      </vt:variant>
      <vt:variant>
        <vt:i4>24</vt:i4>
      </vt:variant>
      <vt:variant>
        <vt:lpstr>Theme</vt:lpstr>
      </vt:variant>
      <vt:variant>
        <vt:i4>9</vt:i4>
      </vt:variant>
      <vt:variant>
        <vt:lpstr>Slide Titles</vt:lpstr>
      </vt:variant>
      <vt:variant>
        <vt:i4>47</vt:i4>
      </vt:variant>
    </vt:vector>
  </HeadingPairs>
  <TitlesOfParts>
    <vt:vector size="80" baseType="lpstr">
      <vt:lpstr>ADLaM Display</vt:lpstr>
      <vt:lpstr>Aharoni</vt:lpstr>
      <vt:lpstr>Aptos</vt:lpstr>
      <vt:lpstr>Aptos Black</vt:lpstr>
      <vt:lpstr>Aptos Display</vt:lpstr>
      <vt:lpstr>Arial</vt:lpstr>
      <vt:lpstr>Arial Black</vt:lpstr>
      <vt:lpstr>Arial Nova Light</vt:lpstr>
      <vt:lpstr>Bahnschrift Condensed</vt:lpstr>
      <vt:lpstr>Bauhaus 93</vt:lpstr>
      <vt:lpstr>Bell MT</vt:lpstr>
      <vt:lpstr>Bradley Hand ITC</vt:lpstr>
      <vt:lpstr>Calibri</vt:lpstr>
      <vt:lpstr>Calibri </vt:lpstr>
      <vt:lpstr>Calibri (Body)</vt:lpstr>
      <vt:lpstr>Calibri Light</vt:lpstr>
      <vt:lpstr>Cambria</vt:lpstr>
      <vt:lpstr>Candara</vt:lpstr>
      <vt:lpstr>Eras Light ITC</vt:lpstr>
      <vt:lpstr>Forte Forward</vt:lpstr>
      <vt:lpstr>Lucida Sans</vt:lpstr>
      <vt:lpstr>Times New Roman</vt:lpstr>
      <vt:lpstr>Wingdings</vt:lpstr>
      <vt:lpstr>Wingdings 2</vt:lpstr>
      <vt:lpstr>Office Theme</vt:lpstr>
      <vt:lpstr>1_Office Theme</vt:lpstr>
      <vt:lpstr>2_Office Theme</vt:lpstr>
      <vt:lpstr>3_Office Theme</vt:lpstr>
      <vt:lpstr>Template_Netherlands</vt:lpstr>
      <vt:lpstr>1_Template_Netherlands</vt:lpstr>
      <vt:lpstr>5_Office Theme</vt:lpstr>
      <vt:lpstr>DividendVTI</vt:lpstr>
      <vt:lpstr>4_Office Theme</vt:lpstr>
      <vt:lpstr>PowerPoint Presentation</vt:lpstr>
      <vt:lpstr>HYMN</vt:lpstr>
      <vt:lpstr>CHRIST RETURNETH [GHS 176]</vt:lpstr>
      <vt:lpstr>PowerPoint Presentation</vt:lpstr>
      <vt:lpstr>CHRIST RETURNETH [GHS 176]</vt:lpstr>
      <vt:lpstr>PowerPoint Presentation</vt:lpstr>
      <vt:lpstr>CHRIST RETURNETH [GHS 176]</vt:lpstr>
      <vt:lpstr>PowerPoint Presentation</vt:lpstr>
      <vt:lpstr>CHRIST RETURNETH [GHS 176]</vt:lpstr>
      <vt:lpstr>PowerPoint Presentation</vt:lpstr>
      <vt:lpstr>SEARCH THE SCRIPTURES</vt:lpstr>
      <vt:lpstr> LESSON 1010:  Christ’s second coming and the battle of Armageddon</vt:lpstr>
      <vt:lpstr>INTRODUCTION</vt:lpstr>
      <vt:lpstr>Rev. 19:11-21</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YOUTH SESSION ON  GOSPEL LANDMARKS </vt:lpstr>
      <vt:lpstr>PowerPoint Presentation</vt:lpstr>
      <vt:lpstr>PowerPoint Presentation</vt:lpstr>
      <vt:lpstr>PowerPoint Presentation</vt:lpstr>
      <vt:lpstr>PowerPoint Presentation</vt:lpstr>
      <vt:lpstr>  LESSON 1011: The Millennial reign of Christ</vt:lpstr>
      <vt:lpstr>PowerPoint Presentation</vt:lpstr>
      <vt:lpstr>PowerPoint Presentation</vt:lpstr>
      <vt:lpstr>PowerPoint Presentation</vt:lpstr>
      <vt:lpstr>HYMN</vt:lpstr>
      <vt:lpstr>JESUS ONLY IS OUR MESSAGE (GHS 73)​</vt:lpstr>
      <vt:lpstr>JESUS ONLY IS OUR MESSAGE (GHS 73)​</vt:lpstr>
      <vt:lpstr>JESUS ONLY IS OUR MESSAGE (GHS 73)​</vt:lpstr>
      <vt:lpstr>JESUS ONLY IS OUR MESSAGE (GHS 73)​</vt:lpstr>
      <vt:lpstr>JESUS ONLY IS OUR MESSAGE (GHS 73)​</vt:lpstr>
      <vt:lpstr>JESUS ONLY IS OUR MESSAGE (GHS 73)​</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857</cp:revision>
  <dcterms:created xsi:type="dcterms:W3CDTF">2023-01-06T14:44:39Z</dcterms:created>
  <dcterms:modified xsi:type="dcterms:W3CDTF">2025-07-19T19:27:51Z</dcterms:modified>
</cp:coreProperties>
</file>