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heme/themeOverride1.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56" r:id="rId7"/>
    <p:sldMasterId id="2147483768" r:id="rId8"/>
  </p:sldMasterIdLst>
  <p:notesMasterIdLst>
    <p:notesMasterId r:id="rId54"/>
  </p:notesMasterIdLst>
  <p:sldIdLst>
    <p:sldId id="3914" r:id="rId9"/>
    <p:sldId id="4092" r:id="rId10"/>
    <p:sldId id="4093" r:id="rId11"/>
    <p:sldId id="274" r:id="rId12"/>
    <p:sldId id="295" r:id="rId13"/>
    <p:sldId id="296" r:id="rId14"/>
    <p:sldId id="297" r:id="rId15"/>
    <p:sldId id="294" r:id="rId16"/>
    <p:sldId id="256" r:id="rId17"/>
    <p:sldId id="4087" r:id="rId18"/>
    <p:sldId id="258" r:id="rId19"/>
    <p:sldId id="259" r:id="rId20"/>
    <p:sldId id="287" r:id="rId21"/>
    <p:sldId id="283" r:id="rId22"/>
    <p:sldId id="277" r:id="rId23"/>
    <p:sldId id="276" r:id="rId24"/>
    <p:sldId id="292" r:id="rId25"/>
    <p:sldId id="291" r:id="rId26"/>
    <p:sldId id="4088" r:id="rId27"/>
    <p:sldId id="288" r:id="rId28"/>
    <p:sldId id="3211" r:id="rId29"/>
    <p:sldId id="3200" r:id="rId30"/>
    <p:sldId id="3201" r:id="rId31"/>
    <p:sldId id="3162" r:id="rId32"/>
    <p:sldId id="3163" r:id="rId33"/>
    <p:sldId id="4081" r:id="rId34"/>
    <p:sldId id="4089" r:id="rId35"/>
    <p:sldId id="4084" r:id="rId36"/>
    <p:sldId id="4085" r:id="rId37"/>
    <p:sldId id="4086" r:id="rId38"/>
    <p:sldId id="4094" r:id="rId39"/>
    <p:sldId id="3628" r:id="rId40"/>
    <p:sldId id="269" r:id="rId41"/>
    <p:sldId id="270" r:id="rId42"/>
    <p:sldId id="4090" r:id="rId43"/>
    <p:sldId id="298" r:id="rId44"/>
    <p:sldId id="299" r:id="rId45"/>
    <p:sldId id="301" r:id="rId46"/>
    <p:sldId id="302" r:id="rId47"/>
    <p:sldId id="4091" r:id="rId48"/>
    <p:sldId id="300" r:id="rId49"/>
    <p:sldId id="3627" r:id="rId50"/>
    <p:sldId id="4055" r:id="rId51"/>
    <p:sldId id="3204" r:id="rId52"/>
    <p:sldId id="2089"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E978"/>
    <a:srgbClr val="FF99FF"/>
    <a:srgbClr val="FFCCFF"/>
    <a:srgbClr val="F1EBF1"/>
    <a:srgbClr val="80350E"/>
    <a:srgbClr val="3333FF"/>
    <a:srgbClr val="A9A949"/>
    <a:srgbClr val="0000CC"/>
    <a:srgbClr val="B4A3CF"/>
    <a:srgbClr val="BCAB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16" autoAdjust="0"/>
    <p:restoredTop sz="95355" autoAdjust="0"/>
  </p:normalViewPr>
  <p:slideViewPr>
    <p:cSldViewPr snapToGrid="0">
      <p:cViewPr varScale="1">
        <p:scale>
          <a:sx n="72" d="100"/>
          <a:sy n="72" d="100"/>
        </p:scale>
        <p:origin x="67" y="39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presProps" Target="pres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tableStyles" Target="tableStyles.xml"/><Relationship Id="rId5" Type="http://schemas.openxmlformats.org/officeDocument/2006/relationships/slideMaster" Target="slideMasters/slideMaster5.xml"/><Relationship Id="rId19" Type="http://schemas.openxmlformats.org/officeDocument/2006/relationships/slide" Target="slides/slide1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43.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microsoft.com/office/2018/10/relationships/authors" Target="authors.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theme" Target="theme/theme1.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s>
</file>

<file path=ppt/diagrams/_rels/data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kern="1200" dirty="0"/>
            <a:t>Why do we need vision for missions</a:t>
          </a:r>
        </a:p>
        <a:p>
          <a:pPr algn="ctr"/>
          <a:r>
            <a:rPr lang="en-GB" sz="3200" b="0" i="1" kern="1200" dirty="0"/>
            <a:t>today?</a:t>
          </a:r>
        </a:p>
        <a:p>
          <a:pPr algn="ctr"/>
          <a:r>
            <a:rPr lang="en-GB" sz="3200" b="1" i="1" kern="1200" dirty="0"/>
            <a:t>Mark 16:15; 2 Peter 3:9; Luke 14:23 </a:t>
          </a:r>
          <a:endParaRPr lang="en-GB" altLang="en-US"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6340"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Mention some basic qualifications for a would-be missionary.</a:t>
          </a:r>
        </a:p>
        <a:p>
          <a:pPr algn="ctr">
            <a:lnSpc>
              <a:spcPct val="100000"/>
            </a:lnSpc>
            <a:spcBef>
              <a:spcPct val="0"/>
            </a:spcBef>
            <a:spcAft>
              <a:spcPts val="600"/>
            </a:spcAft>
          </a:pPr>
          <a:r>
            <a:rPr lang="en-GB" sz="3200" b="1" i="1" dirty="0"/>
            <a:t>1 Peter 1:23; 1 Timothy 3:7; Romans 14:5b; Luke 18:28</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i="1" dirty="0"/>
            <a:t>Why must the church leadership be</a:t>
          </a:r>
        </a:p>
        <a:p>
          <a:pPr algn="ctr"/>
          <a:r>
            <a:rPr lang="en-GB" sz="3200" i="1" dirty="0"/>
            <a:t>involved in foreign mission efforts?</a:t>
          </a:r>
        </a:p>
        <a:p>
          <a:pPr algn="ctr"/>
          <a:r>
            <a:rPr lang="en-GB" sz="3200" b="1" i="1" dirty="0"/>
            <a:t>Acts 13:2-4; Acts 11:22-23</a:t>
          </a:r>
        </a:p>
        <a:p>
          <a:pPr algn="ctr">
            <a:lnSpc>
              <a:spcPct val="100000"/>
            </a:lnSpc>
            <a:spcBef>
              <a:spcPct val="0"/>
            </a:spcBef>
            <a:spcAft>
              <a:spcPts val="600"/>
            </a:spcAft>
          </a:pPr>
          <a:endParaRPr lang="en-US" sz="3000" b="1" i="1" dirty="0">
            <a:solidFill>
              <a:schemeClr val="tx1"/>
            </a:solidFill>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Why is it urgent to take the gospel to</a:t>
          </a:r>
        </a:p>
        <a:p>
          <a:pPr algn="ctr"/>
          <a:r>
            <a:rPr lang="en-GB" sz="3200" b="0" i="1" dirty="0"/>
            <a:t>our lost world?</a:t>
          </a:r>
        </a:p>
        <a:p>
          <a:pPr algn="ctr"/>
          <a:r>
            <a:rPr lang="en-GB" sz="3200" b="1" i="1" dirty="0"/>
            <a:t> Acts 16:9-10; 2 Peter 3:10-12; Rev 12:12</a:t>
          </a:r>
        </a:p>
        <a:p>
          <a:pPr algn="ctr">
            <a:lnSpc>
              <a:spcPct val="100000"/>
            </a:lnSpc>
            <a:spcBef>
              <a:spcPct val="0"/>
            </a:spcBef>
            <a:spcAft>
              <a:spcPts val="600"/>
            </a:spcAft>
          </a:pPr>
          <a:r>
            <a:rPr lang="en-GB" sz="3200" b="1" i="1" dirty="0"/>
            <a:t> </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kern="1200" dirty="0"/>
            <a:t>Why must we depend on the Holy Spirit</a:t>
          </a:r>
        </a:p>
        <a:p>
          <a:pPr algn="ctr"/>
          <a:r>
            <a:rPr lang="en-GB" sz="3200" b="0" i="1" kern="1200" dirty="0"/>
            <a:t>to be successful in our gospel outreaches?</a:t>
          </a:r>
        </a:p>
        <a:p>
          <a:pPr algn="ctr"/>
          <a:r>
            <a:rPr lang="en-GB" sz="3200" b="1" i="1" kern="1200" dirty="0"/>
            <a:t>Acts 16:14; John 16:7,8; Mark 16:20</a:t>
          </a:r>
        </a:p>
        <a:p>
          <a:pPr algn="ctr">
            <a:lnSpc>
              <a:spcPct val="100000"/>
            </a:lnSpc>
            <a:spcBef>
              <a:spcPct val="0"/>
            </a:spcBef>
            <a:spcAft>
              <a:spcPts val="600"/>
            </a:spcAft>
          </a:pPr>
          <a:endParaRPr lang="en-GB" altLang="en-US"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54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962360" y="1387"/>
          <a:ext cx="6475391"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90076" y="502717"/>
          <a:ext cx="6475391"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Why do we need vision for missions</a:t>
          </a:r>
        </a:p>
        <a:p>
          <a:pPr marL="0" lvl="0" indent="0" algn="ctr" defTabSz="1422400">
            <a:buNone/>
          </a:pPr>
          <a:r>
            <a:rPr lang="en-GB" sz="3200" b="0" i="1" kern="1200" dirty="0"/>
            <a:t>today?</a:t>
          </a:r>
        </a:p>
        <a:p>
          <a:pPr marL="0" lvl="0" indent="0" algn="ctr" defTabSz="1422400">
            <a:buNone/>
          </a:pPr>
          <a:r>
            <a:rPr lang="en-GB" sz="3200" b="1" i="1" kern="1200" dirty="0"/>
            <a:t>Mark 16:15; 2 Peter 3:9; Luke 14:23 </a:t>
          </a:r>
          <a:endParaRPr lang="en-GB" altLang="en-US" sz="3200" b="1" i="1" kern="1200" dirty="0">
            <a:solidFill>
              <a:prstClr val="black">
                <a:hueOff val="0"/>
                <a:satOff val="0"/>
                <a:lumOff val="0"/>
                <a:alphaOff val="0"/>
              </a:prstClr>
            </a:solidFill>
            <a:latin typeface="Calibri"/>
            <a:ea typeface="+mn-ea"/>
            <a:cs typeface="+mn-cs"/>
          </a:endParaRPr>
        </a:p>
      </dsp:txBody>
      <dsp:txXfrm>
        <a:off x="2583370" y="596011"/>
        <a:ext cx="6288803"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Mention some basic qualifications for a would-be missionary.</a:t>
          </a:r>
        </a:p>
        <a:p>
          <a:pPr marL="0" lvl="0" indent="0" algn="ctr" defTabSz="1422400">
            <a:lnSpc>
              <a:spcPct val="100000"/>
            </a:lnSpc>
            <a:spcBef>
              <a:spcPct val="0"/>
            </a:spcBef>
            <a:spcAft>
              <a:spcPts val="600"/>
            </a:spcAft>
            <a:buNone/>
          </a:pPr>
          <a:r>
            <a:rPr lang="en-GB" sz="3200" b="1" i="1" kern="1200" dirty="0"/>
            <a:t>1 Peter 1:23; 1 Timothy 3:7; Romans 14:5b; Luke 18:28</a:t>
          </a:r>
          <a:endParaRPr lang="en-GB" altLang="en-US" sz="3200" b="1" i="1" kern="1200" dirty="0">
            <a:latin typeface="Calibri (Body)" charset="0"/>
            <a:cs typeface="Calibri (Body)" charset="0"/>
          </a:endParaRPr>
        </a:p>
      </dsp:txBody>
      <dsp:txXfrm>
        <a:off x="2383870" y="596011"/>
        <a:ext cx="6687804"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i="1" kern="1200" dirty="0"/>
            <a:t>Why must the church leadership be</a:t>
          </a:r>
        </a:p>
        <a:p>
          <a:pPr marL="0" lvl="0" indent="0" algn="ctr" defTabSz="1422400">
            <a:buNone/>
          </a:pPr>
          <a:r>
            <a:rPr lang="en-GB" sz="3200" i="1" kern="1200" dirty="0"/>
            <a:t>involved in foreign mission efforts?</a:t>
          </a:r>
        </a:p>
        <a:p>
          <a:pPr marL="0" lvl="0" indent="0" algn="ctr" defTabSz="1422400">
            <a:buNone/>
          </a:pPr>
          <a:r>
            <a:rPr lang="en-GB" sz="3200" b="1" i="1" kern="1200" dirty="0"/>
            <a:t>Acts 13:2-4; Acts 11:22-23</a:t>
          </a:r>
        </a:p>
        <a:p>
          <a:pPr marL="0" lvl="0" indent="0" algn="ctr" defTabSz="1422400">
            <a:lnSpc>
              <a:spcPct val="100000"/>
            </a:lnSpc>
            <a:spcBef>
              <a:spcPct val="0"/>
            </a:spcBef>
            <a:spcAft>
              <a:spcPts val="600"/>
            </a:spcAft>
            <a:buNone/>
          </a:pPr>
          <a:endParaRPr lang="en-US" sz="3000" b="1" i="1" kern="1200" dirty="0">
            <a:solidFill>
              <a:schemeClr val="tx1"/>
            </a:solidFill>
          </a:endParaRPr>
        </a:p>
      </dsp:txBody>
      <dsp:txXfrm>
        <a:off x="2495967" y="745322"/>
        <a:ext cx="6626353" cy="28546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Why is it urgent to take the gospel to</a:t>
          </a:r>
        </a:p>
        <a:p>
          <a:pPr marL="0" lvl="0" indent="0" algn="ctr" defTabSz="1422400">
            <a:buNone/>
          </a:pPr>
          <a:r>
            <a:rPr lang="en-GB" sz="3200" b="0" i="1" kern="1200" dirty="0"/>
            <a:t>our lost world?</a:t>
          </a:r>
        </a:p>
        <a:p>
          <a:pPr marL="0" lvl="0" indent="0" algn="ctr" defTabSz="1422400">
            <a:buNone/>
          </a:pPr>
          <a:r>
            <a:rPr lang="en-GB" sz="3200" b="1" i="1" kern="1200" dirty="0"/>
            <a:t> Acts 16:9-10; 2 Peter 3:10-12; Rev 12:12</a:t>
          </a:r>
        </a:p>
        <a:p>
          <a:pPr marL="0" lvl="0" indent="0" algn="ctr" defTabSz="1422400">
            <a:lnSpc>
              <a:spcPct val="100000"/>
            </a:lnSpc>
            <a:spcBef>
              <a:spcPct val="0"/>
            </a:spcBef>
            <a:spcAft>
              <a:spcPts val="600"/>
            </a:spcAft>
            <a:buNone/>
          </a:pPr>
          <a:r>
            <a:rPr lang="en-GB" sz="3200" b="1" i="1" kern="1200" dirty="0"/>
            <a:t> </a:t>
          </a:r>
          <a:endParaRPr lang="en-GB" altLang="en-US" sz="3200" b="1" i="1" kern="1200" dirty="0">
            <a:latin typeface="Calibri (Body)" charset="0"/>
            <a:cs typeface="Calibri (Body)" charset="0"/>
          </a:endParaRPr>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46237" y="1387"/>
          <a:ext cx="6907638"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73953" y="502717"/>
          <a:ext cx="6907638"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Why must we depend on the Holy Spirit</a:t>
          </a:r>
        </a:p>
        <a:p>
          <a:pPr marL="0" lvl="0" indent="0" algn="ctr" defTabSz="1422400">
            <a:buNone/>
          </a:pPr>
          <a:r>
            <a:rPr lang="en-GB" sz="3200" b="0" i="1" kern="1200" dirty="0"/>
            <a:t>to be successful in our gospel outreaches?</a:t>
          </a:r>
        </a:p>
        <a:p>
          <a:pPr marL="0" lvl="0" indent="0" algn="ctr" defTabSz="1422400">
            <a:buNone/>
          </a:pPr>
          <a:r>
            <a:rPr lang="en-GB" sz="3200" b="1" i="1" kern="1200" dirty="0"/>
            <a:t>Acts 16:14; John 16:7,8; Mark 16:20</a:t>
          </a:r>
        </a:p>
        <a:p>
          <a:pPr marL="0" lvl="0" indent="0" algn="ctr" defTabSz="1422400">
            <a:lnSpc>
              <a:spcPct val="100000"/>
            </a:lnSpc>
            <a:spcBef>
              <a:spcPct val="0"/>
            </a:spcBef>
            <a:spcAft>
              <a:spcPts val="600"/>
            </a:spcAft>
            <a:buNone/>
          </a:pPr>
          <a:endParaRPr lang="en-GB" altLang="en-US" sz="3200" b="1" i="1" kern="1200" dirty="0">
            <a:solidFill>
              <a:prstClr val="black">
                <a:hueOff val="0"/>
                <a:satOff val="0"/>
                <a:lumOff val="0"/>
                <a:alphaOff val="0"/>
              </a:prstClr>
            </a:solidFill>
            <a:latin typeface="Calibri"/>
            <a:ea typeface="+mn-ea"/>
            <a:cs typeface="+mn-cs"/>
          </a:endParaRPr>
        </a:p>
      </dsp:txBody>
      <dsp:txXfrm>
        <a:off x="2367247" y="596011"/>
        <a:ext cx="6721050"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8/3/2025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5105423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03/08/2025</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03/08/2025</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03/08/2025</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03/08/2025</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03/08/2025</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03/08/2025</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03/08/2025</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03/08/2025</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03/08/2025</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03/08/2025</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03/08/2025</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8/3/2025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03/08/2025</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8/3/2025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8/3/2025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8/3/2025</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8/3/2025</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8/3/2025</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8/3/2025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8/3/2025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8/3/2025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8/3/2025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03/08/2025</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03/08/2025</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03/08/2025</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03/08/2025</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03/08/2025</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03/08/2025</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03/08/2025</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03/08/2025</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03/08/2025</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03/08/2025</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03/08/2025</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8/3/2025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8/3/2025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8/3/2025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8/3/2025</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8/3/2025</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8/3/2025</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8/3/2025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8/3/2025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8/3/2025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8/3/2025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8/3/2025</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8/3/2025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8/3/2025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8/3/2025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8/3/2025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8/3/2025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8/3/2025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8/3/2025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8/3/2025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8/3/2025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ED291B17-9318-49DB-B28B-6E5994AE9581}" type="datetime1">
              <a:rPr lang="en-US" smtClean="0"/>
              <a:t>8/3/2025</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8098597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8DD82B9-B8EE-4375-B6FF-88FA6ABB15D9}" type="datetime1">
              <a:rPr lang="en-US" smtClean="0"/>
              <a:t>8/3/2025</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3449678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B2497495-0637-405E-AE64-5CC7506D51F5}" type="datetime1">
              <a:rPr lang="en-US" smtClean="0"/>
              <a:t>8/3/2025</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5585472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FFD690-9426-415D-8B65-26881E07B2D4}" type="datetime1">
              <a:rPr lang="en-US" smtClean="0"/>
              <a:t>8/3/2025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1654516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8/3/2025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4073258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8/3/2025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8313715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8/3/2025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1514866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8/3/2025</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92102188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8/3/2025</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39094283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ED4963-E985-44C4-B8C4-FDD613B7C2F8}" type="datetime1">
              <a:rPr lang="en-US" smtClean="0"/>
              <a:t>8/3/2025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439600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p:txBody>
          <a:bodyPr/>
          <a:lstStyle/>
          <a:p>
            <a:fld id="{ED291B17-9318-49DB-B28B-6E5994AE9581}" type="datetime1">
              <a:rPr lang="en-US" smtClean="0"/>
              <a:t>8/3/2025</a:t>
            </a:fld>
            <a:endParaRPr lang="en-US" dirty="0"/>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05121634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03/08/2025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dirty="0"/>
          </a:p>
        </p:txBody>
      </p:sp>
    </p:spTree>
    <p:extLst>
      <p:ext uri="{BB962C8B-B14F-4D97-AF65-F5344CB8AC3E}">
        <p14:creationId xmlns:p14="http://schemas.microsoft.com/office/powerpoint/2010/main" val="158984385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03/08/2025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dirty="0"/>
          </a:p>
        </p:txBody>
      </p:sp>
    </p:spTree>
    <p:extLst>
      <p:ext uri="{BB962C8B-B14F-4D97-AF65-F5344CB8AC3E}">
        <p14:creationId xmlns:p14="http://schemas.microsoft.com/office/powerpoint/2010/main" val="365638357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03/08/2025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dirty="0"/>
          </a:p>
        </p:txBody>
      </p:sp>
    </p:spTree>
    <p:extLst>
      <p:ext uri="{BB962C8B-B14F-4D97-AF65-F5344CB8AC3E}">
        <p14:creationId xmlns:p14="http://schemas.microsoft.com/office/powerpoint/2010/main" val="364229310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03/08/2025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dirty="0"/>
          </a:p>
        </p:txBody>
      </p:sp>
    </p:spTree>
    <p:extLst>
      <p:ext uri="{BB962C8B-B14F-4D97-AF65-F5344CB8AC3E}">
        <p14:creationId xmlns:p14="http://schemas.microsoft.com/office/powerpoint/2010/main" val="261949881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03/08/2025</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dirty="0"/>
          </a:p>
        </p:txBody>
      </p:sp>
    </p:spTree>
    <p:extLst>
      <p:ext uri="{BB962C8B-B14F-4D97-AF65-F5344CB8AC3E}">
        <p14:creationId xmlns:p14="http://schemas.microsoft.com/office/powerpoint/2010/main" val="309873237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03/08/2025</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dirty="0"/>
          </a:p>
        </p:txBody>
      </p:sp>
    </p:spTree>
    <p:extLst>
      <p:ext uri="{BB962C8B-B14F-4D97-AF65-F5344CB8AC3E}">
        <p14:creationId xmlns:p14="http://schemas.microsoft.com/office/powerpoint/2010/main" val="183748139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03/08/2025</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dirty="0"/>
          </a:p>
        </p:txBody>
      </p:sp>
    </p:spTree>
    <p:extLst>
      <p:ext uri="{BB962C8B-B14F-4D97-AF65-F5344CB8AC3E}">
        <p14:creationId xmlns:p14="http://schemas.microsoft.com/office/powerpoint/2010/main" val="355392728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03/08/2025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dirty="0"/>
          </a:p>
        </p:txBody>
      </p:sp>
    </p:spTree>
    <p:extLst>
      <p:ext uri="{BB962C8B-B14F-4D97-AF65-F5344CB8AC3E}">
        <p14:creationId xmlns:p14="http://schemas.microsoft.com/office/powerpoint/2010/main" val="44546370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03/08/2025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dirty="0"/>
          </a:p>
        </p:txBody>
      </p:sp>
    </p:spTree>
    <p:extLst>
      <p:ext uri="{BB962C8B-B14F-4D97-AF65-F5344CB8AC3E}">
        <p14:creationId xmlns:p14="http://schemas.microsoft.com/office/powerpoint/2010/main" val="225960350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03/08/2025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dirty="0"/>
          </a:p>
        </p:txBody>
      </p:sp>
    </p:spTree>
    <p:extLst>
      <p:ext uri="{BB962C8B-B14F-4D97-AF65-F5344CB8AC3E}">
        <p14:creationId xmlns:p14="http://schemas.microsoft.com/office/powerpoint/2010/main" val="201554013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03/08/2025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dirty="0"/>
          </a:p>
        </p:txBody>
      </p:sp>
    </p:spTree>
    <p:extLst>
      <p:ext uri="{BB962C8B-B14F-4D97-AF65-F5344CB8AC3E}">
        <p14:creationId xmlns:p14="http://schemas.microsoft.com/office/powerpoint/2010/main" val="26587840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03/08/2025</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8/3/2025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03/08/2025</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8/3/2025</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8/3/2025</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8/3/2025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800">
                <a:solidFill>
                  <a:schemeClr val="tx1">
                    <a:lumMod val="75000"/>
                    <a:lumOff val="25000"/>
                  </a:schemeClr>
                </a:solidFill>
              </a:defRPr>
            </a:lvl1pPr>
          </a:lstStyle>
          <a:p>
            <a:fld id="{ED291B17-9318-49DB-B28B-6E5994AE9581}" type="datetime1">
              <a:rPr lang="en-US" smtClean="0"/>
              <a:t>8/3/2025</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8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8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601618116"/>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hf sldNum="0" hdr="0" ftr="0" dt="0"/>
  <p:txStyles>
    <p:titleStyle>
      <a:lvl1pPr algn="l" defTabSz="457200" rtl="0" eaLnBrk="1" latinLnBrk="0" hangingPunct="1">
        <a:lnSpc>
          <a:spcPct val="90000"/>
        </a:lnSpc>
        <a:spcBef>
          <a:spcPct val="0"/>
        </a:spcBef>
        <a:buNone/>
        <a:defRPr sz="27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600" kern="1200">
          <a:solidFill>
            <a:schemeClr val="tx1">
              <a:lumMod val="75000"/>
              <a:lumOff val="25000"/>
            </a:schemeClr>
          </a:solidFill>
          <a:latin typeface="+mn-lt"/>
          <a:ea typeface="+mn-ea"/>
          <a:cs typeface="+mn-cs"/>
        </a:defRPr>
      </a:lvl1pPr>
      <a:lvl2pPr marL="630000" indent="-306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3pPr>
      <a:lvl4pPr marL="1242000" indent="-234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03/08/2025</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dirty="0"/>
          </a:p>
        </p:txBody>
      </p:sp>
    </p:spTree>
    <p:extLst>
      <p:ext uri="{BB962C8B-B14F-4D97-AF65-F5344CB8AC3E}">
        <p14:creationId xmlns:p14="http://schemas.microsoft.com/office/powerpoint/2010/main" val="1533161486"/>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8.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9.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79.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9.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9.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png"/><Relationship Id="rId1" Type="http://schemas.openxmlformats.org/officeDocument/2006/relationships/slideLayout" Target="../slideLayouts/slideLayout7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8.png"/><Relationship Id="rId1" Type="http://schemas.openxmlformats.org/officeDocument/2006/relationships/slideLayout" Target="../slideLayouts/slideLayout7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8.png"/><Relationship Id="rId7" Type="http://schemas.openxmlformats.org/officeDocument/2006/relationships/diagramColors" Target="../diagrams/colors3.xml"/><Relationship Id="rId2" Type="http://schemas.openxmlformats.org/officeDocument/2006/relationships/notesSlide" Target="../notesSlides/notesSlide3.xml"/><Relationship Id="rId1" Type="http://schemas.openxmlformats.org/officeDocument/2006/relationships/slideLayout" Target="../slideLayouts/slideLayout79.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8.png"/><Relationship Id="rId1" Type="http://schemas.openxmlformats.org/officeDocument/2006/relationships/slideLayout" Target="../slideLayouts/slideLayout79.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8.png"/><Relationship Id="rId1" Type="http://schemas.openxmlformats.org/officeDocument/2006/relationships/slideLayout" Target="../slideLayouts/slideLayout79.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9.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9.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0.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jpeg"/><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notesSlide" Target="../notesSlides/notesSlide4.xml"/><Relationship Id="rId7" Type="http://schemas.openxmlformats.org/officeDocument/2006/relationships/image" Target="../media/image22.svg"/><Relationship Id="rId12" Type="http://schemas.openxmlformats.org/officeDocument/2006/relationships/image" Target="../media/image27.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2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8.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8.xml"/></Relationships>
</file>

<file path=ppt/slides/_rels/slide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8.xml"/></Relationships>
</file>

<file path=ppt/slides/_rels/slide3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8.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35.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10.png"/><Relationship Id="rId5" Type="http://schemas.openxmlformats.org/officeDocument/2006/relationships/image" Target="../media/image34.png"/><Relationship Id="rId4" Type="http://schemas.openxmlformats.org/officeDocument/2006/relationships/notesSlide" Target="../notesSlides/notesSlide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6.jpe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hyperlink" Target="https://drive.google.com/file/d/163DlbQ_Knp7bwAC4RnWuHbw2g4u1jqur/view?usp=sharing" TargetMode="External"/><Relationship Id="rId2" Type="http://schemas.openxmlformats.org/officeDocument/2006/relationships/image" Target="../media/image37.jpeg"/><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4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45652-9AF1-0D47-6E63-A3406631421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094804E-F5F8-A92C-71BA-2A82D6B78D46}"/>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172141F-F949-C9F7-2D37-2AD9C6C47EEA}"/>
              </a:ext>
            </a:extLst>
          </p:cNvPr>
          <p:cNvPicPr>
            <a:picLocks noChangeAspect="1"/>
          </p:cNvPicPr>
          <p:nvPr/>
        </p:nvPicPr>
        <p:blipFill>
          <a:blip r:embed="rId2"/>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E02F1002-2A74-B262-95E7-9E287A68C237}"/>
              </a:ext>
            </a:extLst>
          </p:cNvPr>
          <p:cNvSpPr txBox="1">
            <a:spLocks/>
          </p:cNvSpPr>
          <p:nvPr/>
        </p:nvSpPr>
        <p:spPr>
          <a:xfrm>
            <a:off x="9080845" y="1263280"/>
            <a:ext cx="2384058" cy="89079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SERVICE</a:t>
            </a:r>
          </a:p>
        </p:txBody>
      </p:sp>
      <p:sp>
        <p:nvSpPr>
          <p:cNvPr id="6" name="Subtitle 2">
            <a:extLst>
              <a:ext uri="{FF2B5EF4-FFF2-40B4-BE49-F238E27FC236}">
                <a16:creationId xmlns:a16="http://schemas.microsoft.com/office/drawing/2014/main" id="{B15C6C35-8964-8596-349A-486926D51BF4}"/>
              </a:ext>
            </a:extLst>
          </p:cNvPr>
          <p:cNvSpPr txBox="1">
            <a:spLocks/>
          </p:cNvSpPr>
          <p:nvPr/>
        </p:nvSpPr>
        <p:spPr>
          <a:xfrm>
            <a:off x="9488452" y="1965112"/>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03-08-2025</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0320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054:</a:t>
            </a:r>
            <a:r>
              <a:rPr lang="en-US" sz="7200" b="1" dirty="0">
                <a:solidFill>
                  <a:schemeClr val="bg1"/>
                </a:solidFill>
                <a:effectLst>
                  <a:outerShdw blurRad="38100" dist="38100" dir="2700000" algn="tl">
                    <a:srgbClr val="000000">
                      <a:alpha val="43137"/>
                    </a:srgbClr>
                  </a:outerShdw>
                </a:effectLst>
              </a:rPr>
              <a:t> I AM READY FOR SERVICE</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940085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I AM READY FOR SERVICE [GHS 054]</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Listen to the Master’s pleadings,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 is urgent work for all,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Heed the Spirit’s interceding,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Give this answer to the call:</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7882503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692728" y="212735"/>
            <a:ext cx="11499272" cy="643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38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am ready for service for Thee, dear Lord,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38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Here am I - send me,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38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am willing to be what You’d have me be,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38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will go to where You want me to go.</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38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am ready for Service for Thee, dear Lord,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38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Here am I, send me,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38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Tho</a:t>
            </a:r>
            <a:r>
              <a:rPr kumimoji="0" lang="en-US" altLang="en-US" sz="38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the pathway seems dark</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38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Thee I’ll do or die, I am ready for service Lord.</a:t>
            </a:r>
          </a:p>
        </p:txBody>
      </p:sp>
    </p:spTree>
    <p:extLst>
      <p:ext uri="{BB962C8B-B14F-4D97-AF65-F5344CB8AC3E}">
        <p14:creationId xmlns:p14="http://schemas.microsoft.com/office/powerpoint/2010/main" val="3597915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I AM READY FOR SERVICE [GHS 054]</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There’s a voice to you now calling,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Will you heed the earnest word,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On the ear it’s gently calling,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Give this answer to your Lord:</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6418734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692728" y="212735"/>
            <a:ext cx="11499272" cy="643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38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am ready for service for Thee, dear Lord,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38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Here am I - send me,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38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am willing to be what You’d have me be,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38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will go to where You want me to go.</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38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am ready for Service for Thee, dear Lord,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38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Here am I, send me,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38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Tho</a:t>
            </a:r>
            <a:r>
              <a:rPr kumimoji="0" lang="en-US" altLang="en-US" sz="38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the pathway seems dark</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38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Thee I’ll do or die, I am ready for service Lord.</a:t>
            </a:r>
          </a:p>
        </p:txBody>
      </p:sp>
    </p:spTree>
    <p:extLst>
      <p:ext uri="{BB962C8B-B14F-4D97-AF65-F5344CB8AC3E}">
        <p14:creationId xmlns:p14="http://schemas.microsoft.com/office/powerpoint/2010/main" val="22110247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I AM READY FOR SERVICE [GHS 054]</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Many souls in sins are dying,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Haste to help them while you may,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the time is swiftly flying,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Will you now to Jesus say:</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1649052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692728" y="212735"/>
            <a:ext cx="11499272" cy="643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38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am ready for service for Thee, dear Lord,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38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Here am I - send me,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38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am willing to be what You’d have me be,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38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will go to where You want me to go.</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38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am ready for Service for Thee, dear Lord,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38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Here am I, send me,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38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Tho</a:t>
            </a:r>
            <a:r>
              <a:rPr kumimoji="0" lang="en-US" altLang="en-US" sz="38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the pathway seems dark</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38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Thee I’ll do or die, I am ready for service Lord.</a:t>
            </a:r>
          </a:p>
        </p:txBody>
      </p:sp>
      <p:sp>
        <p:nvSpPr>
          <p:cNvPr id="3" name="Oval 2">
            <a:extLst>
              <a:ext uri="{FF2B5EF4-FFF2-40B4-BE49-F238E27FC236}">
                <a16:creationId xmlns:a16="http://schemas.microsoft.com/office/drawing/2014/main" id="{8B3B6C6F-E45B-4B97-A127-D521432ACEB1}"/>
              </a:ext>
            </a:extLst>
          </p:cNvPr>
          <p:cNvSpPr/>
          <p:nvPr/>
        </p:nvSpPr>
        <p:spPr>
          <a:xfrm>
            <a:off x="8363340" y="6113420"/>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73647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03-08-2025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379709" y="686862"/>
            <a:ext cx="7037591" cy="5475129"/>
          </a:xfrm>
        </p:spPr>
        <p:txBody>
          <a:bodyPr anchor="ctr">
            <a:noAutofit/>
          </a:bodyPr>
          <a:lstStyle/>
          <a:p>
            <a:pPr marL="0" indent="0" algn="ctr">
              <a:lnSpc>
                <a:spcPct val="110000"/>
              </a:lnSpc>
              <a:buNone/>
            </a:pPr>
            <a:r>
              <a:rPr lang="en-US" b="1" dirty="0">
                <a:solidFill>
                  <a:schemeClr val="bg2">
                    <a:lumMod val="75000"/>
                  </a:schemeClr>
                </a:solidFill>
                <a:latin typeface="Calibri" panose="020F0502020204030204" pitchFamily="34" charset="0"/>
              </a:rPr>
              <a:t>Can lasting peace and righteousness ever be achieved on earth without divine intervention, as will be seen during the millennial reign of Christ? Support your answer with Bible references.</a:t>
            </a:r>
          </a:p>
          <a:p>
            <a:pPr marL="0" indent="0" algn="ctr">
              <a:lnSpc>
                <a:spcPct val="110000"/>
              </a:lnSpc>
              <a:buNone/>
            </a:pPr>
            <a:endParaRPr lang="en-US" b="1" dirty="0">
              <a:solidFill>
                <a:schemeClr val="bg2">
                  <a:lumMod val="75000"/>
                </a:schemeClr>
              </a:solidFill>
              <a:latin typeface="Calibri" panose="020F0502020204030204" pitchFamily="34" charset="0"/>
            </a:endParaRPr>
          </a:p>
          <a:p>
            <a:pPr marL="0" indent="0" algn="ctr">
              <a:lnSpc>
                <a:spcPct val="110000"/>
              </a:lnSpc>
              <a:buNone/>
            </a:pPr>
            <a:r>
              <a:rPr lang="en-US" b="1" dirty="0">
                <a:latin typeface="Calibri" panose="020F0502020204030204" pitchFamily="34" charset="0"/>
              </a:rPr>
              <a:t>Volunteers, please!</a:t>
            </a:r>
          </a:p>
          <a:p>
            <a:pPr marL="0" indent="0" algn="ctr">
              <a:lnSpc>
                <a:spcPct val="110000"/>
              </a:lnSpc>
              <a:buNone/>
            </a:pP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The millennial reign of Christ</a:t>
            </a:r>
            <a:endPar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4028661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1012</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lang="en-GB" altLang="en-US" sz="4800" b="1" dirty="0">
                <a:solidFill>
                  <a:srgbClr val="FFFFFF"/>
                </a:solidFill>
              </a:rPr>
              <a:t>Vision for missions</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just"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And he said unto them, Go ye into all the world, and preach the gospel to every creature” </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(Mark 16:15).</a:t>
            </a:r>
          </a:p>
          <a:p>
            <a:pPr marL="180975" marR="0" lvl="1" indent="-180975" algn="just" defTabSz="1289050" rtl="0" eaLnBrk="1" fontAlgn="auto" latinLnBrk="0" hangingPunct="1">
              <a:lnSpc>
                <a:spcPct val="90000"/>
              </a:lnSpc>
              <a:spcBef>
                <a:spcPct val="0"/>
              </a:spcBef>
              <a:spcAft>
                <a:spcPct val="20000"/>
              </a:spcAft>
              <a:buClrTx/>
              <a:buSzTx/>
              <a:buFontTx/>
              <a:buNone/>
              <a:tabLst/>
              <a:defRPr/>
            </a:pPr>
            <a:endParaRPr kumimoji="0" lang="en-GB" sz="24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Acts 16:1-15</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91608" y="859855"/>
            <a:ext cx="7534048" cy="5667559"/>
          </a:xfrm>
        </p:spPr>
        <p:txBody>
          <a:bodyPr anchor="ctr">
            <a:noAutofit/>
          </a:bodyPr>
          <a:lstStyle/>
          <a:p>
            <a:pPr marL="0" indent="0" algn="just" eaLnBrk="0" fontAlgn="base" hangingPunct="0">
              <a:lnSpc>
                <a:spcPct val="100000"/>
              </a:lnSpc>
              <a:spcBef>
                <a:spcPct val="0"/>
              </a:spcBef>
              <a:spcAft>
                <a:spcPts val="600"/>
              </a:spcAft>
              <a:buNone/>
              <a:defRPr/>
            </a:pPr>
            <a:r>
              <a:rPr lang="en-GB" dirty="0">
                <a:latin typeface="Calibri" panose="020F0502020204030204" pitchFamily="34" charset="0"/>
              </a:rPr>
              <a:t>Christ’s instruction to His early disciples is, </a:t>
            </a:r>
            <a:r>
              <a:rPr lang="en-GB" b="1" dirty="0">
                <a:latin typeface="Calibri" panose="020F0502020204030204" pitchFamily="34" charset="0"/>
              </a:rPr>
              <a:t>“Go ye into all the world, and preach the gospel to every creature”. </a:t>
            </a:r>
            <a:r>
              <a:rPr lang="en-GB" dirty="0">
                <a:latin typeface="Calibri" panose="020F0502020204030204" pitchFamily="34" charset="0"/>
              </a:rPr>
              <a:t>This command, by extension, is for all believers today. The body of Christ should be mission-minded in attitude, commitment, programmes and teaching. God expects every Christian to be a missionary involved with either home or foreign missions. The Christian faith is borne out of missions, spread through missions and advanced through missions. All can participate in the church’s missionary projects by contributing physically, spiritually, materially and financially to the outreach efforts.</a:t>
            </a:r>
          </a:p>
          <a:p>
            <a:pPr marL="0" indent="0" algn="just" eaLnBrk="0" fontAlgn="base" hangingPunct="0">
              <a:lnSpc>
                <a:spcPct val="100000"/>
              </a:lnSpc>
              <a:spcBef>
                <a:spcPct val="0"/>
              </a:spcBef>
              <a:spcAft>
                <a:spcPts val="600"/>
              </a:spcAft>
              <a:buNone/>
              <a:defRPr/>
            </a:pPr>
            <a:endParaRPr lang="en-GB"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182" y="553453"/>
            <a:ext cx="7688474" cy="5952744"/>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endParaRPr lang="en-GB" dirty="0">
              <a:latin typeface="Calibri" panose="020F0502020204030204" pitchFamily="34" charset="0"/>
            </a:endParaRPr>
          </a:p>
          <a:p>
            <a:pPr marL="514350" indent="-514350" algn="just" eaLnBrk="0" fontAlgn="base" hangingPunct="0">
              <a:lnSpc>
                <a:spcPct val="100000"/>
              </a:lnSpc>
              <a:spcBef>
                <a:spcPct val="0"/>
              </a:spcBef>
              <a:spcAft>
                <a:spcPts val="600"/>
              </a:spcAft>
              <a:buFont typeface="+mj-lt"/>
              <a:buAutoNum type="arabicPeriod"/>
              <a:defRPr/>
            </a:pPr>
            <a:r>
              <a:rPr lang="en-GB" dirty="0">
                <a:latin typeface="Calibri" panose="020F0502020204030204" pitchFamily="34" charset="0"/>
              </a:rPr>
              <a:t>No one can preach the gospel alone. Missionary assignment should be a joint effort that requires the cooperation of all members of the church.</a:t>
            </a:r>
          </a:p>
          <a:p>
            <a:pPr marL="514350" indent="-514350" algn="just" eaLnBrk="0" fontAlgn="base" hangingPunct="0">
              <a:lnSpc>
                <a:spcPct val="100000"/>
              </a:lnSpc>
              <a:spcBef>
                <a:spcPct val="0"/>
              </a:spcBef>
              <a:spcAft>
                <a:spcPts val="600"/>
              </a:spcAft>
              <a:buFont typeface="+mj-lt"/>
              <a:buAutoNum type="arabicPeriod"/>
              <a:defRPr/>
            </a:pPr>
            <a:r>
              <a:rPr lang="en-GB" dirty="0">
                <a:latin typeface="Calibri" panose="020F0502020204030204" pitchFamily="34" charset="0"/>
              </a:rPr>
              <a:t>A missionary must be genuinely saved and have deep commitment and persuasion, unwavering purpose and Christ-centred motive to go through the challenges of the mission field. </a:t>
            </a:r>
          </a:p>
          <a:p>
            <a:pPr marL="514350" indent="-514350" algn="just" eaLnBrk="0" fontAlgn="base" hangingPunct="0">
              <a:lnSpc>
                <a:spcPct val="100000"/>
              </a:lnSpc>
              <a:spcBef>
                <a:spcPct val="0"/>
              </a:spcBef>
              <a:spcAft>
                <a:spcPts val="600"/>
              </a:spcAft>
              <a:buFont typeface="+mj-lt"/>
              <a:buAutoNum type="arabicPeriod"/>
              <a:defRPr/>
            </a:pPr>
            <a:r>
              <a:rPr lang="en-GB" dirty="0">
                <a:latin typeface="Calibri" panose="020F0502020204030204" pitchFamily="34" charset="0"/>
              </a:rPr>
              <a:t>Multitude of souls descends daily to a lost eternity and calls for urgent rescue through relentless preaching and prevailing prayer.</a:t>
            </a:r>
          </a:p>
          <a:p>
            <a:pPr marL="514350" indent="-514350" algn="just" eaLnBrk="0" fontAlgn="base" hangingPunct="0">
              <a:lnSpc>
                <a:spcPct val="100000"/>
              </a:lnSpc>
              <a:spcBef>
                <a:spcPct val="0"/>
              </a:spcBef>
              <a:spcAft>
                <a:spcPts val="600"/>
              </a:spcAft>
              <a:buFont typeface="+mj-lt"/>
              <a:buAutoNum type="arabicPeriod"/>
              <a:defRPr/>
            </a:pPr>
            <a:r>
              <a:rPr lang="en-GB" dirty="0">
                <a:latin typeface="Calibri" panose="020F0502020204030204" pitchFamily="34" charset="0"/>
              </a:rPr>
              <a:t>Believers need to depend on the Holy Spirit to birth souls into God’s kingdom (Mark 16:20).</a:t>
            </a:r>
            <a:endParaRPr lang="en-US" dirty="0">
              <a:latin typeface="Calibri" panose="020F0502020204030204" pitchFamily="34" charset="0"/>
            </a:endParaRPr>
          </a:p>
          <a:p>
            <a:pPr marL="0" indent="0" algn="just" eaLnBrk="0" fontAlgn="base" hangingPunct="0">
              <a:lnSpc>
                <a:spcPct val="100000"/>
              </a:lnSpc>
              <a:spcBef>
                <a:spcPct val="0"/>
              </a:spcBef>
              <a:spcAft>
                <a:spcPts val="600"/>
              </a:spcAft>
              <a:buNone/>
              <a:defRPr/>
            </a:pPr>
            <a:endParaRPr lang="en-US" dirty="0">
              <a:latin typeface="Calibri" panose="020F0502020204030204" pitchFamily="34" charset="0"/>
            </a:endParaRPr>
          </a:p>
          <a:p>
            <a:pPr marL="514350" indent="-514350" algn="just" eaLnBrk="0" fontAlgn="base" hangingPunct="0">
              <a:lnSpc>
                <a:spcPct val="100000"/>
              </a:lnSpc>
              <a:spcBef>
                <a:spcPct val="0"/>
              </a:spcBef>
              <a:spcAft>
                <a:spcPts val="600"/>
              </a:spcAft>
              <a:buFont typeface="+mj-lt"/>
              <a:buAutoNum type="arabicPeriod"/>
              <a:defRPr/>
            </a:pPr>
            <a:endParaRPr lang="en-GB"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rPr>
              <a:t>Acts 16:1-15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76454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966366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BE68D-E242-E211-A74A-CA4093085FA8}"/>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6E168045-4713-F721-645F-FDAF2DCC686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5CE0EE16-D952-8492-71E7-652E78FC20B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58E57F14-1676-7197-3AC1-7C5D205663A4}"/>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5A62252E-779D-D1C6-0B85-70058B3C277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B2FEF807-0A5A-9D35-C49B-8EC334851F2E}"/>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4AF8911-FF35-CFF5-CC65-886830C861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35265BC-D67D-409A-9F3E-D1ABD23F05A7}"/>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397223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79709" y="686862"/>
            <a:ext cx="7202691" cy="5475129"/>
          </a:xfrm>
        </p:spPr>
        <p:txBody>
          <a:bodyPr anchor="ctr">
            <a:noAutofit/>
          </a:bodyPr>
          <a:lstStyle/>
          <a:p>
            <a:pPr marL="0" indent="0" algn="ctr">
              <a:lnSpc>
                <a:spcPct val="110000"/>
              </a:lnSpc>
              <a:buNone/>
            </a:pPr>
            <a:r>
              <a:rPr lang="en-GB" b="1" dirty="0">
                <a:latin typeface="Calibri" panose="020F0502020204030204" pitchFamily="34" charset="0"/>
              </a:rPr>
              <a:t>There is an urgent call for world evangelisation. Believers should be all-out spreading and sharing the good tidings of Christ’s redemption and deliverance. Oh, that disciples of Christ would hear the voice of the drowning souls and race to save them!</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11446" y="395019"/>
            <a:ext cx="7541470" cy="5475129"/>
          </a:xfrm>
        </p:spPr>
        <p:txBody>
          <a:bodyPr anchor="ctr">
            <a:noAutofit/>
          </a:bodyPr>
          <a:lstStyle/>
          <a:p>
            <a:pPr marL="0" indent="0" algn="ctr">
              <a:lnSpc>
                <a:spcPct val="110000"/>
              </a:lnSpc>
              <a:buNone/>
            </a:pPr>
            <a:r>
              <a:rPr lang="en-US" b="1" dirty="0">
                <a:latin typeface="Calibri" panose="020F0502020204030204" pitchFamily="34" charset="0"/>
              </a:rPr>
              <a:t>The end is at hand. The unconverted souls around us </a:t>
            </a:r>
            <a:r>
              <a:rPr lang="en-GB" b="1" dirty="0">
                <a:latin typeface="Calibri" panose="020F0502020204030204" pitchFamily="34" charset="0"/>
              </a:rPr>
              <a:t>descend daily to a lost eternity. What </a:t>
            </a:r>
            <a:r>
              <a:rPr lang="en-GB" b="1" u="sng" dirty="0">
                <a:latin typeface="Calibri" panose="020F0502020204030204" pitchFamily="34" charset="0"/>
              </a:rPr>
              <a:t>creative</a:t>
            </a:r>
            <a:r>
              <a:rPr lang="en-GB" b="1" dirty="0">
                <a:latin typeface="Calibri" panose="020F0502020204030204" pitchFamily="34" charset="0"/>
              </a:rPr>
              <a:t> strategies can we use individually and collectively to successfully win them into God’s kingdom?</a:t>
            </a:r>
            <a:endParaRPr lang="en-US" b="1" dirty="0">
              <a:latin typeface="Calibri" panose="020F0502020204030204" pitchFamily="34" charset="0"/>
            </a:endParaRP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655230-3215-13FB-2E3A-2A6FEADE7430}"/>
              </a:ext>
            </a:extLst>
          </p:cNvPr>
          <p:cNvSpPr txBox="1"/>
          <p:nvPr/>
        </p:nvSpPr>
        <p:spPr>
          <a:xfrm>
            <a:off x="-4593" y="-5848"/>
            <a:ext cx="7895526" cy="3358800"/>
          </a:xfrm>
          <a:prstGeom prst="rect">
            <a:avLst/>
          </a:prstGeom>
          <a:solidFill>
            <a:schemeClr val="tx2"/>
          </a:solidFill>
        </p:spPr>
        <p:txBody>
          <a:bodyPr wrap="square" rtlCol="0">
            <a:spAutoFit/>
          </a:bodyPr>
          <a:lstStyle/>
          <a:p>
            <a:endParaRPr lang="en-US" dirty="0"/>
          </a:p>
        </p:txBody>
      </p:sp>
      <p:sp>
        <p:nvSpPr>
          <p:cNvPr id="5" name="TextBox 5"/>
          <p:cNvSpPr txBox="1"/>
          <p:nvPr/>
        </p:nvSpPr>
        <p:spPr>
          <a:xfrm>
            <a:off x="0" y="109225"/>
            <a:ext cx="7844119" cy="1172372"/>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WELCOME TO </a:t>
            </a:r>
          </a:p>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DEEPER LIFE BIBLE CHURCH </a:t>
            </a:r>
            <a:endParaRPr kumimoji="0" lang="en-US" sz="4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6" name="TextBox 6"/>
          <p:cNvSpPr txBox="1"/>
          <p:nvPr/>
        </p:nvSpPr>
        <p:spPr>
          <a:xfrm>
            <a:off x="246530" y="3503195"/>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FAMILY</a:t>
            </a:r>
          </a:p>
        </p:txBody>
      </p:sp>
      <p:sp>
        <p:nvSpPr>
          <p:cNvPr id="7" name="TextBox 7"/>
          <p:cNvSpPr txBox="1"/>
          <p:nvPr/>
        </p:nvSpPr>
        <p:spPr>
          <a:xfrm>
            <a:off x="246530" y="4048119"/>
            <a:ext cx="4738264" cy="1901161"/>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are a family, God’s family:</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Father: God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Saviour: Jesus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Comforter: The Holy Spirit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destination: Heaven</a:t>
            </a:r>
          </a:p>
        </p:txBody>
      </p:sp>
      <p:sp>
        <p:nvSpPr>
          <p:cNvPr id="11" name="TextBox 11"/>
          <p:cNvSpPr txBox="1"/>
          <p:nvPr/>
        </p:nvSpPr>
        <p:spPr>
          <a:xfrm>
            <a:off x="674201" y="2122385"/>
            <a:ext cx="6865843" cy="1292662"/>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“Come thou with us and we will do thee good: for the Lord hath spoken good concerning [us]”</a:t>
            </a:r>
          </a:p>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 Numbers 10:29</a:t>
            </a:r>
          </a:p>
        </p:txBody>
      </p:sp>
      <p:sp>
        <p:nvSpPr>
          <p:cNvPr id="15" name="TextBox 5">
            <a:extLst>
              <a:ext uri="{FF2B5EF4-FFF2-40B4-BE49-F238E27FC236}">
                <a16:creationId xmlns:a16="http://schemas.microsoft.com/office/drawing/2014/main" id="{F97DB6D8-E91D-4B80-890B-0D10E3465A37}"/>
              </a:ext>
            </a:extLst>
          </p:cNvPr>
          <p:cNvSpPr txBox="1"/>
          <p:nvPr/>
        </p:nvSpPr>
        <p:spPr>
          <a:xfrm>
            <a:off x="180541" y="1483767"/>
            <a:ext cx="7574168" cy="595291"/>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GB"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rPr>
              <a:t>A CHURCH ON THE MOVE…</a:t>
            </a:r>
            <a:endParaRPr kumimoji="0" lang="en-US"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19" name="TextBox 6">
            <a:extLst>
              <a:ext uri="{FF2B5EF4-FFF2-40B4-BE49-F238E27FC236}">
                <a16:creationId xmlns:a16="http://schemas.microsoft.com/office/drawing/2014/main" id="{C1B4E039-C9CF-4BFA-B712-1B7660551067}"/>
              </a:ext>
            </a:extLst>
          </p:cNvPr>
          <p:cNvSpPr txBox="1"/>
          <p:nvPr/>
        </p:nvSpPr>
        <p:spPr>
          <a:xfrm>
            <a:off x="5135746"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FOOD</a:t>
            </a:r>
          </a:p>
        </p:txBody>
      </p:sp>
      <p:sp>
        <p:nvSpPr>
          <p:cNvPr id="20" name="TextBox 7">
            <a:extLst>
              <a:ext uri="{FF2B5EF4-FFF2-40B4-BE49-F238E27FC236}">
                <a16:creationId xmlns:a16="http://schemas.microsoft.com/office/drawing/2014/main" id="{B2BE0EBC-89CA-4C13-A29B-79B20DAE832E}"/>
              </a:ext>
            </a:extLst>
          </p:cNvPr>
          <p:cNvSpPr txBox="1"/>
          <p:nvPr/>
        </p:nvSpPr>
        <p:spPr>
          <a:xfrm>
            <a:off x="5127038" y="4061653"/>
            <a:ext cx="3417234" cy="2247667"/>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feast on God’s pure Word. We:</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Read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Study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Believe it</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Apply it</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 </a:t>
            </a:r>
          </a:p>
        </p:txBody>
      </p:sp>
      <p:sp>
        <p:nvSpPr>
          <p:cNvPr id="23" name="Rectangle 22">
            <a:extLst>
              <a:ext uri="{FF2B5EF4-FFF2-40B4-BE49-F238E27FC236}">
                <a16:creationId xmlns:a16="http://schemas.microsoft.com/office/drawing/2014/main" id="{15AEF4F9-3005-4AC1-BAC0-9442DF7CAB11}"/>
              </a:ext>
            </a:extLst>
          </p:cNvPr>
          <p:cNvSpPr/>
          <p:nvPr/>
        </p:nvSpPr>
        <p:spPr>
          <a:xfrm>
            <a:off x="-4131" y="6275987"/>
            <a:ext cx="12210393" cy="581249"/>
          </a:xfrm>
          <a:prstGeom prst="rect">
            <a:avLst/>
          </a:prstGeom>
          <a:solidFill>
            <a:srgbClr val="1F497D"/>
          </a:solidFill>
        </p:spPr>
        <p:txBody>
          <a:bodyPr wrap="square" anchor="ctr">
            <a:spAutoFit/>
          </a:bodyPr>
          <a:lstStyle/>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GB" sz="3177"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For your time and eternal profit, this is the place to be!</a:t>
            </a:r>
          </a:p>
        </p:txBody>
      </p:sp>
      <p:sp>
        <p:nvSpPr>
          <p:cNvPr id="24" name="TextBox 6">
            <a:extLst>
              <a:ext uri="{FF2B5EF4-FFF2-40B4-BE49-F238E27FC236}">
                <a16:creationId xmlns:a16="http://schemas.microsoft.com/office/drawing/2014/main" id="{4818533A-1ADB-475C-BEA5-12549E9708CF}"/>
              </a:ext>
            </a:extLst>
          </p:cNvPr>
          <p:cNvSpPr txBox="1"/>
          <p:nvPr/>
        </p:nvSpPr>
        <p:spPr>
          <a:xfrm>
            <a:off x="8692638"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kumimoji="0" lang="en-US" sz="3177" b="1" i="0" u="none" strike="noStrike" kern="1200" cap="none" spc="176" normalizeH="0" baseline="0" noProof="0" dirty="0">
                <a:ln>
                  <a:noFill/>
                </a:ln>
                <a:solidFill>
                  <a:schemeClr val="tx1">
                    <a:lumMod val="75000"/>
                    <a:lumOff val="25000"/>
                  </a:schemeClr>
                </a:solidFill>
                <a:effectLst/>
                <a:uLnTx/>
                <a:uFillTx/>
                <a:latin typeface="Candara" panose="020E0502030303020204" pitchFamily="34" charset="0"/>
                <a:ea typeface="+mn-ea"/>
                <a:cs typeface="+mn-cs"/>
              </a:rPr>
              <a:t>GLOWING FOLD</a:t>
            </a:r>
          </a:p>
        </p:txBody>
      </p:sp>
      <p:sp>
        <p:nvSpPr>
          <p:cNvPr id="25" name="TextBox 7">
            <a:extLst>
              <a:ext uri="{FF2B5EF4-FFF2-40B4-BE49-F238E27FC236}">
                <a16:creationId xmlns:a16="http://schemas.microsoft.com/office/drawing/2014/main" id="{BFB76E4B-873E-4830-83CF-62A17677B960}"/>
              </a:ext>
            </a:extLst>
          </p:cNvPr>
          <p:cNvSpPr txBox="1"/>
          <p:nvPr/>
        </p:nvSpPr>
        <p:spPr>
          <a:xfrm>
            <a:off x="8692638" y="4094222"/>
            <a:ext cx="3252833" cy="1927066"/>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want you to be part of us – a growing and glowing family. Join us and you will soon discover what makes our identity unique.</a:t>
            </a:r>
          </a:p>
        </p:txBody>
      </p:sp>
      <p:pic>
        <p:nvPicPr>
          <p:cNvPr id="1026" name="Picture 2" descr="Image result for christians">
            <a:extLst>
              <a:ext uri="{FF2B5EF4-FFF2-40B4-BE49-F238E27FC236}">
                <a16:creationId xmlns:a16="http://schemas.microsoft.com/office/drawing/2014/main" id="{0DDAF244-2006-4430-ABE1-338EAC49F9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4119" y="-3103"/>
            <a:ext cx="4362143" cy="33579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Description automatically generated">
            <a:extLst>
              <a:ext uri="{FF2B5EF4-FFF2-40B4-BE49-F238E27FC236}">
                <a16:creationId xmlns:a16="http://schemas.microsoft.com/office/drawing/2014/main" id="{7550CB3B-B0A7-FCD5-D6B4-57E26F45DCE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1491914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dirty="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dirty="0">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r:embed="rId10" cstate="hqprint">
            <a:graysc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32961-3241-4B18-F6AC-2354E06EF99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D0BE3C1C-650B-D725-4DC4-BA82C056417D}"/>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FA9BF931-8540-17BA-0225-51CAE8C5BBCA}"/>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8432505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B3A95EE-FCF9-3260-E5F6-F365DA7EBC95}"/>
            </a:ext>
          </a:extLst>
        </p:cNvPr>
        <p:cNvGrpSpPr/>
        <p:nvPr/>
      </p:nvGrpSpPr>
      <p:grpSpPr>
        <a:xfrm>
          <a:off x="0" y="0"/>
          <a:ext cx="0" cy="0"/>
          <a:chOff x="0" y="0"/>
          <a:chExt cx="0" cy="0"/>
        </a:xfrm>
      </p:grpSpPr>
      <p:sp>
        <p:nvSpPr>
          <p:cNvPr id="19" name="Rectangle 12">
            <a:extLst>
              <a:ext uri="{FF2B5EF4-FFF2-40B4-BE49-F238E27FC236}">
                <a16:creationId xmlns:a16="http://schemas.microsoft.com/office/drawing/2014/main" id="{849F2FC8-D667-3450-9BD1-E0FDAE095C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B4F4B9D5-0C56-EFD0-97EA-93B63E8E609D}"/>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ct val="0"/>
              </a:spcBef>
              <a:spcAft>
                <a:spcPts val="600"/>
              </a:spcAft>
              <a:buClrTx/>
              <a:buSzTx/>
              <a:buFont typeface="Arial" panose="020B0604020202020204" pitchFamily="34" charset="0"/>
              <a:buNone/>
              <a:tabLst/>
              <a:defRPr/>
            </a:pPr>
            <a:r>
              <a:rPr kumimoji="0" 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rPr>
              <a:t>NIGHT VIGIL</a:t>
            </a:r>
          </a:p>
          <a:p>
            <a:pPr marL="0" marR="0" lvl="0" indent="0" algn="l" defTabSz="914400" rtl="0" eaLnBrk="1" fontAlgn="auto" latinLnBrk="0" hangingPunct="1">
              <a:lnSpc>
                <a:spcPct val="90000"/>
              </a:lnSpc>
              <a:spcBef>
                <a:spcPct val="0"/>
              </a:spcBef>
              <a:spcAft>
                <a:spcPts val="600"/>
              </a:spcAft>
              <a:buClrTx/>
              <a:buSzTx/>
              <a:buFont typeface="Arial" panose="020B0604020202020204" pitchFamily="34" charset="0"/>
              <a:buNone/>
              <a:tabLst/>
              <a:defRPr/>
            </a:pPr>
            <a:endParaRPr kumimoji="0" 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endParaRPr>
          </a:p>
          <a:p>
            <a:pPr marL="0" marR="0" lvl="0" indent="0" algn="l" defTabSz="914400" rtl="0" eaLnBrk="1" fontAlgn="auto" latinLnBrk="0" hangingPunct="1">
              <a:lnSpc>
                <a:spcPct val="90000"/>
              </a:lnSpc>
              <a:spcBef>
                <a:spcPct val="0"/>
              </a:spcBef>
              <a:spcAft>
                <a:spcPts val="600"/>
              </a:spcAft>
              <a:buClrTx/>
              <a:buSzTx/>
              <a:buFont typeface="Arial" panose="020B0604020202020204" pitchFamily="34" charset="0"/>
              <a:buNone/>
              <a:tabLst/>
              <a:defRPr/>
            </a:pPr>
            <a:r>
              <a:rPr lang="en-US" b="1" dirty="0">
                <a:solidFill>
                  <a:schemeClr val="accent4">
                    <a:lumMod val="40000"/>
                    <a:lumOff val="6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This Friday 08-08-2025</a:t>
            </a:r>
          </a:p>
          <a:p>
            <a:pPr marL="0" marR="0" lvl="0" indent="0" algn="l" defTabSz="914400" rtl="0" eaLnBrk="1" fontAlgn="auto" latinLnBrk="0" hangingPunct="1">
              <a:lnSpc>
                <a:spcPct val="90000"/>
              </a:lnSpc>
              <a:spcBef>
                <a:spcPct val="0"/>
              </a:spcBef>
              <a:spcAft>
                <a:spcPts val="600"/>
              </a:spcAft>
              <a:buClrTx/>
              <a:buSzTx/>
              <a:buFont typeface="Arial" panose="020B0604020202020204" pitchFamily="34" charset="0"/>
              <a:buNone/>
              <a:tabLst/>
              <a:defRPr/>
            </a:pPr>
            <a:r>
              <a:rPr lang="en-US" b="1" dirty="0">
                <a:solidFill>
                  <a:srgbClr val="00B0F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@7:30pm</a:t>
            </a:r>
          </a:p>
          <a:p>
            <a:pPr marL="0" marR="0" lvl="0" indent="0" algn="l" defTabSz="914400" rtl="0" eaLnBrk="1" fontAlgn="auto" latinLnBrk="0" hangingPunct="1">
              <a:lnSpc>
                <a:spcPct val="90000"/>
              </a:lnSpc>
              <a:spcBef>
                <a:spcPct val="0"/>
              </a:spcBef>
              <a:spcAft>
                <a:spcPts val="600"/>
              </a:spcAft>
              <a:buClrTx/>
              <a:buSzTx/>
              <a:buFont typeface="Arial" panose="020B0604020202020204" pitchFamily="34" charset="0"/>
              <a:buNone/>
              <a:tabLst/>
              <a:defRPr/>
            </a:pPr>
            <a:endParaRPr kumimoji="0" 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endParaRPr>
          </a:p>
        </p:txBody>
      </p:sp>
      <p:cxnSp>
        <p:nvCxnSpPr>
          <p:cNvPr id="20" name="Straight Connector 14">
            <a:extLst>
              <a:ext uri="{FF2B5EF4-FFF2-40B4-BE49-F238E27FC236}">
                <a16:creationId xmlns:a16="http://schemas.microsoft.com/office/drawing/2014/main" id="{6EA7322C-4A57-CF7C-08EB-FAA6727510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90185E6B-82E9-844D-3035-B6AC938F315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B4219C5A-D40C-5034-CC52-475E61AA6FEA}"/>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B01037DB-6C7A-F804-91B9-75C31C24636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EDB3382A-1389-12A6-8AA2-B098240AEF5F}"/>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2" name="Picture 1" descr="Logo&#10;&#10;Description automatically generated">
            <a:extLst>
              <a:ext uri="{FF2B5EF4-FFF2-40B4-BE49-F238E27FC236}">
                <a16:creationId xmlns:a16="http://schemas.microsoft.com/office/drawing/2014/main" id="{323D1545-0A90-4D45-88F2-ACE6EA87D761}"/>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Rectangle 6">
            <a:extLst>
              <a:ext uri="{FF2B5EF4-FFF2-40B4-BE49-F238E27FC236}">
                <a16:creationId xmlns:a16="http://schemas.microsoft.com/office/drawing/2014/main" id="{E3A3BD0F-2E5F-55A6-89D4-E46DA393614C}"/>
              </a:ext>
            </a:extLst>
          </p:cNvPr>
          <p:cNvSpPr/>
          <p:nvPr/>
        </p:nvSpPr>
        <p:spPr>
          <a:xfrm>
            <a:off x="6031345" y="4193894"/>
            <a:ext cx="5170603" cy="197830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t>“And all things, whatsoever ye shall ask in prayer, believing, ye shall receive”</a:t>
            </a:r>
          </a:p>
          <a:p>
            <a:pPr algn="ctr"/>
            <a:r>
              <a:rPr lang="en-GB" sz="2000" dirty="0">
                <a:solidFill>
                  <a:schemeClr val="accent4">
                    <a:lumMod val="40000"/>
                    <a:lumOff val="60000"/>
                  </a:schemeClr>
                </a:solidFill>
              </a:rPr>
              <a:t>Matthew 21:22</a:t>
            </a:r>
          </a:p>
          <a:p>
            <a:pPr algn="ctr"/>
            <a:endParaRPr lang="en-GB" dirty="0">
              <a:latin typeface="Arial Black" panose="020B0A04020102020204" pitchFamily="34" charset="0"/>
            </a:endParaRPr>
          </a:p>
        </p:txBody>
      </p:sp>
    </p:spTree>
    <p:extLst>
      <p:ext uri="{BB962C8B-B14F-4D97-AF65-F5344CB8AC3E}">
        <p14:creationId xmlns:p14="http://schemas.microsoft.com/office/powerpoint/2010/main" val="12254467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1013</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Tithes and Offerings</a:t>
            </a: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060076" y="1578634"/>
            <a:ext cx="6388975"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“Upon the first day of the week let every one of you lay by him in store, as God hath prospered him, that there be no gatherings when I come</a:t>
            </a:r>
            <a:r>
              <a:rPr kumimoji="0" lang="en-US"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a:t>
            </a:r>
          </a:p>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(1 Corinthians 16:2).</a:t>
            </a:r>
            <a:endParaRPr kumimoji="0" lang="en-GB" sz="2400" b="1"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TEXTS:</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Gen 14:17-24; 28:16-22; Mal 3:7-18; 1Cor 16:1-3</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16370904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3F440-2E8B-AE08-F16F-58FF4A47BB7B}"/>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31F1402-D70B-D31B-E1FF-B5390782509A}"/>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8A1CE57B-0838-7355-5E3C-E536CC0A764B}"/>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4459414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B27C1-9F70-9076-0332-C03362A020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624FB9-2D81-548D-AF64-EB7F626D66FB}"/>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2916CE8D-E0CA-19D0-538E-CBD6731C61EE}"/>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5BC058B2-7FA0-3167-CEFE-C88F91489123}"/>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0573484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71199-7953-B1BE-7DFB-27F5102A0BFB}"/>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163ADE3D-F9AE-6C70-F22C-2336B41AFA9C}"/>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5D7EEBFA-C95E-BCB9-A17E-41819F0EDD7B}"/>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7683718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2152997" y="2931599"/>
            <a:ext cx="8237913" cy="58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buNone/>
              <a:defRPr/>
            </a:pPr>
            <a:r>
              <a:rPr lang="en-US" sz="4800" b="1" dirty="0">
                <a:solidFill>
                  <a:prstClr val="black"/>
                </a:solidFill>
                <a:latin typeface="Lucida Sans" panose="020B0602030504020204" pitchFamily="34" charset="0"/>
              </a:rPr>
              <a:t>Psalm 119:1-40</a:t>
            </a:r>
            <a:endPar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endParaRP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4" name="(19) Psalm 119">
            <a:hlinkClick r:id="" action="ppaction://media"/>
            <a:extLst>
              <a:ext uri="{FF2B5EF4-FFF2-40B4-BE49-F238E27FC236}">
                <a16:creationId xmlns:a16="http://schemas.microsoft.com/office/drawing/2014/main" id="{8AA18D1E-191E-3FA5-9C04-313B08FA961E}"/>
              </a:ext>
            </a:extLst>
          </p:cNvPr>
          <p:cNvPicPr>
            <a:picLocks noChangeAspect="1"/>
          </p:cNvPicPr>
          <p:nvPr>
            <a:audioFile r:link="rId1"/>
            <p:extLst>
              <p:ext uri="{DAA4B4D4-6D71-4841-9C94-3DE7FCFB9230}">
                <p14:media xmlns:p14="http://schemas.microsoft.com/office/powerpoint/2010/main" r:embed="rId2">
                  <p14:trim end="705562.7142"/>
                </p14:media>
              </p:ext>
            </p:extLst>
          </p:nvPr>
        </p:nvPicPr>
        <p:blipFill>
          <a:blip r:embed="rId7"/>
          <a:stretch>
            <a:fillRect/>
          </a:stretch>
        </p:blipFill>
        <p:spPr>
          <a:xfrm>
            <a:off x="5852318" y="3670300"/>
            <a:ext cx="487363" cy="487363"/>
          </a:xfrm>
          <a:prstGeom prst="rect">
            <a:avLst/>
          </a:prstGeom>
        </p:spPr>
      </p:pic>
    </p:spTree>
    <p:extLst>
      <p:ext uri="{BB962C8B-B14F-4D97-AF65-F5344CB8AC3E}">
        <p14:creationId xmlns:p14="http://schemas.microsoft.com/office/powerpoint/2010/main" val="1266092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91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216:</a:t>
            </a:r>
            <a:r>
              <a:rPr lang="en-US" sz="7200" b="1" dirty="0">
                <a:solidFill>
                  <a:schemeClr val="bg1"/>
                </a:solidFill>
                <a:effectLst>
                  <a:outerShdw blurRad="38100" dist="38100" dir="2700000" algn="tl">
                    <a:srgbClr val="000000">
                      <a:alpha val="43137"/>
                    </a:srgbClr>
                  </a:outerShdw>
                </a:effectLst>
              </a:rPr>
              <a:t> </a:t>
            </a:r>
            <a:r>
              <a:rPr lang="en-GB" sz="7200" b="1" dirty="0">
                <a:solidFill>
                  <a:schemeClr val="bg1"/>
                </a:solidFill>
                <a:effectLst>
                  <a:outerShdw blurRad="38100" dist="38100" dir="2700000" algn="tl">
                    <a:srgbClr val="000000">
                      <a:alpha val="43137"/>
                    </a:srgbClr>
                  </a:outerShdw>
                </a:effectLst>
              </a:rPr>
              <a:t>MORE ABOUT JESUS WOULD I KNOW</a:t>
            </a: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285054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sz="3600" b="1" u="sng" dirty="0">
                <a:solidFill>
                  <a:schemeClr val="bg1"/>
                </a:solidFill>
                <a:latin typeface="Arial" panose="020B0604020202020204" pitchFamily="34" charset="0"/>
                <a:cs typeface="Arial" panose="020B0604020202020204" pitchFamily="34" charset="0"/>
              </a:rPr>
              <a:t>MORE ABOUT JESUS WOULD I KNOW</a:t>
            </a:r>
            <a:r>
              <a:rPr lang="en-US" sz="3600" b="1" u="sng" dirty="0">
                <a:solidFill>
                  <a:schemeClr val="bg1"/>
                </a:solidFill>
                <a:latin typeface="Arial" panose="020B0604020202020204" pitchFamily="34" charset="0"/>
                <a:cs typeface="Arial" panose="020B0604020202020204" pitchFamily="34" charset="0"/>
              </a:rPr>
              <a:t> [GHS 216]</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about Jesus would I know,</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of His grace to others show;</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of His saving fulness see,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of His love who died for me. </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9242488"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more about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more about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of His saving fulness see,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of His love who died for me.</a:t>
            </a:r>
          </a:p>
        </p:txBody>
      </p:sp>
    </p:spTree>
    <p:extLst>
      <p:ext uri="{BB962C8B-B14F-4D97-AF65-F5344CB8AC3E}">
        <p14:creationId xmlns:p14="http://schemas.microsoft.com/office/powerpoint/2010/main" val="9753835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sz="3600" b="1" u="sng" dirty="0">
                <a:solidFill>
                  <a:schemeClr val="bg1"/>
                </a:solidFill>
                <a:latin typeface="Arial" panose="020B0604020202020204" pitchFamily="34" charset="0"/>
                <a:cs typeface="Arial" panose="020B0604020202020204" pitchFamily="34" charset="0"/>
              </a:rPr>
              <a:t>MORE ABOUT JESUS WOULD I KNOW</a:t>
            </a:r>
            <a:r>
              <a:rPr lang="en-US" sz="3600" b="1" u="sng" dirty="0">
                <a:solidFill>
                  <a:schemeClr val="bg1"/>
                </a:solidFill>
                <a:latin typeface="Arial" panose="020B0604020202020204" pitchFamily="34" charset="0"/>
                <a:cs typeface="Arial" panose="020B0604020202020204" pitchFamily="34" charset="0"/>
              </a:rPr>
              <a:t> [GHS 216]</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about Jesus let me learn,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of His holy will discern;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Spirit of God, my Teacher be,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Showing the things of Christ to me. </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5259501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9242488"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more about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more about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of His saving fulness see,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of His love who died for me.</a:t>
            </a:r>
          </a:p>
        </p:txBody>
      </p:sp>
    </p:spTree>
    <p:extLst>
      <p:ext uri="{BB962C8B-B14F-4D97-AF65-F5344CB8AC3E}">
        <p14:creationId xmlns:p14="http://schemas.microsoft.com/office/powerpoint/2010/main" val="24853497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sz="3600" b="1" u="sng" dirty="0">
                <a:solidFill>
                  <a:schemeClr val="bg1"/>
                </a:solidFill>
                <a:latin typeface="Arial" panose="020B0604020202020204" pitchFamily="34" charset="0"/>
                <a:cs typeface="Arial" panose="020B0604020202020204" pitchFamily="34" charset="0"/>
              </a:rPr>
              <a:t>MORE ABOUT JESUS WOULD I KNOW</a:t>
            </a:r>
            <a:r>
              <a:rPr lang="en-US" sz="3600" b="1" u="sng" dirty="0">
                <a:solidFill>
                  <a:schemeClr val="bg1"/>
                </a:solidFill>
                <a:latin typeface="Arial" panose="020B0604020202020204" pitchFamily="34" charset="0"/>
                <a:cs typeface="Arial" panose="020B0604020202020204" pitchFamily="34" charset="0"/>
              </a:rPr>
              <a:t> [GHS 216]</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about Jesus, in His Word,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Holding communion with my Lord;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Hearing His voice in every line,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Making each faithful saying mine.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635830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9242488"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more about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more about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of His saving fulness see,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of His love who died for me.</a:t>
            </a:r>
          </a:p>
        </p:txBody>
      </p:sp>
    </p:spTree>
    <p:extLst>
      <p:ext uri="{BB962C8B-B14F-4D97-AF65-F5344CB8AC3E}">
        <p14:creationId xmlns:p14="http://schemas.microsoft.com/office/powerpoint/2010/main" val="36812520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sz="3600" b="1" u="sng" dirty="0">
                <a:solidFill>
                  <a:schemeClr val="bg1"/>
                </a:solidFill>
                <a:latin typeface="Arial" panose="020B0604020202020204" pitchFamily="34" charset="0"/>
                <a:cs typeface="Arial" panose="020B0604020202020204" pitchFamily="34" charset="0"/>
              </a:rPr>
              <a:t>MORE ABOUT JESUS WOULD I KNOW</a:t>
            </a:r>
            <a:r>
              <a:rPr lang="en-US" sz="3600" b="1" u="sng" dirty="0">
                <a:solidFill>
                  <a:schemeClr val="bg1"/>
                </a:solidFill>
                <a:latin typeface="Arial" panose="020B0604020202020204" pitchFamily="34" charset="0"/>
                <a:cs typeface="Arial" panose="020B0604020202020204" pitchFamily="34" charset="0"/>
              </a:rPr>
              <a:t> [GHS 216]</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about Jesus on His throne,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Riches in glory all His own;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of His kingdom’s sure increase;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of His coming, Prince of Peace.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2751905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9242488"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more about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more about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of His saving fulness see,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of His love who died for me.</a:t>
            </a:r>
          </a:p>
        </p:txBody>
      </p:sp>
      <p:sp>
        <p:nvSpPr>
          <p:cNvPr id="2" name="Oval 1">
            <a:extLst>
              <a:ext uri="{FF2B5EF4-FFF2-40B4-BE49-F238E27FC236}">
                <a16:creationId xmlns:a16="http://schemas.microsoft.com/office/drawing/2014/main" id="{4594E7CE-617B-5C3C-C92A-B20061768F15}"/>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3368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BDAC66F-8E4B-E42C-DCD0-DCDAA73A8B85}"/>
            </a:ext>
          </a:extLst>
        </p:cNvPr>
        <p:cNvGrpSpPr/>
        <p:nvPr/>
      </p:nvGrpSpPr>
      <p:grpSpPr>
        <a:xfrm>
          <a:off x="0" y="0"/>
          <a:ext cx="0" cy="0"/>
          <a:chOff x="0" y="0"/>
          <a:chExt cx="0" cy="0"/>
        </a:xfrm>
      </p:grpSpPr>
      <p:sp useBgFill="1">
        <p:nvSpPr>
          <p:cNvPr id="1033" name="Rectangle 1032">
            <a:extLst>
              <a:ext uri="{FF2B5EF4-FFF2-40B4-BE49-F238E27FC236}">
                <a16:creationId xmlns:a16="http://schemas.microsoft.com/office/drawing/2014/main" id="{48ABAC95-7559-0FB2-B43E-FF6BFBB015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8" name="Picture 4" descr="Bible Book Wallpapers - Top Free Bible Book Backgrounds - WallpaperAccess">
            <a:extLst>
              <a:ext uri="{FF2B5EF4-FFF2-40B4-BE49-F238E27FC236}">
                <a16:creationId xmlns:a16="http://schemas.microsoft.com/office/drawing/2014/main" id="{ABE24A73-87B9-071F-31B4-462141181A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5730"/>
          <a:stretch>
            <a:fillRect/>
          </a:stretch>
        </p:blipFill>
        <p:spPr bwMode="auto">
          <a:xfrm>
            <a:off x="3049" y="-95272"/>
            <a:ext cx="12191977" cy="6858022"/>
          </a:xfrm>
          <a:prstGeom prst="rect">
            <a:avLst/>
          </a:prstGeom>
          <a:noFill/>
          <a:extLst>
            <a:ext uri="{909E8E84-426E-40DD-AFC4-6F175D3DCCD1}">
              <a14:hiddenFill xmlns:a14="http://schemas.microsoft.com/office/drawing/2010/main">
                <a:solidFill>
                  <a:srgbClr val="FFFFFF"/>
                </a:solidFill>
              </a14:hiddenFill>
            </a:ext>
          </a:extLst>
        </p:spPr>
      </p:pic>
      <p:sp>
        <p:nvSpPr>
          <p:cNvPr id="1035" name="Rectangle 1034">
            <a:extLst>
              <a:ext uri="{FF2B5EF4-FFF2-40B4-BE49-F238E27FC236}">
                <a16:creationId xmlns:a16="http://schemas.microsoft.com/office/drawing/2014/main" id="{2FBD1EF8-BFC8-F741-CACA-49378F6779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le 1">
            <a:extLst>
              <a:ext uri="{FF2B5EF4-FFF2-40B4-BE49-F238E27FC236}">
                <a16:creationId xmlns:a16="http://schemas.microsoft.com/office/drawing/2014/main" id="{22B53EA3-E839-E2E2-D765-C8D20521C154}"/>
              </a:ext>
            </a:extLst>
          </p:cNvPr>
          <p:cNvSpPr>
            <a:spLocks noGrp="1"/>
          </p:cNvSpPr>
          <p:nvPr>
            <p:ph type="title"/>
          </p:nvPr>
        </p:nvSpPr>
        <p:spPr>
          <a:xfrm>
            <a:off x="643466" y="643467"/>
            <a:ext cx="8367184" cy="1337733"/>
          </a:xfrm>
        </p:spPr>
        <p:txBody>
          <a:bodyPr vert="horz" lIns="91440" tIns="45720" rIns="91440" bIns="45720" rtlCol="0" anchor="t">
            <a:normAutofit/>
          </a:bodyPr>
          <a:lstStyle/>
          <a:p>
            <a:r>
              <a:rPr lang="en-US" sz="6000" dirty="0">
                <a:solidFill>
                  <a:srgbClr val="FFFFFF"/>
                </a:solidFill>
                <a:effectLst>
                  <a:outerShdw blurRad="38100" dist="38100" dir="2700000" algn="tl">
                    <a:srgbClr val="000000">
                      <a:alpha val="43137"/>
                    </a:srgbClr>
                  </a:outerShdw>
                </a:effectLst>
              </a:rPr>
              <a:t>PRE-MESSAGE SONG</a:t>
            </a:r>
          </a:p>
        </p:txBody>
      </p:sp>
      <p:sp>
        <p:nvSpPr>
          <p:cNvPr id="8" name="Title 1">
            <a:extLst>
              <a:ext uri="{FF2B5EF4-FFF2-40B4-BE49-F238E27FC236}">
                <a16:creationId xmlns:a16="http://schemas.microsoft.com/office/drawing/2014/main" id="{CC0E18E8-2FCC-8443-EEF5-8939ED6E8155}"/>
              </a:ext>
            </a:extLst>
          </p:cNvPr>
          <p:cNvSpPr txBox="1">
            <a:spLocks/>
          </p:cNvSpPr>
          <p:nvPr/>
        </p:nvSpPr>
        <p:spPr>
          <a:xfrm>
            <a:off x="1272116" y="403146"/>
            <a:ext cx="5449479" cy="157805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3200" b="1" i="0" u="heavy" strike="noStrike" kern="1200" cap="none" spc="0" normalizeH="0" baseline="0" noProof="0" dirty="0">
                <a:ln>
                  <a:noFill/>
                </a:ln>
                <a:solidFill>
                  <a:srgbClr val="FFFFFF"/>
                </a:solidFill>
                <a:effectLst/>
                <a:uLnTx/>
                <a:uFill>
                  <a:solidFill>
                    <a:srgbClr val="FF33CC"/>
                  </a:solidFill>
                </a:uFill>
                <a:latin typeface="Calibri" panose="020F0502020204030204"/>
                <a:ea typeface="+mj-ea"/>
                <a:cs typeface="+mj-cs"/>
                <a:hlinkClick r:id="rId3" tooltip="https://1drv.ms/v/s!AtIGNcsWdqbMyA3MNSd2m7N-VqoW?e=3gG3L1">
                  <a:extLst>
                    <a:ext uri="{A12FA001-AC4F-418D-AE19-62706E023703}">
                      <ahyp:hlinkClr xmlns:ahyp="http://schemas.microsoft.com/office/drawing/2018/hyperlinkcolor" val="tx"/>
                    </a:ext>
                  </a:extLst>
                </a:hlinkClick>
              </a:rPr>
              <a:t>O Lord thy Word will endure</a:t>
            </a:r>
            <a:endParaRPr kumimoji="0" lang="en-US" sz="3200" b="1" i="0" u="heavy" strike="noStrike" kern="1200" cap="none" spc="0" normalizeH="0" baseline="0" noProof="0" dirty="0">
              <a:ln>
                <a:noFill/>
              </a:ln>
              <a:solidFill>
                <a:srgbClr val="FFFFFF"/>
              </a:solidFill>
              <a:effectLst/>
              <a:uLnTx/>
              <a:uFill>
                <a:solidFill>
                  <a:srgbClr val="FF33CC"/>
                </a:solidFill>
              </a:uFill>
              <a:latin typeface="Calibri" panose="020F0502020204030204"/>
              <a:ea typeface="+mj-ea"/>
              <a:cs typeface="+mj-cs"/>
            </a:endParaRPr>
          </a:p>
        </p:txBody>
      </p:sp>
      <p:sp>
        <p:nvSpPr>
          <p:cNvPr id="1037" name="Rectangle 1036">
            <a:extLst>
              <a:ext uri="{FF2B5EF4-FFF2-40B4-BE49-F238E27FC236}">
                <a16:creationId xmlns:a16="http://schemas.microsoft.com/office/drawing/2014/main" id="{AEB28E92-FD74-AB48-AA33-99EEE8E79A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Logo&#10;&#10;Description automatically generated">
            <a:extLst>
              <a:ext uri="{FF2B5EF4-FFF2-40B4-BE49-F238E27FC236}">
                <a16:creationId xmlns:a16="http://schemas.microsoft.com/office/drawing/2014/main" id="{06368699-1EFA-DD34-51CA-DA710733D008}"/>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0825679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kern="1200" dirty="0">
                <a:solidFill>
                  <a:srgbClr val="FFFFFF"/>
                </a:solidFill>
                <a:latin typeface="+mn-lt"/>
                <a:ea typeface="+mj-ea"/>
                <a:cs typeface="+mj-cs"/>
              </a:rPr>
              <a:t>TODAY’S SERMON</a:t>
            </a: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933670" cy="3283260"/>
          </a:xfrm>
        </p:spPr>
        <p:txBody>
          <a:bodyPr vert="horz" lIns="91440" tIns="45720" rIns="91440" bIns="45720" rtlCol="0" anchor="ctr">
            <a:normAutofit/>
          </a:bodyPr>
          <a:lstStyle/>
          <a:p>
            <a:pPr marL="0" indent="0" algn="ctr">
              <a:buNone/>
            </a:pPr>
            <a:r>
              <a:rPr lang="en-GB" sz="6600" b="1" cap="all" dirty="0"/>
              <a:t>HOW TO MEDITATE PROFITABLY IN THE WORD OF GOD</a:t>
            </a:r>
            <a:endParaRPr lang="en-GB" sz="24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TO PRAY</a:t>
            </a: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DividendVTI">
  <a:themeElements>
    <a:clrScheme name="AnalogousFromLightSeedRightStep">
      <a:dk1>
        <a:srgbClr val="000000"/>
      </a:dk1>
      <a:lt1>
        <a:srgbClr val="FFFFFF"/>
      </a:lt1>
      <a:dk2>
        <a:srgbClr val="413424"/>
      </a:dk2>
      <a:lt2>
        <a:srgbClr val="E2E8E4"/>
      </a:lt2>
      <a:accent1>
        <a:srgbClr val="EC70C6"/>
      </a:accent1>
      <a:accent2>
        <a:srgbClr val="E8517A"/>
      </a:accent2>
      <a:accent3>
        <a:srgbClr val="EC8270"/>
      </a:accent3>
      <a:accent4>
        <a:srgbClr val="E2912A"/>
      </a:accent4>
      <a:accent5>
        <a:srgbClr val="A8A650"/>
      </a:accent5>
      <a:accent6>
        <a:srgbClr val="83AF3D"/>
      </a:accent6>
      <a:hlink>
        <a:srgbClr val="568E67"/>
      </a:hlink>
      <a:folHlink>
        <a:srgbClr val="7F7F7F"/>
      </a:folHlink>
    </a:clrScheme>
    <a:fontScheme name="Dividend">
      <a:majorFont>
        <a:latin typeface="Arial Nova Ligh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ova Ligh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ppt/theme/theme8.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7890</TotalTime>
  <Words>1562</Words>
  <Application>Microsoft Office PowerPoint</Application>
  <PresentationFormat>Widescreen</PresentationFormat>
  <Paragraphs>233</Paragraphs>
  <Slides>45</Slides>
  <Notes>5</Notes>
  <HiddenSlides>0</HiddenSlides>
  <MMClips>1</MMClips>
  <ScaleCrop>false</ScaleCrop>
  <HeadingPairs>
    <vt:vector size="6" baseType="variant">
      <vt:variant>
        <vt:lpstr>Fonts Used</vt:lpstr>
      </vt:variant>
      <vt:variant>
        <vt:i4>14</vt:i4>
      </vt:variant>
      <vt:variant>
        <vt:lpstr>Theme</vt:lpstr>
      </vt:variant>
      <vt:variant>
        <vt:i4>8</vt:i4>
      </vt:variant>
      <vt:variant>
        <vt:lpstr>Slide Titles</vt:lpstr>
      </vt:variant>
      <vt:variant>
        <vt:i4>45</vt:i4>
      </vt:variant>
    </vt:vector>
  </HeadingPairs>
  <TitlesOfParts>
    <vt:vector size="67" baseType="lpstr">
      <vt:lpstr>Aptos</vt:lpstr>
      <vt:lpstr>Arial</vt:lpstr>
      <vt:lpstr>Arial Black</vt:lpstr>
      <vt:lpstr>Arial Nova Light</vt:lpstr>
      <vt:lpstr>Bell MT</vt:lpstr>
      <vt:lpstr>Calibri</vt:lpstr>
      <vt:lpstr>Calibri (Body)</vt:lpstr>
      <vt:lpstr>Calibri Light</vt:lpstr>
      <vt:lpstr>Cambria</vt:lpstr>
      <vt:lpstr>Candara</vt:lpstr>
      <vt:lpstr>Lucida Sans</vt:lpstr>
      <vt:lpstr>Times New Roman</vt:lpstr>
      <vt:lpstr>Wingdings</vt:lpstr>
      <vt:lpstr>Wingdings 2</vt:lpstr>
      <vt:lpstr>Office Theme</vt:lpstr>
      <vt:lpstr>1_Office Theme</vt:lpstr>
      <vt:lpstr>2_Office Theme</vt:lpstr>
      <vt:lpstr>3_Office Theme</vt:lpstr>
      <vt:lpstr>Template_Netherlands</vt:lpstr>
      <vt:lpstr>1_Template_Netherlands</vt:lpstr>
      <vt:lpstr>DividendVTI</vt:lpstr>
      <vt:lpstr>4_Office Theme</vt:lpstr>
      <vt:lpstr>PowerPoint Presentation</vt:lpstr>
      <vt:lpstr>HYMN</vt:lpstr>
      <vt:lpstr>I AM READY FOR SERVICE [GHS 054]</vt:lpstr>
      <vt:lpstr>PowerPoint Presentation</vt:lpstr>
      <vt:lpstr>I AM READY FOR SERVICE [GHS 054]</vt:lpstr>
      <vt:lpstr>PowerPoint Presentation</vt:lpstr>
      <vt:lpstr>I AM READY FOR SERVICE [GHS 054]</vt:lpstr>
      <vt:lpstr>PowerPoint Presentation</vt:lpstr>
      <vt:lpstr>SEARCH THE SCRIPTURES</vt:lpstr>
      <vt:lpstr>REVIEW OF THE ASSIGNMENT FROM LAST STUDY</vt:lpstr>
      <vt:lpstr> LESSON 1012:  Vision for missions</vt:lpstr>
      <vt:lpstr>INTRODUCTION</vt:lpstr>
      <vt:lpstr>Acts 16:1-15</vt:lpstr>
      <vt:lpstr>QUESTION 1</vt:lpstr>
      <vt:lpstr>QUESTION 2</vt:lpstr>
      <vt:lpstr>QUESTION 3</vt:lpstr>
      <vt:lpstr>QUESTION 4</vt:lpstr>
      <vt:lpstr>QUESTION 5</vt:lpstr>
      <vt:lpstr>CONCLUSION</vt:lpstr>
      <vt:lpstr>ASSIGNMENT</vt:lpstr>
      <vt:lpstr>SEARCH THE SCRIPTURES SUMMARY</vt:lpstr>
      <vt:lpstr>PowerPoint Presentation</vt:lpstr>
      <vt:lpstr>PowerPoint Presentation</vt:lpstr>
      <vt:lpstr>PowerPoint Presentation</vt:lpstr>
      <vt:lpstr>PowerPoint Presentation</vt:lpstr>
      <vt:lpstr>PowerPoint Presentation</vt:lpstr>
      <vt:lpstr>PowerPoint Presentation</vt:lpstr>
      <vt:lpstr>  LESSON 1013: Tithes and Offerings</vt:lpstr>
      <vt:lpstr>PowerPoint Presentation</vt:lpstr>
      <vt:lpstr>PowerPoint Presentation</vt:lpstr>
      <vt:lpstr>PowerPoint Presentation</vt:lpstr>
      <vt:lpstr>PowerPoint Presentation</vt:lpstr>
      <vt:lpstr>HYMN</vt:lpstr>
      <vt:lpstr>MORE ABOUT JESUS WOULD I KNOW [GHS 216]</vt:lpstr>
      <vt:lpstr>PowerPoint Presentation</vt:lpstr>
      <vt:lpstr>MORE ABOUT JESUS WOULD I KNOW [GHS 216]</vt:lpstr>
      <vt:lpstr>PowerPoint Presentation</vt:lpstr>
      <vt:lpstr>MORE ABOUT JESUS WOULD I KNOW [GHS 216]</vt:lpstr>
      <vt:lpstr>PowerPoint Presentation</vt:lpstr>
      <vt:lpstr>MORE ABOUT JESUS WOULD I KNOW [GHS 216]</vt:lpstr>
      <vt:lpstr>PowerPoint Presentation</vt:lpstr>
      <vt:lpstr>CHOIR</vt:lpstr>
      <vt:lpstr>PRE-MESSAGE SONG</vt:lpstr>
      <vt:lpstr>TODAY’S SERMON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Victor Ogedegbe</cp:lastModifiedBy>
  <cp:revision>871</cp:revision>
  <dcterms:created xsi:type="dcterms:W3CDTF">2023-01-06T14:44:39Z</dcterms:created>
  <dcterms:modified xsi:type="dcterms:W3CDTF">2025-08-03T04:57:26Z</dcterms:modified>
</cp:coreProperties>
</file>