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14"/>
  </p:notesMasterIdLst>
  <p:sldIdLst>
    <p:sldId id="256" r:id="rId2"/>
    <p:sldId id="294" r:id="rId3"/>
    <p:sldId id="258" r:id="rId4"/>
    <p:sldId id="259" r:id="rId5"/>
    <p:sldId id="287" r:id="rId6"/>
    <p:sldId id="295" r:id="rId7"/>
    <p:sldId id="298" r:id="rId8"/>
    <p:sldId id="297" r:id="rId9"/>
    <p:sldId id="292" r:id="rId10"/>
    <p:sldId id="296"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20F5D1-3412-4E56-B03B-A92A00E8168A}" v="20" dt="2025-09-11T09:28:25.1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5" autoAdjust="0"/>
    <p:restoredTop sz="94694"/>
  </p:normalViewPr>
  <p:slideViewPr>
    <p:cSldViewPr snapToGrid="0">
      <p:cViewPr varScale="1">
        <p:scale>
          <a:sx n="144" d="100"/>
          <a:sy n="144" d="100"/>
        </p:scale>
        <p:origin x="701"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Why might anyone be in captivity?</a:t>
          </a:r>
        </a:p>
        <a:p>
          <a:pPr algn="ctr">
            <a:lnSpc>
              <a:spcPct val="100000"/>
            </a:lnSpc>
            <a:spcBef>
              <a:spcPct val="0"/>
            </a:spcBef>
            <a:spcAft>
              <a:spcPts val="600"/>
            </a:spcAft>
          </a:pPr>
          <a:r>
            <a:rPr lang="en-US" sz="3200" b="1" i="1" dirty="0"/>
            <a:t>Psalm 119:67; 1 John 3:8: John 5:14</a:t>
          </a:r>
          <a:endParaRPr sz="6500" dirty="0"/>
        </a:p>
      </dgm:t>
    </dgm:pt>
    <dgm:pt modelId="{9E84C169-3ED9-436C-BE7D-98EA155ECFDB}" type="parTrans" cxnId="{060223CF-1433-44DC-BD63-346753FA272C}">
      <dgm:prSet/>
      <dgm:spPr/>
      <dgm:t>
        <a:bodyPr/>
        <a:lstStyle/>
        <a:p>
          <a:endParaRPr lang="en-US"/>
        </a:p>
      </dgm:t>
    </dgm:pt>
    <dgm:pt modelId="{8B714856-D08B-41FD-BF3A-5E4B3859D26F}" type="sibTrans" cxnId="{060223CF-1433-44DC-BD63-346753FA272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3FAC5327-3E90-4E96-BE20-30F49DC2736C}" type="presOf" srcId="{49828610-9B16-48BE-81A5-8175BFC125E8}" destId="{7BC538D0-47AE-414F-9DE4-F18E62186D5B}" srcOrd="0" destOrd="0" presId="urn:microsoft.com/office/officeart/2005/8/layout/hierarchy1#5"/>
    <dgm:cxn modelId="{EEAB2756-B6EF-44C5-A14B-29688647CFB1}" type="presOf" srcId="{60B4422F-B5F1-45C8-8FA5-66CA47A48205}" destId="{DDCA46C2-3612-464D-9F92-813CC60D482F}" srcOrd="0" destOrd="0" presId="urn:microsoft.com/office/officeart/2005/8/layout/hierarchy1#5"/>
    <dgm:cxn modelId="{060223CF-1433-44DC-BD63-346753FA272C}" srcId="{49828610-9B16-48BE-81A5-8175BFC125E8}" destId="{60B4422F-B5F1-45C8-8FA5-66CA47A48205}" srcOrd="0" destOrd="0" parTransId="{9E84C169-3ED9-436C-BE7D-98EA155ECFDB}" sibTransId="{8B714856-D08B-41FD-BF3A-5E4B3859D26F}"/>
    <dgm:cxn modelId="{C1CCC368-AD3C-47FD-BF94-7ADE8551782F}" type="presParOf" srcId="{7BC538D0-47AE-414F-9DE4-F18E62186D5B}" destId="{A5087579-C124-49EC-86E7-A232783731D9}" srcOrd="0" destOrd="0" presId="urn:microsoft.com/office/officeart/2005/8/layout/hierarchy1#5"/>
    <dgm:cxn modelId="{771B99AA-9493-459A-AFD1-28C724BD4437}" type="presParOf" srcId="{A5087579-C124-49EC-86E7-A232783731D9}" destId="{E432CA65-1FEE-4816-920D-95060379FF5B}" srcOrd="0" destOrd="0" presId="urn:microsoft.com/office/officeart/2005/8/layout/hierarchy1#5"/>
    <dgm:cxn modelId="{8D730B16-D250-44B6-90CD-229B140F6A1A}" type="presParOf" srcId="{E432CA65-1FEE-4816-920D-95060379FF5B}" destId="{A31D16F8-974D-4512-94F2-E4F4716BC42E}" srcOrd="0" destOrd="0" presId="urn:microsoft.com/office/officeart/2005/8/layout/hierarchy1#5"/>
    <dgm:cxn modelId="{79A6686C-461D-4B37-B35F-32520A97B2DB}" type="presParOf" srcId="{E432CA65-1FEE-4816-920D-95060379FF5B}" destId="{DDCA46C2-3612-464D-9F92-813CC60D482F}" srcOrd="1" destOrd="0" presId="urn:microsoft.com/office/officeart/2005/8/layout/hierarchy1#5"/>
    <dgm:cxn modelId="{A0B807E6-2710-4AB2-97B9-8E5B13EE8B34}"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How can sinners and backsliders be freed from captivity of sin and maintain their freedom?  </a:t>
          </a:r>
        </a:p>
        <a:p>
          <a:pPr algn="ctr">
            <a:lnSpc>
              <a:spcPct val="100000"/>
            </a:lnSpc>
            <a:spcBef>
              <a:spcPct val="0"/>
            </a:spcBef>
            <a:spcAft>
              <a:spcPts val="600"/>
            </a:spcAft>
          </a:pPr>
          <a:r>
            <a:rPr lang="en-US" sz="3200" b="1" i="1" dirty="0"/>
            <a:t>Acts 3:19; John 8:32,35; 5:14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can believers learn from the Israelites during their captivity and after their deliverance? </a:t>
          </a:r>
        </a:p>
        <a:p>
          <a:pPr algn="ctr">
            <a:lnSpc>
              <a:spcPct val="100000"/>
            </a:lnSpc>
            <a:spcBef>
              <a:spcPct val="0"/>
            </a:spcBef>
            <a:spcAft>
              <a:spcPts val="600"/>
            </a:spcAft>
          </a:pPr>
          <a:r>
            <a:rPr lang="en-US" sz="3200" b="1" i="1" dirty="0"/>
            <a:t>Psalm 130:1-5; 126:1,2; Phillipians 4:6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Mention some causes of disunity in the church and how to avoid them.
</a:t>
          </a:r>
          <a:r>
            <a:rPr lang="en-US" sz="3200" b="1" i="1" dirty="0"/>
            <a:t>1Tim. 6:3-5; Acts 6: 1; 1 Corinthians 3:4-6; 1 Thessalonians 4:6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List conditions for God’s blessings. </a:t>
          </a:r>
          <a:r>
            <a:rPr lang="en-US" sz="3200" b="1" i="1" dirty="0"/>
            <a:t>Psalm 133:1-3; 1 John 5:14,15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Why might anyone be in captivity?</a:t>
          </a:r>
        </a:p>
        <a:p>
          <a:pPr marL="0" lvl="0" indent="0" algn="ctr" defTabSz="1422400">
            <a:lnSpc>
              <a:spcPct val="100000"/>
            </a:lnSpc>
            <a:spcBef>
              <a:spcPct val="0"/>
            </a:spcBef>
            <a:spcAft>
              <a:spcPts val="600"/>
            </a:spcAft>
            <a:buNone/>
          </a:pPr>
          <a:r>
            <a:rPr lang="en-US" sz="3200" b="1" i="1" kern="1200" dirty="0"/>
            <a:t>Psalm 119:67; 1 John 3:8: John 5:14</a:t>
          </a:r>
          <a:endParaRPr sz="6500" kern="1200" dirty="0"/>
        </a:p>
      </dsp:txBody>
      <dsp:txXfrm>
        <a:off x="2383870" y="596011"/>
        <a:ext cx="6687804"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How can sinners and backsliders be freed from captivity of sin and maintain their freedom?  </a:t>
          </a:r>
        </a:p>
        <a:p>
          <a:pPr marL="0" lvl="0" indent="0" algn="ctr" defTabSz="1422400">
            <a:lnSpc>
              <a:spcPct val="100000"/>
            </a:lnSpc>
            <a:spcBef>
              <a:spcPct val="0"/>
            </a:spcBef>
            <a:spcAft>
              <a:spcPts val="600"/>
            </a:spcAft>
            <a:buNone/>
          </a:pPr>
          <a:r>
            <a:rPr lang="en-US" sz="3200" b="1" i="1" kern="1200" dirty="0"/>
            <a:t>Acts 3:19; John 8:32,35; 5:14</a:t>
          </a: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can believers learn from the Israelites during their captivity and after their deliverance? </a:t>
          </a:r>
        </a:p>
        <a:p>
          <a:pPr marL="0" lvl="0" indent="0" algn="ctr" defTabSz="1422400">
            <a:lnSpc>
              <a:spcPct val="100000"/>
            </a:lnSpc>
            <a:spcBef>
              <a:spcPct val="0"/>
            </a:spcBef>
            <a:spcAft>
              <a:spcPts val="600"/>
            </a:spcAft>
            <a:buNone/>
          </a:pPr>
          <a:r>
            <a:rPr lang="en-US" sz="3200" b="1" i="1" kern="1200" dirty="0"/>
            <a:t>Psalm 130:1-5; 126:1,2; Phillipians 4:6</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Mention some causes of disunity in the church and how to avoid them.
</a:t>
          </a:r>
          <a:r>
            <a:rPr lang="en-US" sz="3200" b="1" i="1" kern="1200" dirty="0"/>
            <a:t>1Tim. 6:3-5; Acts 6: 1; 1 Corinthians 3:4-6; 1 Thessalonians 4:6</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List conditions for God’s blessings. </a:t>
          </a:r>
          <a:r>
            <a:rPr lang="en-US" sz="3200" b="1" i="1" kern="1200" dirty="0"/>
            <a:t>Psalm 133:1-3; 1 John 5:14,15</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9/17/2025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21-09-2025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GB" b="1" dirty="0">
                <a:solidFill>
                  <a:schemeClr val="tx1">
                    <a:lumMod val="50000"/>
                    <a:lumOff val="50000"/>
                  </a:schemeClr>
                </a:solidFill>
                <a:latin typeface="Calibri" panose="020F0502020204030204" pitchFamily="34" charset="0"/>
              </a:rPr>
              <a:t>A brother/sister confides in you that he/she is not sure of continuing to follow the Lord, because the temptations are becoming too much for him/her. </a:t>
            </a:r>
          </a:p>
          <a:p>
            <a:pPr marL="0" indent="0" algn="ctr">
              <a:lnSpc>
                <a:spcPct val="110000"/>
              </a:lnSpc>
              <a:buNone/>
            </a:pPr>
            <a:r>
              <a:rPr lang="en-GB" b="1" dirty="0">
                <a:solidFill>
                  <a:schemeClr val="tx1">
                    <a:lumMod val="50000"/>
                    <a:lumOff val="50000"/>
                  </a:schemeClr>
                </a:solidFill>
                <a:latin typeface="Calibri" panose="020F0502020204030204" pitchFamily="34" charset="0"/>
              </a:rPr>
              <a:t>How would you counsel him/her in this condition? Support your approach with relevant scriptures.</a:t>
            </a: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Security of God’s people</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Blessedness of Obedience  and Unity</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US" sz="2800" b="1" i="1" dirty="0"/>
              <a:t>Blessed is everyone that </a:t>
            </a:r>
            <a:r>
              <a:rPr lang="en-US" sz="2800" b="1" i="1" dirty="0" err="1"/>
              <a:t>feareth</a:t>
            </a:r>
            <a:r>
              <a:rPr lang="en-US" sz="2800" b="1" i="1" dirty="0"/>
              <a:t> the LORD; that walketh in his ways. For thou shalt eat the </a:t>
            </a:r>
            <a:r>
              <a:rPr lang="en-US" sz="2800" b="1" i="1" dirty="0" err="1"/>
              <a:t>labour</a:t>
            </a:r>
            <a:r>
              <a:rPr lang="en-US" sz="2800" b="1" i="1" dirty="0"/>
              <a:t> of thine hands: happy shalt thou be, and it shall be well with you.” </a:t>
            </a:r>
          </a:p>
          <a:p>
            <a:pPr marL="180975" lvl="1" indent="-180975" algn="ctr" defTabSz="1289050">
              <a:lnSpc>
                <a:spcPct val="90000"/>
              </a:lnSpc>
              <a:spcBef>
                <a:spcPct val="0"/>
              </a:spcBef>
              <a:spcAft>
                <a:spcPct val="20000"/>
              </a:spcAft>
            </a:pPr>
            <a:r>
              <a:rPr lang="en-US" sz="2800" b="1" i="1" dirty="0"/>
              <a:t>(Psalm 128:1,2).</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Psalms 126 to 133</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Psalms 126 to 133 are songs of praise and worship that the Israelites sang on their journey to Jerusalem for religious feasts. These texts recount their redemption, victories, and God's mercy and faithfulness toward them. </a:t>
            </a:r>
            <a:r>
              <a:rPr lang="en-US" b="1" i="1" dirty="0"/>
              <a:t>“When the Lord turned again the captivity of Zion, we were like them that dream. Then was our mouth filled with laughter,...” (Psalm 126:1,2)</a:t>
            </a:r>
            <a:r>
              <a:rPr lang="en-US" i="1" dirty="0"/>
              <a:t>. </a:t>
            </a:r>
            <a:r>
              <a:rPr lang="en-US" dirty="0"/>
              <a:t>We learn that constant praise and worship help believers focus on God rather than on people. Assurance of God's constant help, His abiding presence, and our fruitfulness require complete devotion to God and unity among believers.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95897" cy="608797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 has the power to deliver individuals from captivity. Sinners can call upon Him for deliverance from sin</a:t>
            </a:r>
          </a:p>
          <a:p>
            <a:pPr marL="514350" indent="-514350" algn="just" eaLnBrk="0" fontAlgn="base" hangingPunct="0">
              <a:lnSpc>
                <a:spcPct val="100000"/>
              </a:lnSpc>
              <a:spcBef>
                <a:spcPct val="0"/>
              </a:spcBef>
              <a:spcAft>
                <a:spcPts val="600"/>
              </a:spcAft>
              <a:buFont typeface="+mj-lt"/>
              <a:buAutoNum type="arabicPeriod"/>
              <a:defRPr/>
            </a:pPr>
            <a:r>
              <a:rPr lang="en-US" dirty="0"/>
              <a:t>Believers should constantly praise God for all their blessings</a:t>
            </a:r>
          </a:p>
          <a:p>
            <a:pPr marL="514350" indent="-514350" algn="just" eaLnBrk="0" fontAlgn="base" hangingPunct="0">
              <a:lnSpc>
                <a:spcPct val="100000"/>
              </a:lnSpc>
              <a:spcBef>
                <a:spcPct val="0"/>
              </a:spcBef>
              <a:spcAft>
                <a:spcPts val="600"/>
              </a:spcAft>
              <a:buFont typeface="+mj-lt"/>
              <a:buAutoNum type="arabicPeriod"/>
              <a:defRPr/>
            </a:pPr>
            <a:r>
              <a:rPr lang="en-US" dirty="0"/>
              <a:t>Human efforts are futile unless they involve God. </a:t>
            </a:r>
          </a:p>
          <a:p>
            <a:pPr marL="514350" indent="-514350" algn="just" eaLnBrk="0" fontAlgn="base" hangingPunct="0">
              <a:lnSpc>
                <a:spcPct val="100000"/>
              </a:lnSpc>
              <a:spcBef>
                <a:spcPct val="0"/>
              </a:spcBef>
              <a:spcAft>
                <a:spcPts val="600"/>
              </a:spcAft>
              <a:buFont typeface="+mj-lt"/>
              <a:buAutoNum type="arabicPeriod"/>
              <a:defRPr/>
            </a:pPr>
            <a:r>
              <a:rPr lang="en-US" dirty="0"/>
              <a:t>Obedience to God’s word guarantees blessings for believers. </a:t>
            </a:r>
          </a:p>
          <a:p>
            <a:pPr marL="514350" indent="-514350" algn="just" eaLnBrk="0" fontAlgn="base" hangingPunct="0">
              <a:lnSpc>
                <a:spcPct val="100000"/>
              </a:lnSpc>
              <a:spcBef>
                <a:spcPct val="0"/>
              </a:spcBef>
              <a:spcAft>
                <a:spcPts val="600"/>
              </a:spcAft>
              <a:buFont typeface="+mj-lt"/>
              <a:buAutoNum type="arabicPeriod"/>
              <a:defRPr/>
            </a:pPr>
            <a:r>
              <a:rPr lang="en-US" dirty="0"/>
              <a:t>Believers must maintain unity within the church and avoid anything that causes division. Unity is fruit of sanctification, not mere sentiment</a:t>
            </a:r>
          </a:p>
          <a:p>
            <a:pPr marL="514350" indent="-514350" algn="just" eaLnBrk="0" fontAlgn="base" hangingPunct="0">
              <a:lnSpc>
                <a:spcPct val="100000"/>
              </a:lnSpc>
              <a:spcBef>
                <a:spcPct val="0"/>
              </a:spcBef>
              <a:spcAft>
                <a:spcPts val="600"/>
              </a:spcAft>
              <a:buFont typeface="+mj-lt"/>
              <a:buAutoNum type="arabicPeriod"/>
              <a:defRPr/>
            </a:pPr>
            <a:r>
              <a:rPr lang="en-US" dirty="0"/>
              <a:t>Prophetic blessings for fruitfulness in the family.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US" altLang="en-GB" sz="2800" b="1" i="1" dirty="0">
                <a:solidFill>
                  <a:srgbClr val="FFFFFF"/>
                </a:solidFill>
                <a:latin typeface="Cambria" panose="02040503050406030204" pitchFamily="18" charset="0"/>
              </a:rPr>
              <a:t>Isaiah 49:24-26; 2 Corinthians 2:14; Psalms 103:1-3</a:t>
            </a:r>
            <a:r>
              <a:rPr lang="en-US" altLang="en-GB" sz="2800" b="1" i="1">
                <a:solidFill>
                  <a:srgbClr val="FFFFFF"/>
                </a:solidFill>
                <a:latin typeface="Cambria" panose="02040503050406030204" pitchFamily="18" charset="0"/>
              </a:rPr>
              <a:t>; Ephesians </a:t>
            </a:r>
            <a:r>
              <a:rPr lang="en-US" altLang="en-GB" sz="2800" b="1" i="1" dirty="0">
                <a:solidFill>
                  <a:srgbClr val="FFFFFF"/>
                </a:solidFill>
                <a:latin typeface="Cambria" panose="02040503050406030204" pitchFamily="18" charset="0"/>
              </a:rPr>
              <a:t>4:3; Deuteronomy 28;1-13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7572945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11801729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353369" cy="5475129"/>
          </a:xfrm>
        </p:spPr>
        <p:txBody>
          <a:bodyPr anchor="ctr">
            <a:noAutofit/>
          </a:bodyPr>
          <a:lstStyle/>
          <a:p>
            <a:pPr marL="0" indent="0" algn="ctr">
              <a:lnSpc>
                <a:spcPct val="110000"/>
              </a:lnSpc>
              <a:buNone/>
            </a:pPr>
            <a:r>
              <a:rPr lang="en-US" b="1" dirty="0"/>
              <a:t>God will deliver believers from captivity, just as He delivered the Israelites. It is essential for all believers to express gratitude for the countless blessings they receive. When we live in unity and unwavering obedience to His word, God will undoubtedly command His blessings upon us. Sanctified unity is where the Lord commands the blessing</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98060" y="1831804"/>
            <a:ext cx="7016700" cy="2654595"/>
          </a:xfrm>
        </p:spPr>
        <p:txBody>
          <a:bodyPr anchor="ctr">
            <a:noAutofit/>
          </a:bodyPr>
          <a:lstStyle/>
          <a:p>
            <a:pPr marL="514350" indent="-514350" algn="ctr">
              <a:lnSpc>
                <a:spcPct val="110000"/>
              </a:lnSpc>
              <a:buAutoNum type="arabicPeriod"/>
            </a:pPr>
            <a:r>
              <a:rPr lang="en-US" b="1" dirty="0">
                <a:latin typeface="Calibri" panose="020F0502020204030204" pitchFamily="34" charset="0"/>
              </a:rPr>
              <a:t>List practical actions that promote unity among brethren, supporting your answers with Bible references. </a:t>
            </a:r>
          </a:p>
          <a:p>
            <a:pPr marL="514350" indent="-514350" algn="ctr">
              <a:lnSpc>
                <a:spcPct val="110000"/>
              </a:lnSpc>
              <a:buAutoNum type="arabicPeriod"/>
            </a:pPr>
            <a:r>
              <a:rPr lang="en-US" b="1" dirty="0">
                <a:latin typeface="Calibri" panose="020F0502020204030204" pitchFamily="34" charset="0"/>
              </a:rPr>
              <a:t>Provide five promises in the Bible along with their attached conditions.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552</Words>
  <Application>Microsoft Office PowerPoint</Application>
  <PresentationFormat>Widescreen</PresentationFormat>
  <Paragraphs>47</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1018:  Blessedness of Obedience  and Unity</vt:lpstr>
      <vt:lpstr>INTRODUCTION</vt:lpstr>
      <vt:lpstr>Isaiah 49:24-26; 2 Corinthians 2:14; Psalms 103:1-3; Ephesians 4:3; Deuteronomy 28;1-13</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151</cp:revision>
  <dcterms:created xsi:type="dcterms:W3CDTF">2025-09-08T22:00:06Z</dcterms:created>
  <dcterms:modified xsi:type="dcterms:W3CDTF">2025-09-17T18:24:38Z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BD3163325F324C61A5DBA0AA296F5EF1_13</vt:lpwstr>
  </property>
  <property fmtid="{D5CDD505-2E9C-101B-9397-08002B2CF9AE}" pid="3" name="KSOProductBuildVer">
    <vt:lpwstr>1033-12.2.0.21931</vt:lpwstr>
  </property>
</Properties>
</file>