
<file path=[Content_Types].xml><?xml version="1.0" encoding="utf-8"?>
<Types xmlns="http://schemas.openxmlformats.org/package/2006/content-types">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heme/themeOverride1.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80" r:id="rId7"/>
    <p:sldMasterId id="2147483792" r:id="rId8"/>
  </p:sldMasterIdLst>
  <p:notesMasterIdLst>
    <p:notesMasterId r:id="rId52"/>
  </p:notesMasterIdLst>
  <p:sldIdLst>
    <p:sldId id="3914" r:id="rId9"/>
    <p:sldId id="4118" r:id="rId10"/>
    <p:sldId id="4119" r:id="rId11"/>
    <p:sldId id="274" r:id="rId12"/>
    <p:sldId id="4120" r:id="rId13"/>
    <p:sldId id="4121" r:id="rId14"/>
    <p:sldId id="4122" r:id="rId15"/>
    <p:sldId id="4123" r:id="rId16"/>
    <p:sldId id="256" r:id="rId17"/>
    <p:sldId id="294" r:id="rId18"/>
    <p:sldId id="258" r:id="rId19"/>
    <p:sldId id="259" r:id="rId20"/>
    <p:sldId id="287" r:id="rId21"/>
    <p:sldId id="295" r:id="rId22"/>
    <p:sldId id="4125" r:id="rId23"/>
    <p:sldId id="297" r:id="rId24"/>
    <p:sldId id="292" r:id="rId25"/>
    <p:sldId id="296" r:id="rId26"/>
    <p:sldId id="4126" r:id="rId27"/>
    <p:sldId id="288" r:id="rId28"/>
    <p:sldId id="3211" r:id="rId29"/>
    <p:sldId id="3200" r:id="rId30"/>
    <p:sldId id="3201" r:id="rId31"/>
    <p:sldId id="3162" r:id="rId32"/>
    <p:sldId id="3163" r:id="rId33"/>
    <p:sldId id="4081" r:id="rId34"/>
    <p:sldId id="4084" r:id="rId35"/>
    <p:sldId id="4127" r:id="rId36"/>
    <p:sldId id="4128" r:id="rId37"/>
    <p:sldId id="4104" r:id="rId38"/>
    <p:sldId id="269" r:id="rId39"/>
    <p:sldId id="270" r:id="rId40"/>
    <p:sldId id="4124" r:id="rId41"/>
    <p:sldId id="299" r:id="rId42"/>
    <p:sldId id="300" r:id="rId43"/>
    <p:sldId id="301" r:id="rId44"/>
    <p:sldId id="302" r:id="rId45"/>
    <p:sldId id="303" r:id="rId46"/>
    <p:sldId id="298" r:id="rId47"/>
    <p:sldId id="3627" r:id="rId48"/>
    <p:sldId id="4054" r:id="rId49"/>
    <p:sldId id="3204" r:id="rId50"/>
    <p:sldId id="2089"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E978"/>
    <a:srgbClr val="FF99FF"/>
    <a:srgbClr val="FFCCFF"/>
    <a:srgbClr val="F1EBF1"/>
    <a:srgbClr val="80350E"/>
    <a:srgbClr val="3333FF"/>
    <a:srgbClr val="A9A949"/>
    <a:srgbClr val="0000CC"/>
    <a:srgbClr val="B4A3CF"/>
    <a:srgbClr val="BCAB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16" autoAdjust="0"/>
    <p:restoredTop sz="71896" autoAdjust="0"/>
  </p:normalViewPr>
  <p:slideViewPr>
    <p:cSldViewPr snapToGrid="0">
      <p:cViewPr>
        <p:scale>
          <a:sx n="50" d="100"/>
          <a:sy n="50" d="100"/>
        </p:scale>
        <p:origin x="1046" y="446"/>
      </p:cViewPr>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presProps" Target="presProps.xml"/><Relationship Id="rId5" Type="http://schemas.openxmlformats.org/officeDocument/2006/relationships/slideMaster" Target="slideMasters/slideMaster5.xml"/><Relationship Id="rId19" Type="http://schemas.openxmlformats.org/officeDocument/2006/relationships/slide" Target="slides/slide1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 Target="slides/slide43.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microsoft.com/office/2018/10/relationships/authors" Target="authors.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notesMaster" Target="notesMasters/notesMaster1.xml"/></Relationships>
</file>

<file path=ppt/diagrams/_rels/data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i="1" dirty="0"/>
            <a:t>Why might anyone be in captivity?</a:t>
          </a:r>
        </a:p>
        <a:p>
          <a:pPr algn="ctr">
            <a:lnSpc>
              <a:spcPct val="100000"/>
            </a:lnSpc>
            <a:spcBef>
              <a:spcPct val="0"/>
            </a:spcBef>
            <a:spcAft>
              <a:spcPts val="600"/>
            </a:spcAft>
          </a:pPr>
          <a:r>
            <a:rPr lang="en-US" sz="3200" b="1" i="1" dirty="0"/>
            <a:t>Psalm 119:67; 1 John 3:8: John 5:14</a:t>
          </a:r>
          <a:endParaRPr sz="6500" dirty="0"/>
        </a:p>
      </dgm:t>
    </dgm:pt>
    <dgm:pt modelId="{9E84C169-3ED9-436C-BE7D-98EA155ECFDB}" type="parTrans" cxnId="{060223CF-1433-44DC-BD63-346753FA272C}">
      <dgm:prSet/>
      <dgm:spPr/>
      <dgm:t>
        <a:bodyPr/>
        <a:lstStyle/>
        <a:p>
          <a:endParaRPr lang="en-US"/>
        </a:p>
      </dgm:t>
    </dgm:pt>
    <dgm:pt modelId="{8B714856-D08B-41FD-BF3A-5E4B3859D26F}" type="sibTrans" cxnId="{060223CF-1433-44DC-BD63-346753FA272C}">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3FAC5327-3E90-4E96-BE20-30F49DC2736C}" type="presOf" srcId="{49828610-9B16-48BE-81A5-8175BFC125E8}" destId="{7BC538D0-47AE-414F-9DE4-F18E62186D5B}" srcOrd="0" destOrd="0" presId="urn:microsoft.com/office/officeart/2005/8/layout/hierarchy1#5"/>
    <dgm:cxn modelId="{EEAB2756-B6EF-44C5-A14B-29688647CFB1}" type="presOf" srcId="{60B4422F-B5F1-45C8-8FA5-66CA47A48205}" destId="{DDCA46C2-3612-464D-9F92-813CC60D482F}" srcOrd="0" destOrd="0" presId="urn:microsoft.com/office/officeart/2005/8/layout/hierarchy1#5"/>
    <dgm:cxn modelId="{060223CF-1433-44DC-BD63-346753FA272C}" srcId="{49828610-9B16-48BE-81A5-8175BFC125E8}" destId="{60B4422F-B5F1-45C8-8FA5-66CA47A48205}" srcOrd="0" destOrd="0" parTransId="{9E84C169-3ED9-436C-BE7D-98EA155ECFDB}" sibTransId="{8B714856-D08B-41FD-BF3A-5E4B3859D26F}"/>
    <dgm:cxn modelId="{C1CCC368-AD3C-47FD-BF94-7ADE8551782F}" type="presParOf" srcId="{7BC538D0-47AE-414F-9DE4-F18E62186D5B}" destId="{A5087579-C124-49EC-86E7-A232783731D9}" srcOrd="0" destOrd="0" presId="urn:microsoft.com/office/officeart/2005/8/layout/hierarchy1#5"/>
    <dgm:cxn modelId="{771B99AA-9493-459A-AFD1-28C724BD4437}" type="presParOf" srcId="{A5087579-C124-49EC-86E7-A232783731D9}" destId="{E432CA65-1FEE-4816-920D-95060379FF5B}" srcOrd="0" destOrd="0" presId="urn:microsoft.com/office/officeart/2005/8/layout/hierarchy1#5"/>
    <dgm:cxn modelId="{8D730B16-D250-44B6-90CD-229B140F6A1A}" type="presParOf" srcId="{E432CA65-1FEE-4816-920D-95060379FF5B}" destId="{A31D16F8-974D-4512-94F2-E4F4716BC42E}" srcOrd="0" destOrd="0" presId="urn:microsoft.com/office/officeart/2005/8/layout/hierarchy1#5"/>
    <dgm:cxn modelId="{79A6686C-461D-4B37-B35F-32520A97B2DB}" type="presParOf" srcId="{E432CA65-1FEE-4816-920D-95060379FF5B}" destId="{DDCA46C2-3612-464D-9F92-813CC60D482F}" srcOrd="1" destOrd="0" presId="urn:microsoft.com/office/officeart/2005/8/layout/hierarchy1#5"/>
    <dgm:cxn modelId="{A0B807E6-2710-4AB2-97B9-8E5B13EE8B34}"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i="1" dirty="0"/>
            <a:t>How can sinners and backsliders be freed from captivity of sin and maintain their freedom?  </a:t>
          </a:r>
        </a:p>
        <a:p>
          <a:pPr algn="ctr">
            <a:lnSpc>
              <a:spcPct val="100000"/>
            </a:lnSpc>
            <a:spcBef>
              <a:spcPct val="0"/>
            </a:spcBef>
            <a:spcAft>
              <a:spcPts val="600"/>
            </a:spcAft>
          </a:pPr>
          <a:r>
            <a:rPr lang="en-US" sz="3200" b="1" i="1" dirty="0"/>
            <a:t>Acts 3:19; John 8:32,35; 5:14</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i="1" dirty="0"/>
            <a:t>What can believers learn from the Israelites during their captivity and after their deliverance? </a:t>
          </a:r>
        </a:p>
        <a:p>
          <a:pPr algn="ctr">
            <a:lnSpc>
              <a:spcPct val="100000"/>
            </a:lnSpc>
            <a:spcBef>
              <a:spcPct val="0"/>
            </a:spcBef>
            <a:spcAft>
              <a:spcPts val="600"/>
            </a:spcAft>
          </a:pPr>
          <a:r>
            <a:rPr lang="en-US" sz="3200" b="1" i="1" dirty="0"/>
            <a:t>Psalm 130:1-5; 126:1,2; Phillipians 4:6</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Mention some causes of disunity in the church and how to avoid them.
</a:t>
          </a:r>
          <a:r>
            <a:rPr lang="en-US" sz="3200" b="1" i="1" dirty="0"/>
            <a:t>1Tim. 6:3-5; Acts 6: 1; 1 Corinthians 3:4-6; 1 Thessalonians 4:6</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List conditions for God’s blessings. </a:t>
          </a:r>
          <a:r>
            <a:rPr lang="en-US" sz="3200" b="1" i="1" dirty="0"/>
            <a:t>Psalm 133:1-3; 1 John 5:14,15</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i="1" kern="1200" dirty="0"/>
            <a:t>Why might anyone be in captivity?</a:t>
          </a:r>
        </a:p>
        <a:p>
          <a:pPr marL="0" lvl="0" indent="0" algn="ctr" defTabSz="1422400">
            <a:lnSpc>
              <a:spcPct val="100000"/>
            </a:lnSpc>
            <a:spcBef>
              <a:spcPct val="0"/>
            </a:spcBef>
            <a:spcAft>
              <a:spcPts val="600"/>
            </a:spcAft>
            <a:buNone/>
          </a:pPr>
          <a:r>
            <a:rPr lang="en-US" sz="3200" b="1" i="1" kern="1200" dirty="0"/>
            <a:t>Psalm 119:67; 1 John 3:8: John 5:14</a:t>
          </a:r>
          <a:endParaRPr sz="6500" kern="1200" dirty="0"/>
        </a:p>
      </dsp:txBody>
      <dsp:txXfrm>
        <a:off x="2383870" y="596011"/>
        <a:ext cx="6687804"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i="1" kern="1200" dirty="0"/>
            <a:t>How can sinners and backsliders be freed from captivity of sin and maintain their freedom?  </a:t>
          </a:r>
        </a:p>
        <a:p>
          <a:pPr marL="0" lvl="0" indent="0" algn="ctr" defTabSz="1422400">
            <a:lnSpc>
              <a:spcPct val="100000"/>
            </a:lnSpc>
            <a:spcBef>
              <a:spcPct val="0"/>
            </a:spcBef>
            <a:spcAft>
              <a:spcPts val="600"/>
            </a:spcAft>
            <a:buNone/>
          </a:pPr>
          <a:r>
            <a:rPr lang="en-US" sz="3200" b="1" i="1" kern="1200" dirty="0"/>
            <a:t>Acts 3:19; John 8:32,35; 5:14</a:t>
          </a:r>
        </a:p>
      </dsp:txBody>
      <dsp:txXfrm>
        <a:off x="2383870" y="596011"/>
        <a:ext cx="6687804"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i="1" kern="1200" dirty="0"/>
            <a:t>What can believers learn from the Israelites during their captivity and after their deliverance? </a:t>
          </a:r>
        </a:p>
        <a:p>
          <a:pPr marL="0" lvl="0" indent="0" algn="ctr" defTabSz="1422400">
            <a:lnSpc>
              <a:spcPct val="100000"/>
            </a:lnSpc>
            <a:spcBef>
              <a:spcPct val="0"/>
            </a:spcBef>
            <a:spcAft>
              <a:spcPts val="600"/>
            </a:spcAft>
            <a:buNone/>
          </a:pPr>
          <a:r>
            <a:rPr lang="en-US" sz="3200" b="1" i="1" kern="1200" dirty="0"/>
            <a:t>Psalm 130:1-5; 126:1,2; Phillipians 4:6</a:t>
          </a:r>
          <a:endParaRPr lang="en-GB" sz="3200" b="1" i="1" kern="1200" dirty="0"/>
        </a:p>
      </dsp:txBody>
      <dsp:txXfrm>
        <a:off x="2383870" y="596011"/>
        <a:ext cx="6687804"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Mention some causes of disunity in the church and how to avoid them.
</a:t>
          </a:r>
          <a:r>
            <a:rPr lang="en-US" sz="3200" b="1" i="1" kern="1200" dirty="0"/>
            <a:t>1Tim. 6:3-5; Acts 6: 1; 1 Corinthians 3:4-6; 1 Thessalonians 4:6</a:t>
          </a:r>
          <a:endParaRPr lang="en-GB" sz="3200" b="1" i="1" kern="1200" dirty="0"/>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List conditions for God’s blessings. </a:t>
          </a:r>
          <a:r>
            <a:rPr lang="en-US" sz="3200" b="1" i="1" kern="1200" dirty="0"/>
            <a:t>Psalm 133:1-3; 1 John 5:14,15</a:t>
          </a:r>
          <a:endParaRPr lang="en-GB" sz="3200" b="1" i="1" kern="1200" dirty="0"/>
        </a:p>
      </dsp:txBody>
      <dsp:txXfrm>
        <a:off x="2383870" y="596011"/>
        <a:ext cx="6687804"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9/13/2025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26</a:t>
            </a:fld>
            <a:endParaRPr lang="en-US"/>
          </a:p>
        </p:txBody>
      </p:sp>
    </p:spTree>
    <p:extLst>
      <p:ext uri="{BB962C8B-B14F-4D97-AF65-F5344CB8AC3E}">
        <p14:creationId xmlns:p14="http://schemas.microsoft.com/office/powerpoint/2010/main" val="32315555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27</a:t>
            </a:fld>
            <a:endParaRPr lang="en-US"/>
          </a:p>
        </p:txBody>
      </p:sp>
    </p:spTree>
    <p:extLst>
      <p:ext uri="{BB962C8B-B14F-4D97-AF65-F5344CB8AC3E}">
        <p14:creationId xmlns:p14="http://schemas.microsoft.com/office/powerpoint/2010/main" val="24622456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28</a:t>
            </a:fld>
            <a:endParaRPr lang="en-US"/>
          </a:p>
        </p:txBody>
      </p:sp>
    </p:spTree>
    <p:extLst>
      <p:ext uri="{BB962C8B-B14F-4D97-AF65-F5344CB8AC3E}">
        <p14:creationId xmlns:p14="http://schemas.microsoft.com/office/powerpoint/2010/main" val="35567269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29</a:t>
            </a:fld>
            <a:endParaRPr lang="en-US"/>
          </a:p>
        </p:txBody>
      </p:sp>
    </p:spTree>
    <p:extLst>
      <p:ext uri="{BB962C8B-B14F-4D97-AF65-F5344CB8AC3E}">
        <p14:creationId xmlns:p14="http://schemas.microsoft.com/office/powerpoint/2010/main" val="28574459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7E15C6C-444A-4572-870D-44EC1E892B0A}" type="slidenum">
              <a:rPr lang="en-US" smtClean="0"/>
              <a:t>42</a:t>
            </a:fld>
            <a:endParaRPr lang="en-US"/>
          </a:p>
        </p:txBody>
      </p:sp>
    </p:spTree>
    <p:extLst>
      <p:ext uri="{BB962C8B-B14F-4D97-AF65-F5344CB8AC3E}">
        <p14:creationId xmlns:p14="http://schemas.microsoft.com/office/powerpoint/2010/main" val="890882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13/09/2025</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13/09/2025</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13/09/2025</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13/09/2025</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13/09/2025</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13/09/2025</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13/09/2025</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13/09/2025</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13/09/2025</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13/09/2025</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13/09/2025</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9/13/2025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13/09/2025</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9/13/2025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9/13/2025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9/13/2025</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9/13/2025</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9/13/2025</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9/13/2025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9/13/2025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9/13/2025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9/13/2025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13/09/2025</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13/09/2025</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13/09/2025</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13/09/2025</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13/09/2025</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13/09/2025</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13/09/2025</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13/09/2025</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13/09/2025</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13/09/2025</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13/09/2025</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9/13/2025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9/13/2025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9/13/2025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9/13/2025</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9/13/2025</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9/13/2025</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9/13/2025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9/13/2025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9/13/2025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9/13/2025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9/13/2025</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9/13/2025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9/13/2025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9/13/2025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9/13/2025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9/13/2025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9/13/2025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9/13/2025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9/13/2025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9/13/2025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ED291B17-9318-49DB-B28B-6E5994AE9581}" type="datetime1">
              <a:rPr lang="en-US" smtClean="0"/>
              <a:t>9/13/2025</a:t>
            </a:fld>
            <a:endParaRPr lang="en-US" dirty="0"/>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51417383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18872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340864"/>
            <a:ext cx="11029615" cy="3634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78DD82B9-B8EE-4375-B6FF-88FA6ABB15D9}" type="datetime1">
              <a:rPr lang="en-US" smtClean="0"/>
              <a:t>9/13/2025</a:t>
            </a:fld>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711389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B2497495-0637-405E-AE64-5CC7506D51F5}" type="datetime1">
              <a:rPr lang="en-US" smtClean="0"/>
              <a:t>9/13/2025</a:t>
            </a:fld>
            <a:endParaRPr lang="en-US" dirty="0"/>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56917773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FFD690-9426-415D-8B65-26881E07B2D4}" type="datetime1">
              <a:rPr lang="en-US" smtClean="0"/>
              <a:t>9/13/2025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38710426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C4989A-474C-40DE-95B9-011C28B71673}" type="datetime1">
              <a:rPr lang="en-US" smtClean="0"/>
              <a:t>9/13/2025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46258032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B4ED54-5B5E-4A04-93D3-5772E3CE3818}" type="datetime1">
              <a:rPr lang="en-US" smtClean="0"/>
              <a:t>9/13/2025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43086416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9/13/2025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470007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D82884F1-FFEA-405F-9602-3DCA865EDA4E}" type="datetime1">
              <a:rPr lang="en-US" smtClean="0"/>
              <a:t>9/13/2025</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45639722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18DB4A-8810-4A10-AD5C-D5E2C667F5B3}" type="datetime1">
              <a:rPr lang="en-US" smtClean="0"/>
              <a:t>9/13/2025</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86946749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ED4963-E985-44C4-B8C4-FDD613B7C2F8}" type="datetime1">
              <a:rPr lang="en-US" smtClean="0"/>
              <a:t>9/13/2025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229162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204200" y="863600"/>
            <a:ext cx="3124200" cy="4807326"/>
          </a:xfrm>
        </p:spPr>
        <p:txBody>
          <a:bodyPr vert="eaVert" anchor="ctr"/>
          <a:lstStyle>
            <a:lvl1pPr>
              <a:defRPr>
                <a:solidFill>
                  <a:srgbClr val="FFFF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74923" y="863600"/>
            <a:ext cx="7161625" cy="4807326"/>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Date Placeholder 10">
            <a:extLst>
              <a:ext uri="{FF2B5EF4-FFF2-40B4-BE49-F238E27FC236}">
                <a16:creationId xmlns:a16="http://schemas.microsoft.com/office/drawing/2014/main" id="{5C74A470-3BD3-4F33-80E5-67E6E87FCBE7}"/>
              </a:ext>
            </a:extLst>
          </p:cNvPr>
          <p:cNvSpPr>
            <a:spLocks noGrp="1"/>
          </p:cNvSpPr>
          <p:nvPr>
            <p:ph type="dt" sz="half" idx="10"/>
          </p:nvPr>
        </p:nvSpPr>
        <p:spPr/>
        <p:txBody>
          <a:bodyPr/>
          <a:lstStyle/>
          <a:p>
            <a:fld id="{ED291B17-9318-49DB-B28B-6E5994AE9581}" type="datetime1">
              <a:rPr lang="en-US" smtClean="0"/>
              <a:t>9/13/2025</a:t>
            </a:fld>
            <a:endParaRPr lang="en-US" dirty="0"/>
          </a:p>
        </p:txBody>
      </p:sp>
      <p:sp>
        <p:nvSpPr>
          <p:cNvPr id="12" name="Footer Placeholder 11">
            <a:extLst>
              <a:ext uri="{FF2B5EF4-FFF2-40B4-BE49-F238E27FC236}">
                <a16:creationId xmlns:a16="http://schemas.microsoft.com/office/drawing/2014/main" id="{9A3A30BA-DB50-4D7D-BCDE-17D20FB354DF}"/>
              </a:ext>
            </a:extLst>
          </p:cNvPr>
          <p:cNvSpPr>
            <a:spLocks noGrp="1"/>
          </p:cNvSpPr>
          <p:nvPr>
            <p:ph type="ftr" sz="quarter" idx="11"/>
          </p:nvPr>
        </p:nvSpPr>
        <p:spPr/>
        <p:txBody>
          <a:bodyPr/>
          <a:lstStyle/>
          <a:p>
            <a:endParaRPr lang="en-US" dirty="0"/>
          </a:p>
        </p:txBody>
      </p:sp>
      <p:sp>
        <p:nvSpPr>
          <p:cNvPr id="13" name="Slide Number Placeholder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2459926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18/09/2025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6159371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18/09/2025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9596965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18/09/2025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7017508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18/09/2025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6089756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18/09/2025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08907091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18/09/2025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32604183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18/09/2025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22547782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18/09/2025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01622469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18/09/2025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1498510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18/09/2025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8635230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18/09/2025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8526298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13/09/2025</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9/13/2025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13/09/2025</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9/13/2025</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9/13/2025</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9/13/2025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800">
                <a:solidFill>
                  <a:schemeClr val="tx1">
                    <a:lumMod val="75000"/>
                    <a:lumOff val="25000"/>
                  </a:schemeClr>
                </a:solidFill>
              </a:defRPr>
            </a:lvl1pPr>
          </a:lstStyle>
          <a:p>
            <a:fld id="{ED291B17-9318-49DB-B28B-6E5994AE9581}" type="datetime1">
              <a:rPr lang="en-US" smtClean="0"/>
              <a:t>9/13/2025</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8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800">
                <a:solidFill>
                  <a:schemeClr val="tx1">
                    <a:lumMod val="75000"/>
                    <a:lumOff val="25000"/>
                  </a:schemeClr>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962237444"/>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hf sldNum="0" hdr="0" ftr="0" dt="0"/>
  <p:txStyles>
    <p:titleStyle>
      <a:lvl1pPr algn="l" defTabSz="457200" rtl="0" eaLnBrk="1" latinLnBrk="0" hangingPunct="1">
        <a:lnSpc>
          <a:spcPct val="90000"/>
        </a:lnSpc>
        <a:spcBef>
          <a:spcPct val="0"/>
        </a:spcBef>
        <a:buNone/>
        <a:defRPr sz="27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600" kern="1200">
          <a:solidFill>
            <a:schemeClr val="tx1">
              <a:lumMod val="75000"/>
              <a:lumOff val="25000"/>
            </a:schemeClr>
          </a:solidFill>
          <a:latin typeface="+mn-lt"/>
          <a:ea typeface="+mn-ea"/>
          <a:cs typeface="+mn-cs"/>
        </a:defRPr>
      </a:lvl1pPr>
      <a:lvl2pPr marL="630000" indent="-306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3pPr>
      <a:lvl4pPr marL="1242000" indent="-234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18/09/2025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3105735028"/>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8.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9.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79.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9.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9.xml"/></Relationships>
</file>

<file path=ppt/slides/_rels/slide1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8.pn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79.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8.png"/><Relationship Id="rId7" Type="http://schemas.openxmlformats.org/officeDocument/2006/relationships/diagramColors" Target="../diagrams/colors2.xml"/><Relationship Id="rId2" Type="http://schemas.openxmlformats.org/officeDocument/2006/relationships/notesSlide" Target="../notesSlides/notesSlide4.xml"/><Relationship Id="rId1" Type="http://schemas.openxmlformats.org/officeDocument/2006/relationships/slideLayout" Target="../slideLayouts/slideLayout79.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6.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8.png"/><Relationship Id="rId7" Type="http://schemas.openxmlformats.org/officeDocument/2006/relationships/diagramColors" Target="../diagrams/colors3.xml"/><Relationship Id="rId2" Type="http://schemas.openxmlformats.org/officeDocument/2006/relationships/notesSlide" Target="../notesSlides/notesSlide5.xml"/><Relationship Id="rId1" Type="http://schemas.openxmlformats.org/officeDocument/2006/relationships/slideLayout" Target="../slideLayouts/slideLayout79.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7.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8.png"/><Relationship Id="rId7" Type="http://schemas.openxmlformats.org/officeDocument/2006/relationships/diagramColors" Target="../diagrams/colors4.xml"/><Relationship Id="rId2" Type="http://schemas.openxmlformats.org/officeDocument/2006/relationships/notesSlide" Target="../notesSlides/notesSlide6.xml"/><Relationship Id="rId1" Type="http://schemas.openxmlformats.org/officeDocument/2006/relationships/slideLayout" Target="../slideLayouts/slideLayout79.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8.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8.png"/><Relationship Id="rId7" Type="http://schemas.openxmlformats.org/officeDocument/2006/relationships/diagramColors" Target="../diagrams/colors5.xml"/><Relationship Id="rId2" Type="http://schemas.openxmlformats.org/officeDocument/2006/relationships/notesSlide" Target="../notesSlides/notesSlide7.xml"/><Relationship Id="rId1" Type="http://schemas.openxmlformats.org/officeDocument/2006/relationships/slideLayout" Target="../slideLayouts/slideLayout79.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9.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9.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0.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8.jpeg"/><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notesSlide" Target="../notesSlides/notesSlide8.xml"/><Relationship Id="rId7" Type="http://schemas.openxmlformats.org/officeDocument/2006/relationships/image" Target="../media/image22.svg"/><Relationship Id="rId12" Type="http://schemas.openxmlformats.org/officeDocument/2006/relationships/image" Target="../media/image27.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68.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2.png"/><Relationship Id="rId4" Type="http://schemas.openxmlformats.org/officeDocument/2006/relationships/notesSlide" Target="../notesSlides/notesSlide1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34.png"/><Relationship Id="rId2" Type="http://schemas.microsoft.com/office/2007/relationships/media" Target="../media/media2.mp3"/><Relationship Id="rId1" Type="http://schemas.openxmlformats.org/officeDocument/2006/relationships/audio" Target="NULL" TargetMode="External"/><Relationship Id="rId6" Type="http://schemas.openxmlformats.org/officeDocument/2006/relationships/image" Target="../media/image10.png"/><Relationship Id="rId5" Type="http://schemas.openxmlformats.org/officeDocument/2006/relationships/image" Target="../media/image33.png"/><Relationship Id="rId4" Type="http://schemas.openxmlformats.org/officeDocument/2006/relationships/notesSlide" Target="../notesSlides/notesSlide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5.jpe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hyperlink" Target="https://drive.google.com/file/d/1zlXTShqnrpei1lhatqgEkJELxVjxvIg7/view?usp=sharing" TargetMode="External"/><Relationship Id="rId2" Type="http://schemas.openxmlformats.org/officeDocument/2006/relationships/image" Target="../media/image36.jpeg"/><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45652-9AF1-0D47-6E63-A3406631421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094804E-F5F8-A92C-71BA-2A82D6B78D46}"/>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172141F-F949-C9F7-2D37-2AD9C6C47EEA}"/>
              </a:ext>
            </a:extLst>
          </p:cNvPr>
          <p:cNvPicPr>
            <a:picLocks noChangeAspect="1"/>
          </p:cNvPicPr>
          <p:nvPr/>
        </p:nvPicPr>
        <p:blipFill>
          <a:blip r:embed="rId2"/>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E02F1002-2A74-B262-95E7-9E287A68C237}"/>
              </a:ext>
            </a:extLst>
          </p:cNvPr>
          <p:cNvSpPr txBox="1">
            <a:spLocks/>
          </p:cNvSpPr>
          <p:nvPr/>
        </p:nvSpPr>
        <p:spPr>
          <a:xfrm>
            <a:off x="9080845" y="1263280"/>
            <a:ext cx="2384058" cy="89079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SUPER SUNDAY SERVICE</a:t>
            </a:r>
          </a:p>
        </p:txBody>
      </p:sp>
      <p:sp>
        <p:nvSpPr>
          <p:cNvPr id="6" name="Subtitle 2">
            <a:extLst>
              <a:ext uri="{FF2B5EF4-FFF2-40B4-BE49-F238E27FC236}">
                <a16:creationId xmlns:a16="http://schemas.microsoft.com/office/drawing/2014/main" id="{B15C6C35-8964-8596-349A-486926D51BF4}"/>
              </a:ext>
            </a:extLst>
          </p:cNvPr>
          <p:cNvSpPr txBox="1">
            <a:spLocks/>
          </p:cNvSpPr>
          <p:nvPr/>
        </p:nvSpPr>
        <p:spPr>
          <a:xfrm>
            <a:off x="9488452" y="1965112"/>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21-09-2025</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0320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047:</a:t>
            </a:r>
            <a:r>
              <a:rPr lang="en-US" sz="7200" b="1" dirty="0">
                <a:solidFill>
                  <a:schemeClr val="bg1"/>
                </a:solidFill>
                <a:effectLst>
                  <a:outerShdw blurRad="38100" dist="38100" dir="2700000" algn="tl">
                    <a:srgbClr val="000000">
                      <a:alpha val="43137"/>
                    </a:srgbClr>
                  </a:outerShdw>
                </a:effectLst>
              </a:rPr>
              <a:t> JUST OBEY</a:t>
            </a:r>
          </a:p>
        </p:txBody>
      </p:sp>
    </p:spTree>
    <p:extLst>
      <p:ext uri="{BB962C8B-B14F-4D97-AF65-F5344CB8AC3E}">
        <p14:creationId xmlns:p14="http://schemas.microsoft.com/office/powerpoint/2010/main" val="13790783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JUST OBEY [GHS 047]</a:t>
            </a:r>
          </a:p>
        </p:txBody>
      </p:sp>
      <p:grpSp>
        <p:nvGrpSpPr>
          <p:cNvPr id="3" name="Group 2"/>
          <p:cNvGrpSpPr/>
          <p:nvPr/>
        </p:nvGrpSpPr>
        <p:grpSpPr>
          <a:xfrm>
            <a:off x="243372" y="1656012"/>
            <a:ext cx="11948629" cy="4832092"/>
            <a:chOff x="257130" y="1719391"/>
            <a:chExt cx="10547818" cy="4832092"/>
          </a:xfrm>
        </p:grpSpPr>
        <p:sp>
          <p:nvSpPr>
            <p:cNvPr id="14339" name="TextBox 1"/>
            <p:cNvSpPr txBox="1">
              <a:spLocks noChangeArrowheads="1"/>
            </p:cNvSpPr>
            <p:nvPr/>
          </p:nvSpPr>
          <p:spPr bwMode="auto">
            <a:xfrm>
              <a:off x="907147" y="1719391"/>
              <a:ext cx="9897801"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Just as God who reigns on high,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Spake</a:t>
              </a: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to men in days gone by;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So the Lord is calling men today;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my brother, this is true,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Whatso’er</a:t>
              </a: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He says to you,</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 is but one thing to do –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Just obey.</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7647439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9417160"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Just obey . . . , Just obey . . . ,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Is the way . . . , God’s way . . .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His message comes to you,</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 is but one thing to do:</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Just obey . . . , Just obey . </a:t>
            </a:r>
          </a:p>
        </p:txBody>
      </p:sp>
    </p:spTree>
    <p:extLst>
      <p:ext uri="{BB962C8B-B14F-4D97-AF65-F5344CB8AC3E}">
        <p14:creationId xmlns:p14="http://schemas.microsoft.com/office/powerpoint/2010/main" val="3597915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JUST OBEY [GHS 047]</a:t>
            </a:r>
          </a:p>
        </p:txBody>
      </p:sp>
      <p:grpSp>
        <p:nvGrpSpPr>
          <p:cNvPr id="3" name="Group 2"/>
          <p:cNvGrpSpPr/>
          <p:nvPr/>
        </p:nvGrpSpPr>
        <p:grpSpPr>
          <a:xfrm>
            <a:off x="243372" y="1656012"/>
            <a:ext cx="11948629" cy="4832092"/>
            <a:chOff x="257130" y="1719391"/>
            <a:chExt cx="10547818" cy="4832092"/>
          </a:xfrm>
        </p:grpSpPr>
        <p:sp>
          <p:nvSpPr>
            <p:cNvPr id="14339" name="TextBox 1"/>
            <p:cNvSpPr txBox="1">
              <a:spLocks noChangeArrowheads="1"/>
            </p:cNvSpPr>
            <p:nvPr/>
          </p:nvSpPr>
          <p:spPr bwMode="auto">
            <a:xfrm>
              <a:off x="907147" y="1719391"/>
              <a:ext cx="9897801"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you’re in the Saviour’s hands,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You must do as He commands,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there is no other gospel way;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Never put the message by,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Never stop to reason “why”,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the Saviour speaks to you –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Just obey.</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5596836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9417160"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Just obey . . . , Just obey . . . ,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Is the way . . . , God’s way . . .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His message comes to you,</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 is but one thing to do:</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Just obey . . . , Just obey . </a:t>
            </a:r>
          </a:p>
        </p:txBody>
      </p:sp>
    </p:spTree>
    <p:extLst>
      <p:ext uri="{BB962C8B-B14F-4D97-AF65-F5344CB8AC3E}">
        <p14:creationId xmlns:p14="http://schemas.microsoft.com/office/powerpoint/2010/main" val="30115427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JUST OBEY [GHS 047]</a:t>
            </a:r>
          </a:p>
        </p:txBody>
      </p:sp>
      <p:grpSp>
        <p:nvGrpSpPr>
          <p:cNvPr id="3" name="Group 2"/>
          <p:cNvGrpSpPr/>
          <p:nvPr/>
        </p:nvGrpSpPr>
        <p:grpSpPr>
          <a:xfrm>
            <a:off x="243372" y="1656012"/>
            <a:ext cx="11948629" cy="4832092"/>
            <a:chOff x="257130" y="1719391"/>
            <a:chExt cx="10547818" cy="4832092"/>
          </a:xfrm>
        </p:grpSpPr>
        <p:sp>
          <p:nvSpPr>
            <p:cNvPr id="14339" name="TextBox 1"/>
            <p:cNvSpPr txBox="1">
              <a:spLocks noChangeArrowheads="1"/>
            </p:cNvSpPr>
            <p:nvPr/>
          </p:nvSpPr>
          <p:spPr bwMode="auto">
            <a:xfrm>
              <a:off x="907147" y="1719391"/>
              <a:ext cx="9897801"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for mansions fair you sigh,</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that land beyond the sky,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After time with you has passed away;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Tho</a:t>
              </a: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the way no may not see,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Christ is calling, “follow me,”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Faith and duty both will cry –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Just obey.</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850510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9417160"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Just obey . . . , Just obey . . . ,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Is the way . . . , God’s way . . .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His message comes to you,</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 is but one thing to do:</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Just obey . . . , Just obey . </a:t>
            </a:r>
          </a:p>
        </p:txBody>
      </p:sp>
      <p:sp>
        <p:nvSpPr>
          <p:cNvPr id="3" name="Oval 2">
            <a:extLst>
              <a:ext uri="{FF2B5EF4-FFF2-40B4-BE49-F238E27FC236}">
                <a16:creationId xmlns:a16="http://schemas.microsoft.com/office/drawing/2014/main" id="{8B3B6C6F-E45B-4B97-A127-D521432ACEB1}"/>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42535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21-09-2025</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379709" y="686862"/>
            <a:ext cx="7037591" cy="5475129"/>
          </a:xfrm>
        </p:spPr>
        <p:txBody>
          <a:bodyPr anchor="ctr">
            <a:noAutofit/>
          </a:bodyPr>
          <a:lstStyle/>
          <a:p>
            <a:pPr marL="0" indent="0" algn="ctr">
              <a:lnSpc>
                <a:spcPct val="110000"/>
              </a:lnSpc>
              <a:buNone/>
            </a:pPr>
            <a:r>
              <a:rPr lang="en-GB" b="1" dirty="0">
                <a:solidFill>
                  <a:schemeClr val="tx1">
                    <a:lumMod val="50000"/>
                    <a:lumOff val="50000"/>
                  </a:schemeClr>
                </a:solidFill>
                <a:latin typeface="Calibri" panose="020F0502020204030204" pitchFamily="34" charset="0"/>
              </a:rPr>
              <a:t>A brother/sister confides in you that he/she is not sure of continuing to follow the Lord, because the temptations are becoming too much for him/her. </a:t>
            </a:r>
          </a:p>
          <a:p>
            <a:pPr marL="0" indent="0" algn="ctr">
              <a:lnSpc>
                <a:spcPct val="110000"/>
              </a:lnSpc>
              <a:buNone/>
            </a:pPr>
            <a:r>
              <a:rPr lang="en-GB" b="1" dirty="0">
                <a:solidFill>
                  <a:schemeClr val="tx1">
                    <a:lumMod val="50000"/>
                    <a:lumOff val="50000"/>
                  </a:schemeClr>
                </a:solidFill>
                <a:latin typeface="Calibri" panose="020F0502020204030204" pitchFamily="34" charset="0"/>
              </a:rPr>
              <a:t>How would you counsel him/her in this condition? Support your approach with relevant scriptures.</a:t>
            </a:r>
          </a:p>
          <a:p>
            <a:pPr marL="0" indent="0" algn="ctr">
              <a:lnSpc>
                <a:spcPct val="110000"/>
              </a:lnSpc>
              <a:buNone/>
            </a:pPr>
            <a:r>
              <a:rPr lang="en-US" b="1" dirty="0">
                <a:latin typeface="Calibri" panose="020F0502020204030204" pitchFamily="34" charset="0"/>
              </a:rPr>
              <a:t>Volunteers, please!</a:t>
            </a:r>
          </a:p>
          <a:p>
            <a:pPr marL="0" indent="0" algn="ctr">
              <a:lnSpc>
                <a:spcPct val="110000"/>
              </a:lnSpc>
              <a:buNone/>
            </a:pP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Security of God’s people</a:t>
            </a:r>
            <a:endPar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698049" y="742951"/>
            <a:ext cx="3609975"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1018</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lang="en-GB" altLang="en-US" sz="4800" b="1" dirty="0">
                <a:solidFill>
                  <a:srgbClr val="FFFFFF"/>
                </a:solidFill>
              </a:rPr>
              <a:t>Blessedness of Obedience  and Unity</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a:ea typeface="+mn-ea"/>
              <a:cs typeface="+mn-cs"/>
            </a:endParaRPr>
          </a:p>
        </p:txBody>
      </p:sp>
      <p:sp>
        <p:nvSpPr>
          <p:cNvPr id="8" name="Freeform: Shape 7"/>
          <p:cNvSpPr/>
          <p:nvPr/>
        </p:nvSpPr>
        <p:spPr>
          <a:xfrm>
            <a:off x="5030356" y="1578634"/>
            <a:ext cx="7074557"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US"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Blessed is everyone that </a:t>
            </a:r>
            <a:r>
              <a:rPr kumimoji="0" lang="en-US" sz="2800" b="1" i="1" u="none" strike="noStrike" kern="1200" cap="none" spc="0" normalizeH="0" baseline="0" noProof="0" dirty="0" err="1">
                <a:ln>
                  <a:noFill/>
                </a:ln>
                <a:solidFill>
                  <a:prstClr val="black">
                    <a:hueOff val="0"/>
                    <a:satOff val="0"/>
                    <a:lumOff val="0"/>
                    <a:alphaOff val="0"/>
                  </a:prstClr>
                </a:solidFill>
                <a:effectLst/>
                <a:uLnTx/>
                <a:uFillTx/>
                <a:latin typeface="Calibri"/>
                <a:ea typeface="+mn-ea"/>
                <a:cs typeface="+mn-cs"/>
              </a:rPr>
              <a:t>feareth</a:t>
            </a:r>
            <a:r>
              <a:rPr kumimoji="0" lang="en-US"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the LORD; that walketh in his ways. For thou shalt eat the </a:t>
            </a:r>
            <a:r>
              <a:rPr kumimoji="0" lang="en-US" sz="2800" b="1" i="1" u="none" strike="noStrike" kern="1200" cap="none" spc="0" normalizeH="0" baseline="0" noProof="0" dirty="0" err="1">
                <a:ln>
                  <a:noFill/>
                </a:ln>
                <a:solidFill>
                  <a:prstClr val="black">
                    <a:hueOff val="0"/>
                    <a:satOff val="0"/>
                    <a:lumOff val="0"/>
                    <a:alphaOff val="0"/>
                  </a:prstClr>
                </a:solidFill>
                <a:effectLst/>
                <a:uLnTx/>
                <a:uFillTx/>
                <a:latin typeface="Calibri"/>
                <a:ea typeface="+mn-ea"/>
                <a:cs typeface="+mn-cs"/>
              </a:rPr>
              <a:t>labour</a:t>
            </a:r>
            <a:r>
              <a:rPr kumimoji="0" lang="en-US"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of thine hands: happy shalt thou be, and it shall be well with you.” </a:t>
            </a:r>
          </a:p>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(Psalm 128:1,2).</a:t>
            </a: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7"/>
              <a:lumOff val="-11763"/>
              <a:alphaOff val="0"/>
            </a:schemeClr>
          </a:fillRef>
          <a:effectRef idx="0">
            <a:schemeClr val="accent5">
              <a:hueOff val="-6758543"/>
              <a:satOff val="-17417"/>
              <a:lumOff val="-11763"/>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Psalms 126 to 133</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191608" y="589787"/>
            <a:ext cx="7534048" cy="5667559"/>
          </a:xfrm>
        </p:spPr>
        <p:txBody>
          <a:bodyPr anchor="ctr">
            <a:noAutofit/>
          </a:bodyPr>
          <a:lstStyle/>
          <a:p>
            <a:pPr marL="0" indent="0" algn="just" eaLnBrk="0" fontAlgn="base" hangingPunct="0">
              <a:lnSpc>
                <a:spcPct val="100000"/>
              </a:lnSpc>
              <a:spcBef>
                <a:spcPct val="0"/>
              </a:spcBef>
              <a:spcAft>
                <a:spcPts val="600"/>
              </a:spcAft>
              <a:buNone/>
              <a:defRPr/>
            </a:pPr>
            <a:r>
              <a:rPr lang="en-US" dirty="0"/>
              <a:t>Psalms 126 to 133 are songs of praise and worship that the Israelites sang on their journey to Jerusalem for religious feasts. These texts recount their redemption, victories, and God's mercy and faithfulness toward them. </a:t>
            </a:r>
            <a:r>
              <a:rPr lang="en-US" b="1" i="1" dirty="0"/>
              <a:t>“When the Lord turned again the captivity of Zion, we were like them that dream. Then was our mouth filled with laughter,...” (Psalm 126:1,2)</a:t>
            </a:r>
            <a:r>
              <a:rPr lang="en-US" i="1" dirty="0"/>
              <a:t>. </a:t>
            </a:r>
            <a:r>
              <a:rPr lang="en-US" dirty="0"/>
              <a:t>We learn that constant praise and worship help believers focus on God rather than on people. Assurance of God's constant help, His abiding presence, and our fruitfulness require complete devotion to God and unity among believers.</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37181" y="457201"/>
            <a:ext cx="7695897" cy="6087978"/>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dirty="0"/>
              <a:t>God has the power to deliver individuals from captivity. Sinners can call upon Him for deliverance from sin</a:t>
            </a:r>
          </a:p>
          <a:p>
            <a:pPr marL="514350" indent="-514350" algn="just" eaLnBrk="0" fontAlgn="base" hangingPunct="0">
              <a:lnSpc>
                <a:spcPct val="100000"/>
              </a:lnSpc>
              <a:spcBef>
                <a:spcPct val="0"/>
              </a:spcBef>
              <a:spcAft>
                <a:spcPts val="600"/>
              </a:spcAft>
              <a:buFont typeface="+mj-lt"/>
              <a:buAutoNum type="arabicPeriod"/>
              <a:defRPr/>
            </a:pPr>
            <a:r>
              <a:rPr lang="en-US" dirty="0"/>
              <a:t>Believers should constantly praise God for all their blessings</a:t>
            </a:r>
          </a:p>
          <a:p>
            <a:pPr marL="514350" indent="-514350" algn="just" eaLnBrk="0" fontAlgn="base" hangingPunct="0">
              <a:lnSpc>
                <a:spcPct val="100000"/>
              </a:lnSpc>
              <a:spcBef>
                <a:spcPct val="0"/>
              </a:spcBef>
              <a:spcAft>
                <a:spcPts val="600"/>
              </a:spcAft>
              <a:buFont typeface="+mj-lt"/>
              <a:buAutoNum type="arabicPeriod"/>
              <a:defRPr/>
            </a:pPr>
            <a:r>
              <a:rPr lang="en-US" dirty="0"/>
              <a:t>Human efforts are futile unless they involve God. </a:t>
            </a:r>
          </a:p>
          <a:p>
            <a:pPr marL="514350" indent="-514350" algn="just" eaLnBrk="0" fontAlgn="base" hangingPunct="0">
              <a:lnSpc>
                <a:spcPct val="100000"/>
              </a:lnSpc>
              <a:spcBef>
                <a:spcPct val="0"/>
              </a:spcBef>
              <a:spcAft>
                <a:spcPts val="600"/>
              </a:spcAft>
              <a:buFont typeface="+mj-lt"/>
              <a:buAutoNum type="arabicPeriod"/>
              <a:defRPr/>
            </a:pPr>
            <a:r>
              <a:rPr lang="en-US" dirty="0"/>
              <a:t>Obedience to God’s word guarantees blessings for believers. </a:t>
            </a:r>
          </a:p>
          <a:p>
            <a:pPr marL="514350" indent="-514350" algn="just" eaLnBrk="0" fontAlgn="base" hangingPunct="0">
              <a:lnSpc>
                <a:spcPct val="100000"/>
              </a:lnSpc>
              <a:spcBef>
                <a:spcPct val="0"/>
              </a:spcBef>
              <a:spcAft>
                <a:spcPts val="600"/>
              </a:spcAft>
              <a:buFont typeface="+mj-lt"/>
              <a:buAutoNum type="arabicPeriod"/>
              <a:defRPr/>
            </a:pPr>
            <a:r>
              <a:rPr lang="en-US" dirty="0"/>
              <a:t>Believers must maintain unity within the church and avoid anything that causes division. Unity is fruit of sanctification, not mere sentiment</a:t>
            </a:r>
          </a:p>
          <a:p>
            <a:pPr marL="514350" indent="-514350" algn="just" eaLnBrk="0" fontAlgn="base" hangingPunct="0">
              <a:lnSpc>
                <a:spcPct val="100000"/>
              </a:lnSpc>
              <a:spcBef>
                <a:spcPct val="0"/>
              </a:spcBef>
              <a:spcAft>
                <a:spcPts val="600"/>
              </a:spcAft>
              <a:buFont typeface="+mj-lt"/>
              <a:buAutoNum type="arabicPeriod"/>
              <a:defRPr/>
            </a:pPr>
            <a:r>
              <a:rPr lang="en-US" dirty="0"/>
              <a:t>Prophetic blessings for fruitfulness in the family.</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fontScale="90000"/>
          </a:bodyPr>
          <a:lstStyle/>
          <a:p>
            <a:pPr algn="ctr"/>
            <a:r>
              <a:rPr lang="en-US" altLang="en-GB" sz="2800" b="1" i="1" dirty="0">
                <a:solidFill>
                  <a:srgbClr val="FFFFFF"/>
                </a:solidFill>
                <a:latin typeface="Cambria" panose="02040503050406030204" pitchFamily="18" charset="0"/>
              </a:rPr>
              <a:t>Isaiah 49:24-26; 2 Corinthians 2:14; Psalms 103:1-3</a:t>
            </a:r>
            <a:r>
              <a:rPr lang="en-US" altLang="en-GB" sz="2800" b="1" i="1">
                <a:solidFill>
                  <a:srgbClr val="FFFFFF"/>
                </a:solidFill>
                <a:latin typeface="Cambria" panose="02040503050406030204" pitchFamily="18" charset="0"/>
              </a:rPr>
              <a:t>; Ephesians </a:t>
            </a:r>
            <a:r>
              <a:rPr lang="en-US" altLang="en-GB" sz="2800" b="1" i="1" dirty="0">
                <a:solidFill>
                  <a:srgbClr val="FFFFFF"/>
                </a:solidFill>
                <a:latin typeface="Cambria" panose="02040503050406030204" pitchFamily="18" charset="0"/>
              </a:rPr>
              <a:t>4:3; Deuteronomy 28;1-13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1</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379709" y="686862"/>
            <a:ext cx="7353369" cy="5475129"/>
          </a:xfrm>
        </p:spPr>
        <p:txBody>
          <a:bodyPr anchor="ctr">
            <a:noAutofit/>
          </a:bodyPr>
          <a:lstStyle/>
          <a:p>
            <a:pPr marL="0" indent="0" algn="ctr">
              <a:lnSpc>
                <a:spcPct val="110000"/>
              </a:lnSpc>
              <a:buNone/>
            </a:pPr>
            <a:r>
              <a:rPr lang="en-US" b="1" dirty="0"/>
              <a:t>God will deliver believers from captivity, just as He delivered the Israelites. It is essential for all believers to express gratitude for the countless blessings they receive. When we live in unity and unwavering obedience to His word, God will undoubtedly command His blessings upon us. Sanctified unity is where the Lord commands the blessing</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398060" y="1831804"/>
            <a:ext cx="7016700" cy="2654595"/>
          </a:xfrm>
        </p:spPr>
        <p:txBody>
          <a:bodyPr anchor="ctr">
            <a:noAutofit/>
          </a:bodyPr>
          <a:lstStyle/>
          <a:p>
            <a:pPr marL="514350" indent="-514350" algn="ctr">
              <a:lnSpc>
                <a:spcPct val="110000"/>
              </a:lnSpc>
              <a:buAutoNum type="arabicPeriod"/>
            </a:pPr>
            <a:r>
              <a:rPr lang="en-US" b="1" dirty="0">
                <a:latin typeface="Calibri" panose="020F0502020204030204" pitchFamily="34" charset="0"/>
              </a:rPr>
              <a:t>List practical actions that promote unity among brethren, supporting your answers with Bible references. </a:t>
            </a:r>
          </a:p>
          <a:p>
            <a:pPr marL="514350" indent="-514350" algn="ctr">
              <a:lnSpc>
                <a:spcPct val="110000"/>
              </a:lnSpc>
              <a:buAutoNum type="arabicPeriod"/>
            </a:pPr>
            <a:r>
              <a:rPr lang="en-US" b="1" dirty="0">
                <a:latin typeface="Calibri" panose="020F0502020204030204" pitchFamily="34" charset="0"/>
              </a:rPr>
              <a:t>Provide five promises in the Bible along with their attached conditions.</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655230-3215-13FB-2E3A-2A6FEADE7430}"/>
              </a:ext>
            </a:extLst>
          </p:cNvPr>
          <p:cNvSpPr txBox="1"/>
          <p:nvPr/>
        </p:nvSpPr>
        <p:spPr>
          <a:xfrm>
            <a:off x="-4593" y="-5848"/>
            <a:ext cx="7895526" cy="3358800"/>
          </a:xfrm>
          <a:prstGeom prst="rect">
            <a:avLst/>
          </a:prstGeom>
          <a:solidFill>
            <a:schemeClr val="tx2"/>
          </a:solidFill>
        </p:spPr>
        <p:txBody>
          <a:bodyPr wrap="square" rtlCol="0">
            <a:spAutoFit/>
          </a:bodyPr>
          <a:lstStyle/>
          <a:p>
            <a:endParaRPr lang="en-US" dirty="0"/>
          </a:p>
        </p:txBody>
      </p:sp>
      <p:sp>
        <p:nvSpPr>
          <p:cNvPr id="5" name="TextBox 5"/>
          <p:cNvSpPr txBox="1"/>
          <p:nvPr/>
        </p:nvSpPr>
        <p:spPr>
          <a:xfrm>
            <a:off x="0" y="109225"/>
            <a:ext cx="7844119" cy="1172372"/>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WELCOME TO </a:t>
            </a:r>
          </a:p>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DEEPER LIFE BIBLE CHURCH </a:t>
            </a:r>
            <a:endParaRPr kumimoji="0" lang="en-US" sz="4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6" name="TextBox 6"/>
          <p:cNvSpPr txBox="1"/>
          <p:nvPr/>
        </p:nvSpPr>
        <p:spPr>
          <a:xfrm>
            <a:off x="246530" y="3503195"/>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FAMILY</a:t>
            </a:r>
          </a:p>
        </p:txBody>
      </p:sp>
      <p:sp>
        <p:nvSpPr>
          <p:cNvPr id="7" name="TextBox 7"/>
          <p:cNvSpPr txBox="1"/>
          <p:nvPr/>
        </p:nvSpPr>
        <p:spPr>
          <a:xfrm>
            <a:off x="246530" y="4048119"/>
            <a:ext cx="4738264" cy="1901161"/>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are a family, God’s family:</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Father: God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Saviour: Jesus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Comforter: The Holy Spirit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destination: Heaven</a:t>
            </a:r>
          </a:p>
        </p:txBody>
      </p:sp>
      <p:sp>
        <p:nvSpPr>
          <p:cNvPr id="11" name="TextBox 11"/>
          <p:cNvSpPr txBox="1"/>
          <p:nvPr/>
        </p:nvSpPr>
        <p:spPr>
          <a:xfrm>
            <a:off x="674201" y="2122385"/>
            <a:ext cx="6865843" cy="1292662"/>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“Come thou with us and we will do thee good: for the Lord hath spoken good concerning [us]”</a:t>
            </a:r>
          </a:p>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 Numbers 10:29</a:t>
            </a:r>
          </a:p>
        </p:txBody>
      </p:sp>
      <p:sp>
        <p:nvSpPr>
          <p:cNvPr id="15" name="TextBox 5">
            <a:extLst>
              <a:ext uri="{FF2B5EF4-FFF2-40B4-BE49-F238E27FC236}">
                <a16:creationId xmlns:a16="http://schemas.microsoft.com/office/drawing/2014/main" id="{F97DB6D8-E91D-4B80-890B-0D10E3465A37}"/>
              </a:ext>
            </a:extLst>
          </p:cNvPr>
          <p:cNvSpPr txBox="1"/>
          <p:nvPr/>
        </p:nvSpPr>
        <p:spPr>
          <a:xfrm>
            <a:off x="180541" y="1483767"/>
            <a:ext cx="7574168" cy="595291"/>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GB"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rPr>
              <a:t>A CHURCH ON THE MOVE…</a:t>
            </a:r>
            <a:endParaRPr kumimoji="0" lang="en-US"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19" name="TextBox 6">
            <a:extLst>
              <a:ext uri="{FF2B5EF4-FFF2-40B4-BE49-F238E27FC236}">
                <a16:creationId xmlns:a16="http://schemas.microsoft.com/office/drawing/2014/main" id="{C1B4E039-C9CF-4BFA-B712-1B7660551067}"/>
              </a:ext>
            </a:extLst>
          </p:cNvPr>
          <p:cNvSpPr txBox="1"/>
          <p:nvPr/>
        </p:nvSpPr>
        <p:spPr>
          <a:xfrm>
            <a:off x="5135746"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FOOD</a:t>
            </a:r>
          </a:p>
        </p:txBody>
      </p:sp>
      <p:sp>
        <p:nvSpPr>
          <p:cNvPr id="20" name="TextBox 7">
            <a:extLst>
              <a:ext uri="{FF2B5EF4-FFF2-40B4-BE49-F238E27FC236}">
                <a16:creationId xmlns:a16="http://schemas.microsoft.com/office/drawing/2014/main" id="{B2BE0EBC-89CA-4C13-A29B-79B20DAE832E}"/>
              </a:ext>
            </a:extLst>
          </p:cNvPr>
          <p:cNvSpPr txBox="1"/>
          <p:nvPr/>
        </p:nvSpPr>
        <p:spPr>
          <a:xfrm>
            <a:off x="5127038" y="4061653"/>
            <a:ext cx="3417234" cy="2247667"/>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feast on God’s pure Word. We:</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Read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Study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Believe it</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Apply it</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rgbClr val="2C8896"/>
                </a:solidFill>
                <a:effectLst/>
                <a:uLnTx/>
                <a:uFillTx/>
                <a:latin typeface="Candara" panose="020E0502030303020204" pitchFamily="34" charset="0"/>
                <a:ea typeface="+mn-ea"/>
                <a:cs typeface="Calibri" panose="020F0502020204030204" pitchFamily="34" charset="0"/>
              </a:rPr>
              <a:t> </a:t>
            </a:r>
          </a:p>
        </p:txBody>
      </p:sp>
      <p:sp>
        <p:nvSpPr>
          <p:cNvPr id="23" name="Rectangle 22">
            <a:extLst>
              <a:ext uri="{FF2B5EF4-FFF2-40B4-BE49-F238E27FC236}">
                <a16:creationId xmlns:a16="http://schemas.microsoft.com/office/drawing/2014/main" id="{15AEF4F9-3005-4AC1-BAC0-9442DF7CAB11}"/>
              </a:ext>
            </a:extLst>
          </p:cNvPr>
          <p:cNvSpPr/>
          <p:nvPr/>
        </p:nvSpPr>
        <p:spPr>
          <a:xfrm>
            <a:off x="-4131" y="6275987"/>
            <a:ext cx="12210393" cy="581249"/>
          </a:xfrm>
          <a:prstGeom prst="rect">
            <a:avLst/>
          </a:prstGeom>
          <a:solidFill>
            <a:srgbClr val="1F497D"/>
          </a:solidFill>
        </p:spPr>
        <p:txBody>
          <a:bodyPr wrap="square" anchor="ctr">
            <a:spAutoFit/>
          </a:bodyPr>
          <a:lstStyle/>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GB" sz="3177" b="0"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For your time and eternal profit, this is the place to be!</a:t>
            </a:r>
          </a:p>
        </p:txBody>
      </p:sp>
      <p:sp>
        <p:nvSpPr>
          <p:cNvPr id="24" name="TextBox 6">
            <a:extLst>
              <a:ext uri="{FF2B5EF4-FFF2-40B4-BE49-F238E27FC236}">
                <a16:creationId xmlns:a16="http://schemas.microsoft.com/office/drawing/2014/main" id="{4818533A-1ADB-475C-BEA5-12549E9708CF}"/>
              </a:ext>
            </a:extLst>
          </p:cNvPr>
          <p:cNvSpPr txBox="1"/>
          <p:nvPr/>
        </p:nvSpPr>
        <p:spPr>
          <a:xfrm>
            <a:off x="8692638"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kumimoji="0" lang="en-US" sz="3177" b="1" i="0" u="none" strike="noStrike" kern="1200" cap="none" spc="176" normalizeH="0" baseline="0" noProof="0" dirty="0">
                <a:ln>
                  <a:noFill/>
                </a:ln>
                <a:solidFill>
                  <a:schemeClr val="tx1">
                    <a:lumMod val="75000"/>
                    <a:lumOff val="25000"/>
                  </a:schemeClr>
                </a:solidFill>
                <a:effectLst/>
                <a:uLnTx/>
                <a:uFillTx/>
                <a:latin typeface="Candara" panose="020E0502030303020204" pitchFamily="34" charset="0"/>
                <a:ea typeface="+mn-ea"/>
                <a:cs typeface="+mn-cs"/>
              </a:rPr>
              <a:t>GLOWING FOLD</a:t>
            </a:r>
          </a:p>
        </p:txBody>
      </p:sp>
      <p:sp>
        <p:nvSpPr>
          <p:cNvPr id="25" name="TextBox 7">
            <a:extLst>
              <a:ext uri="{FF2B5EF4-FFF2-40B4-BE49-F238E27FC236}">
                <a16:creationId xmlns:a16="http://schemas.microsoft.com/office/drawing/2014/main" id="{BFB76E4B-873E-4830-83CF-62A17677B960}"/>
              </a:ext>
            </a:extLst>
          </p:cNvPr>
          <p:cNvSpPr txBox="1"/>
          <p:nvPr/>
        </p:nvSpPr>
        <p:spPr>
          <a:xfrm>
            <a:off x="8692638" y="4094222"/>
            <a:ext cx="3252833" cy="1927066"/>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want you to be part of us – a growing and glowing family. Join us and you will soon discover what makes our identity unique.</a:t>
            </a:r>
          </a:p>
        </p:txBody>
      </p:sp>
      <p:pic>
        <p:nvPicPr>
          <p:cNvPr id="1026" name="Picture 2" descr="Image result for christians">
            <a:extLst>
              <a:ext uri="{FF2B5EF4-FFF2-40B4-BE49-F238E27FC236}">
                <a16:creationId xmlns:a16="http://schemas.microsoft.com/office/drawing/2014/main" id="{0DDAF244-2006-4430-ABE1-338EAC49F9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4119" y="-3103"/>
            <a:ext cx="4362143" cy="33579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Description automatically generated">
            <a:extLst>
              <a:ext uri="{FF2B5EF4-FFF2-40B4-BE49-F238E27FC236}">
                <a16:creationId xmlns:a16="http://schemas.microsoft.com/office/drawing/2014/main" id="{7550CB3B-B0A7-FCD5-D6B4-57E26F45DCE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1491914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dirty="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dirty="0">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9">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r:embed="rId10" cstate="hqprint">
            <a:grayscl/>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32961-3241-4B18-F6AC-2354E06EF99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D0BE3C1C-650B-D725-4DC4-BA82C056417D}"/>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FA9BF931-8540-17BA-0225-51CAE8C5BBCA}"/>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8432505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1019</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kumimoji="0" lang="en-GB" altLang="en-US" sz="4800" b="1" i="0" u="none" strike="noStrike" kern="1200" cap="none" spc="0" normalizeH="0" baseline="0" noProof="0" dirty="0">
                <a:ln>
                  <a:noFill/>
                </a:ln>
                <a:solidFill>
                  <a:srgbClr val="FFFFFF"/>
                </a:solidFill>
                <a:effectLst/>
                <a:uLnTx/>
                <a:uFillTx/>
                <a:latin typeface="+mj-lt"/>
                <a:ea typeface="+mj-ea"/>
                <a:cs typeface="+mj-cs"/>
              </a:rPr>
              <a:t>The Practice of Praise</a:t>
            </a: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060076" y="1578634"/>
            <a:ext cx="6388975"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I will worship toward thy holy temple, and praise thy name for thy lovingkindness and for thy truth: for thou hast magnified thy word above all thy name” </a:t>
            </a:r>
            <a:r>
              <a:rPr kumimoji="0" lang="en-GB" sz="2800" b="1"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US" sz="2800" b="1"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Psalm 138</a:t>
            </a:r>
            <a:r>
              <a:rPr kumimoji="0" lang="en-US" altLang="en-GB" sz="2800" b="1"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:2</a:t>
            </a:r>
            <a:r>
              <a:rPr kumimoji="0" lang="en-GB" sz="2800" b="1"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GB" sz="28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TEXTS:</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Psalms 134 to 139</a:t>
            </a: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16370904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3DAA2D8-2BE1-3DBC-90D9-04DC43F42392}"/>
              </a:ext>
            </a:extLst>
          </p:cNvPr>
          <p:cNvPicPr>
            <a:picLocks noChangeAspect="1"/>
          </p:cNvPicPr>
          <p:nvPr/>
        </p:nvPicPr>
        <p:blipFill>
          <a:blip r:embed="rId3"/>
          <a:stretch>
            <a:fillRect/>
          </a:stretch>
        </p:blipFill>
        <p:spPr>
          <a:xfrm>
            <a:off x="3669982" y="0"/>
            <a:ext cx="4852035" cy="6858000"/>
          </a:xfrm>
          <a:prstGeom prst="rect">
            <a:avLst/>
          </a:prstGeom>
        </p:spPr>
      </p:pic>
    </p:spTree>
    <p:extLst>
      <p:ext uri="{BB962C8B-B14F-4D97-AF65-F5344CB8AC3E}">
        <p14:creationId xmlns:p14="http://schemas.microsoft.com/office/powerpoint/2010/main" val="34477511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thWay to Progress-2025-09-01-09-21-00">
            <a:hlinkClick r:id="" action="ppaction://media"/>
            <a:extLst>
              <a:ext uri="{FF2B5EF4-FFF2-40B4-BE49-F238E27FC236}">
                <a16:creationId xmlns:a16="http://schemas.microsoft.com/office/drawing/2014/main" id="{E23C7669-AC87-AF78-7004-FEE3CE06D76B}"/>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0" y="-59252"/>
            <a:ext cx="12192000" cy="6917252"/>
          </a:xfrm>
        </p:spPr>
      </p:pic>
    </p:spTree>
    <p:extLst>
      <p:ext uri="{BB962C8B-B14F-4D97-AF65-F5344CB8AC3E}">
        <p14:creationId xmlns:p14="http://schemas.microsoft.com/office/powerpoint/2010/main" val="3332635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259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2152997" y="2931599"/>
            <a:ext cx="8237913" cy="58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rPr>
              <a:t>Revelation 3:7-12</a:t>
            </a: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4" name="(66) Revelation 003">
            <a:hlinkClick r:id="" action="ppaction://media"/>
            <a:extLst>
              <a:ext uri="{FF2B5EF4-FFF2-40B4-BE49-F238E27FC236}">
                <a16:creationId xmlns:a16="http://schemas.microsoft.com/office/drawing/2014/main" id="{3DEE7600-E747-92F2-AD3E-4F36D048E409}"/>
              </a:ext>
            </a:extLst>
          </p:cNvPr>
          <p:cNvPicPr>
            <a:picLocks noChangeAspect="1"/>
          </p:cNvPicPr>
          <p:nvPr>
            <a:audioFile r:link="rId1"/>
            <p:extLst>
              <p:ext uri="{DAA4B4D4-6D71-4841-9C94-3DE7FCFB9230}">
                <p14:media xmlns:p14="http://schemas.microsoft.com/office/powerpoint/2010/main" r:embed="rId2">
                  <p14:trim st="60600" end="103324.8571"/>
                </p14:media>
              </p:ext>
            </p:extLst>
          </p:nvPr>
        </p:nvPicPr>
        <p:blipFill>
          <a:blip r:embed="rId7"/>
          <a:stretch>
            <a:fillRect/>
          </a:stretch>
        </p:blipFill>
        <p:spPr>
          <a:xfrm>
            <a:off x="5851525" y="3596005"/>
            <a:ext cx="487363" cy="487363"/>
          </a:xfrm>
          <a:prstGeom prst="rect">
            <a:avLst/>
          </a:prstGeom>
        </p:spPr>
      </p:pic>
    </p:spTree>
    <p:extLst>
      <p:ext uri="{BB962C8B-B14F-4D97-AF65-F5344CB8AC3E}">
        <p14:creationId xmlns:p14="http://schemas.microsoft.com/office/powerpoint/2010/main" val="3506453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24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229:</a:t>
            </a:r>
            <a:r>
              <a:rPr lang="en-US" sz="7200" b="1" dirty="0">
                <a:solidFill>
                  <a:schemeClr val="bg1"/>
                </a:solidFill>
                <a:effectLst>
                  <a:outerShdw blurRad="38100" dist="38100" dir="2700000" algn="tl">
                    <a:srgbClr val="000000">
                      <a:alpha val="43137"/>
                    </a:srgbClr>
                  </a:outerShdw>
                </a:effectLst>
              </a:rPr>
              <a:t> HOLD THE FORT</a:t>
            </a:r>
          </a:p>
          <a:p>
            <a:pPr marL="0" indent="0" algn="ctr">
              <a:buNone/>
              <a:defRPr/>
            </a:pPr>
            <a:r>
              <a:rPr lang="en-US" sz="7200" b="1" dirty="0">
                <a:solidFill>
                  <a:schemeClr val="bg1"/>
                </a:solidFill>
                <a:effectLst>
                  <a:outerShdw blurRad="38100" dist="38100" dir="2700000" algn="tl">
                    <a:srgbClr val="000000">
                      <a:alpha val="43137"/>
                    </a:srgbClr>
                  </a:outerShdw>
                </a:effectLst>
              </a:rPr>
              <a:t> </a:t>
            </a:r>
          </a:p>
        </p:txBody>
      </p:sp>
    </p:spTree>
    <p:extLst>
      <p:ext uri="{BB962C8B-B14F-4D97-AF65-F5344CB8AC3E}">
        <p14:creationId xmlns:p14="http://schemas.microsoft.com/office/powerpoint/2010/main" val="24285054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HOLD THE FORT [GHS 229]</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Ho</a:t>
              </a: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my comrades! See the signal</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Waving in the sky!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Reinforcements now appearing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Victory is nigh.</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9244303"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“Hold the fort, for I am coming,”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signals still;</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Wave the answer back to heaven,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“By Thy grace we will.”</a:t>
            </a:r>
          </a:p>
        </p:txBody>
      </p:sp>
    </p:spTree>
    <p:extLst>
      <p:ext uri="{BB962C8B-B14F-4D97-AF65-F5344CB8AC3E}">
        <p14:creationId xmlns:p14="http://schemas.microsoft.com/office/powerpoint/2010/main" val="14935770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HOLD THE FORT [GHS 229]</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See the mighty host advancing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Satan leading on: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Mighty men around  us falling,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Courage almost gone!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1136391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914633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“Hold the fort, for I am coming,”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signals still;</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Wave the answer back to heaven,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“By Thy grace we will.”</a:t>
            </a:r>
          </a:p>
        </p:txBody>
      </p:sp>
    </p:spTree>
    <p:extLst>
      <p:ext uri="{BB962C8B-B14F-4D97-AF65-F5344CB8AC3E}">
        <p14:creationId xmlns:p14="http://schemas.microsoft.com/office/powerpoint/2010/main" val="7469849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HOLD THE FORT [GHS 229]</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See the glorious banner waving!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Hear the trumpet blow!</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our Leader’s name we’ll triumph</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Over every foe!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40788633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9162660"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“Hold the fort, for I am coming,”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signals still;</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Wave the answer back to heaven,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“By Thy grace we will.”</a:t>
            </a:r>
          </a:p>
        </p:txBody>
      </p:sp>
    </p:spTree>
    <p:extLst>
      <p:ext uri="{BB962C8B-B14F-4D97-AF65-F5344CB8AC3E}">
        <p14:creationId xmlns:p14="http://schemas.microsoft.com/office/powerpoint/2010/main" val="1365081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HOLD THE FORT [GHS 229]</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Fierce and long the battle rages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But our help is near: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Onward comes our great Commander,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Cheer, my comrades, cheer!</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7034973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9097345"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“Hold the fort, for I am coming,”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signals still;</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Wave the answer back to heaven,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“By Thy grace we will.”</a:t>
            </a:r>
          </a:p>
        </p:txBody>
      </p:sp>
      <p:sp>
        <p:nvSpPr>
          <p:cNvPr id="3" name="Oval 2">
            <a:extLst>
              <a:ext uri="{FF2B5EF4-FFF2-40B4-BE49-F238E27FC236}">
                <a16:creationId xmlns:a16="http://schemas.microsoft.com/office/drawing/2014/main" id="{8B3B6C6F-E45B-4B97-A127-D521432ACEB1}"/>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19841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A5501B1-E1A7-2406-A8C3-94E54CA945D2}"/>
            </a:ext>
          </a:extLst>
        </p:cNvPr>
        <p:cNvGrpSpPr/>
        <p:nvPr/>
      </p:nvGrpSpPr>
      <p:grpSpPr>
        <a:xfrm>
          <a:off x="0" y="0"/>
          <a:ext cx="0" cy="0"/>
          <a:chOff x="0" y="0"/>
          <a:chExt cx="0" cy="0"/>
        </a:xfrm>
      </p:grpSpPr>
      <p:sp useBgFill="1">
        <p:nvSpPr>
          <p:cNvPr id="1033" name="Rectangle 1032">
            <a:extLst>
              <a:ext uri="{FF2B5EF4-FFF2-40B4-BE49-F238E27FC236}">
                <a16:creationId xmlns:a16="http://schemas.microsoft.com/office/drawing/2014/main" id="{6F828D28-8E09-41CC-8229-3070B5467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8" name="Picture 4" descr="Bible Book Wallpapers - Top Free Bible Book Backgrounds - WallpaperAccess">
            <a:extLst>
              <a:ext uri="{FF2B5EF4-FFF2-40B4-BE49-F238E27FC236}">
                <a16:creationId xmlns:a16="http://schemas.microsoft.com/office/drawing/2014/main" id="{4A18DC60-38AF-E751-1FEF-28511AB2E7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5730"/>
          <a:stretch>
            <a:fillRect/>
          </a:stretch>
        </p:blipFill>
        <p:spPr bwMode="auto">
          <a:xfrm>
            <a:off x="3049" y="-95272"/>
            <a:ext cx="12191977" cy="6858022"/>
          </a:xfrm>
          <a:prstGeom prst="rect">
            <a:avLst/>
          </a:prstGeom>
          <a:noFill/>
          <a:extLst>
            <a:ext uri="{909E8E84-426E-40DD-AFC4-6F175D3DCCD1}">
              <a14:hiddenFill xmlns:a14="http://schemas.microsoft.com/office/drawing/2010/main">
                <a:solidFill>
                  <a:srgbClr val="FFFFFF"/>
                </a:solidFill>
              </a14:hiddenFill>
            </a:ext>
          </a:extLst>
        </p:spPr>
      </p:pic>
      <p:sp>
        <p:nvSpPr>
          <p:cNvPr id="1035" name="Rectangle 1034">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itle 1">
            <a:extLst>
              <a:ext uri="{FF2B5EF4-FFF2-40B4-BE49-F238E27FC236}">
                <a16:creationId xmlns:a16="http://schemas.microsoft.com/office/drawing/2014/main" id="{59F2F649-9317-6C52-EA7F-66F11EAD3239}"/>
              </a:ext>
            </a:extLst>
          </p:cNvPr>
          <p:cNvSpPr>
            <a:spLocks noGrp="1"/>
          </p:cNvSpPr>
          <p:nvPr>
            <p:ph type="title"/>
          </p:nvPr>
        </p:nvSpPr>
        <p:spPr>
          <a:xfrm>
            <a:off x="643466" y="643467"/>
            <a:ext cx="8367184" cy="1337733"/>
          </a:xfrm>
        </p:spPr>
        <p:txBody>
          <a:bodyPr vert="horz" lIns="91440" tIns="45720" rIns="91440" bIns="45720" rtlCol="0" anchor="t">
            <a:normAutofit/>
          </a:bodyPr>
          <a:lstStyle/>
          <a:p>
            <a:r>
              <a:rPr lang="en-US" sz="6000" dirty="0">
                <a:solidFill>
                  <a:srgbClr val="FFFFFF"/>
                </a:solidFill>
                <a:effectLst>
                  <a:outerShdw blurRad="38100" dist="38100" dir="2700000" algn="tl">
                    <a:srgbClr val="000000">
                      <a:alpha val="43137"/>
                    </a:srgbClr>
                  </a:outerShdw>
                </a:effectLst>
              </a:rPr>
              <a:t>PRE-MESSAGE SONG</a:t>
            </a:r>
          </a:p>
        </p:txBody>
      </p:sp>
      <p:sp>
        <p:nvSpPr>
          <p:cNvPr id="8" name="Title 1">
            <a:extLst>
              <a:ext uri="{FF2B5EF4-FFF2-40B4-BE49-F238E27FC236}">
                <a16:creationId xmlns:a16="http://schemas.microsoft.com/office/drawing/2014/main" id="{C13EE7A8-ED70-15FF-06FA-2B8D03662321}"/>
              </a:ext>
            </a:extLst>
          </p:cNvPr>
          <p:cNvSpPr txBox="1">
            <a:spLocks/>
          </p:cNvSpPr>
          <p:nvPr/>
        </p:nvSpPr>
        <p:spPr>
          <a:xfrm>
            <a:off x="1272116" y="403146"/>
            <a:ext cx="5449479" cy="157805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3200" b="1" i="0" u="heavy" strike="noStrike" kern="1200" cap="none" spc="0" normalizeH="0" baseline="0" noProof="0" dirty="0">
                <a:ln>
                  <a:noFill/>
                </a:ln>
                <a:solidFill>
                  <a:srgbClr val="FFFFFF"/>
                </a:solidFill>
                <a:effectLst/>
                <a:uLnTx/>
                <a:uFill>
                  <a:solidFill>
                    <a:srgbClr val="3333FF"/>
                  </a:solidFill>
                </a:uFill>
                <a:latin typeface="Calibri" panose="020F0502020204030204"/>
                <a:ea typeface="+mj-ea"/>
                <a:cs typeface="+mj-cs"/>
                <a:hlinkClick r:id="rId3" tooltip="https://1drv.ms/v/s!AtIGNcsWdqbMyA3MNSd2m7N-VqoW?e=3gG3L1">
                  <a:extLst>
                    <a:ext uri="{A12FA001-AC4F-418D-AE19-62706E023703}">
                      <ahyp:hlinkClr xmlns:ahyp="http://schemas.microsoft.com/office/drawing/2018/hyperlinkcolor" val="tx"/>
                    </a:ext>
                  </a:extLst>
                </a:hlinkClick>
              </a:rPr>
              <a:t>O Lord thy Word will endure</a:t>
            </a:r>
            <a:endParaRPr kumimoji="0" lang="en-US" sz="3200" b="1" i="0" u="heavy" strike="noStrike" kern="1200" cap="none" spc="0" normalizeH="0" baseline="0" noProof="0" dirty="0">
              <a:ln>
                <a:noFill/>
              </a:ln>
              <a:solidFill>
                <a:srgbClr val="FFFFFF"/>
              </a:solidFill>
              <a:effectLst/>
              <a:uLnTx/>
              <a:uFill>
                <a:solidFill>
                  <a:srgbClr val="3333FF"/>
                </a:solidFill>
              </a:uFill>
              <a:latin typeface="Calibri" panose="020F0502020204030204"/>
              <a:ea typeface="+mj-ea"/>
              <a:cs typeface="+mj-cs"/>
            </a:endParaRPr>
          </a:p>
        </p:txBody>
      </p:sp>
      <p:sp>
        <p:nvSpPr>
          <p:cNvPr id="1037" name="Rectangle 1036">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0187" y="2206184"/>
            <a:ext cx="6858003" cy="2445624"/>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Logo&#10;&#10;Description automatically generated">
            <a:extLst>
              <a:ext uri="{FF2B5EF4-FFF2-40B4-BE49-F238E27FC236}">
                <a16:creationId xmlns:a16="http://schemas.microsoft.com/office/drawing/2014/main" id="{A9B753E7-4583-BDCF-69F2-6A0066A4B929}"/>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9132777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kern="1200" dirty="0">
                <a:solidFill>
                  <a:srgbClr val="FFFFFF"/>
                </a:solidFill>
                <a:latin typeface="+mn-lt"/>
                <a:ea typeface="+mj-ea"/>
                <a:cs typeface="+mj-cs"/>
              </a:rPr>
              <a:t>TODAY’S SERMON</a:t>
            </a: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933670" cy="3283260"/>
          </a:xfrm>
        </p:spPr>
        <p:txBody>
          <a:bodyPr vert="horz" lIns="91440" tIns="45720" rIns="91440" bIns="45720" rtlCol="0" anchor="ctr">
            <a:normAutofit/>
          </a:bodyPr>
          <a:lstStyle/>
          <a:p>
            <a:pPr marL="0" indent="0" algn="ctr">
              <a:buNone/>
            </a:pPr>
            <a:r>
              <a:rPr lang="en-GB" sz="6600" b="1" cap="all" dirty="0"/>
              <a:t>HOLDING THE TRUTH FAST TILL JESUS COMES</a:t>
            </a:r>
            <a:endParaRPr lang="en-GB" sz="18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TO PRAY</a:t>
            </a: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DividendVTI">
  <a:themeElements>
    <a:clrScheme name="AnalogousFromLightSeedRightStep">
      <a:dk1>
        <a:srgbClr val="000000"/>
      </a:dk1>
      <a:lt1>
        <a:srgbClr val="FFFFFF"/>
      </a:lt1>
      <a:dk2>
        <a:srgbClr val="413424"/>
      </a:dk2>
      <a:lt2>
        <a:srgbClr val="E2E8E4"/>
      </a:lt2>
      <a:accent1>
        <a:srgbClr val="EC70C6"/>
      </a:accent1>
      <a:accent2>
        <a:srgbClr val="E8517A"/>
      </a:accent2>
      <a:accent3>
        <a:srgbClr val="EC8270"/>
      </a:accent3>
      <a:accent4>
        <a:srgbClr val="E2912A"/>
      </a:accent4>
      <a:accent5>
        <a:srgbClr val="A8A650"/>
      </a:accent5>
      <a:accent6>
        <a:srgbClr val="83AF3D"/>
      </a:accent6>
      <a:hlink>
        <a:srgbClr val="568E67"/>
      </a:hlink>
      <a:folHlink>
        <a:srgbClr val="7F7F7F"/>
      </a:folHlink>
    </a:clrScheme>
    <a:fontScheme name="Dividend">
      <a:majorFont>
        <a:latin typeface="Arial Nova Ligh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ova Ligh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ppt/theme/theme8.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15652</TotalTime>
  <Words>1493</Words>
  <Application>Microsoft Office PowerPoint</Application>
  <PresentationFormat>Widescreen</PresentationFormat>
  <Paragraphs>232</Paragraphs>
  <Slides>43</Slides>
  <Notes>14</Notes>
  <HiddenSlides>0</HiddenSlides>
  <MMClips>2</MMClips>
  <ScaleCrop>false</ScaleCrop>
  <HeadingPairs>
    <vt:vector size="6" baseType="variant">
      <vt:variant>
        <vt:lpstr>Fonts Used</vt:lpstr>
      </vt:variant>
      <vt:variant>
        <vt:i4>12</vt:i4>
      </vt:variant>
      <vt:variant>
        <vt:lpstr>Theme</vt:lpstr>
      </vt:variant>
      <vt:variant>
        <vt:i4>8</vt:i4>
      </vt:variant>
      <vt:variant>
        <vt:lpstr>Slide Titles</vt:lpstr>
      </vt:variant>
      <vt:variant>
        <vt:i4>43</vt:i4>
      </vt:variant>
    </vt:vector>
  </HeadingPairs>
  <TitlesOfParts>
    <vt:vector size="63" baseType="lpstr">
      <vt:lpstr>Aptos</vt:lpstr>
      <vt:lpstr>Arial</vt:lpstr>
      <vt:lpstr>Arial Nova Light</vt:lpstr>
      <vt:lpstr>Bell MT</vt:lpstr>
      <vt:lpstr>Calibri</vt:lpstr>
      <vt:lpstr>Calibri Light</vt:lpstr>
      <vt:lpstr>Cambria</vt:lpstr>
      <vt:lpstr>Candara</vt:lpstr>
      <vt:lpstr>Lucida Sans</vt:lpstr>
      <vt:lpstr>Times New Roman</vt:lpstr>
      <vt:lpstr>Wingdings</vt:lpstr>
      <vt:lpstr>Wingdings 2</vt:lpstr>
      <vt:lpstr>Office Theme</vt:lpstr>
      <vt:lpstr>1_Office Theme</vt:lpstr>
      <vt:lpstr>2_Office Theme</vt:lpstr>
      <vt:lpstr>3_Office Theme</vt:lpstr>
      <vt:lpstr>Template_Netherlands</vt:lpstr>
      <vt:lpstr>1_Template_Netherlands</vt:lpstr>
      <vt:lpstr>DividendVTI</vt:lpstr>
      <vt:lpstr>4_Office Theme</vt:lpstr>
      <vt:lpstr>PowerPoint Presentation</vt:lpstr>
      <vt:lpstr>HYMN</vt:lpstr>
      <vt:lpstr>JUST OBEY [GHS 047]</vt:lpstr>
      <vt:lpstr>PowerPoint Presentation</vt:lpstr>
      <vt:lpstr>JUST OBEY [GHS 047]</vt:lpstr>
      <vt:lpstr>PowerPoint Presentation</vt:lpstr>
      <vt:lpstr>JUST OBEY [GHS 047]</vt:lpstr>
      <vt:lpstr>PowerPoint Presentation</vt:lpstr>
      <vt:lpstr>SEARCH THE SCRIPTURES</vt:lpstr>
      <vt:lpstr>REVIEW OF THE ASSIGNMENT FROM LAST STUDY</vt:lpstr>
      <vt:lpstr> LESSON 1018:  Blessedness of Obedience  and Unity</vt:lpstr>
      <vt:lpstr>INTRODUCTION</vt:lpstr>
      <vt:lpstr>Isaiah 49:24-26; 2 Corinthians 2:14; Psalms 103:1-3; Ephesians 4:3; Deuteronomy 28;1-13</vt:lpstr>
      <vt:lpstr>QUESTION 1</vt:lpstr>
      <vt:lpstr>QUESTION 2</vt:lpstr>
      <vt:lpstr>QUESTION 3</vt:lpstr>
      <vt:lpstr>QUESTION 4</vt:lpstr>
      <vt:lpstr>QUESTION 5</vt:lpstr>
      <vt:lpstr>CONCLUSION</vt:lpstr>
      <vt:lpstr>ASSIGNMENT</vt:lpstr>
      <vt:lpstr>SEARCH THE SCRIPTURES SUMMARY</vt:lpstr>
      <vt:lpstr>PowerPoint Presentation</vt:lpstr>
      <vt:lpstr>PowerPoint Presentation</vt:lpstr>
      <vt:lpstr>PowerPoint Presentation</vt:lpstr>
      <vt:lpstr>PowerPoint Presentation</vt:lpstr>
      <vt:lpstr>PowerPoint Presentation</vt:lpstr>
      <vt:lpstr>  LESSON 1019: The Practice of Praise</vt:lpstr>
      <vt:lpstr>PowerPoint Presentation</vt:lpstr>
      <vt:lpstr>PowerPoint Presentation</vt:lpstr>
      <vt:lpstr>PowerPoint Presentation</vt:lpstr>
      <vt:lpstr>HYMN</vt:lpstr>
      <vt:lpstr>HOLD THE FORT [GHS 229]</vt:lpstr>
      <vt:lpstr>PowerPoint Presentation</vt:lpstr>
      <vt:lpstr>HOLD THE FORT [GHS 229]</vt:lpstr>
      <vt:lpstr>PowerPoint Presentation</vt:lpstr>
      <vt:lpstr>HOLD THE FORT [GHS 229]</vt:lpstr>
      <vt:lpstr>PowerPoint Presentation</vt:lpstr>
      <vt:lpstr>HOLD THE FORT [GHS 229]</vt:lpstr>
      <vt:lpstr>PowerPoint Presentation</vt:lpstr>
      <vt:lpstr>CHOIR</vt:lpstr>
      <vt:lpstr>PRE-MESSAGE SONG</vt:lpstr>
      <vt:lpstr>TODAY’S SERMON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Victor Ogedegbe</cp:lastModifiedBy>
  <cp:revision>926</cp:revision>
  <dcterms:created xsi:type="dcterms:W3CDTF">2023-01-06T14:44:39Z</dcterms:created>
  <dcterms:modified xsi:type="dcterms:W3CDTF">2025-09-18T00:09:42Z</dcterms:modified>
</cp:coreProperties>
</file>