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719"/>
  </p:normalViewPr>
  <p:slideViewPr>
    <p:cSldViewPr snapToGrid="0">
      <p:cViewPr varScale="1">
        <p:scale>
          <a:sx n="144" d="100"/>
          <a:sy n="144" d="100"/>
        </p:scale>
        <p:origin x="701"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5-09-17T18:18:18.233" v="15" actId="6549"/>
      <pc:docMkLst>
        <pc:docMk/>
      </pc:docMkLst>
      <pc:sldChg chg="modSp mod">
        <pc:chgData name="DCLM NL" userId="57f3ed0d-ae9c-485c-9738-6351eaddc248" providerId="ADAL" clId="{DB9D4196-092C-4817-BE64-F00FCE99FF6D}" dt="2025-09-17T18:17:52.802" v="10" actId="20577"/>
        <pc:sldMkLst>
          <pc:docMk/>
          <pc:sldMk cId="0" sldId="259"/>
        </pc:sldMkLst>
        <pc:spChg chg="mod">
          <ac:chgData name="DCLM NL" userId="57f3ed0d-ae9c-485c-9738-6351eaddc248" providerId="ADAL" clId="{DB9D4196-092C-4817-BE64-F00FCE99FF6D}" dt="2025-09-17T18:17:52.802" v="10" actId="20577"/>
          <ac:spMkLst>
            <pc:docMk/>
            <pc:sldMk cId="0" sldId="259"/>
            <ac:spMk id="3" creationId="{00000000-0000-0000-0000-000000000000}"/>
          </ac:spMkLst>
        </pc:spChg>
      </pc:sldChg>
      <pc:sldChg chg="modSp mod">
        <pc:chgData name="DCLM NL" userId="57f3ed0d-ae9c-485c-9738-6351eaddc248" providerId="ADAL" clId="{DB9D4196-092C-4817-BE64-F00FCE99FF6D}" dt="2025-09-17T18:18:18.233" v="15" actId="6549"/>
        <pc:sldMkLst>
          <pc:docMk/>
          <pc:sldMk cId="3147146620" sldId="288"/>
        </pc:sldMkLst>
        <pc:spChg chg="mod">
          <ac:chgData name="DCLM NL" userId="57f3ed0d-ae9c-485c-9738-6351eaddc248" providerId="ADAL" clId="{DB9D4196-092C-4817-BE64-F00FCE99FF6D}" dt="2025-09-17T18:18:18.233" v="15" actId="6549"/>
          <ac:spMkLst>
            <pc:docMk/>
            <pc:sldMk cId="3147146620" sldId="288"/>
            <ac:spMk id="3" creationId="{5726220F-64AF-5D4E-529F-4F53CD27DA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How can believers cultivate a lifestyle of praising God</a:t>
          </a:r>
          <a:r>
            <a:rPr lang="en-US" sz="3200" b="0" i="1" kern="1200" dirty="0"/>
            <a:t>?</a:t>
          </a:r>
        </a:p>
        <a:p>
          <a:pPr algn="ctr"/>
          <a:r>
            <a:rPr lang="en-GB" sz="3200" b="1" i="1" kern="1200" dirty="0"/>
            <a:t>  Psalm 8:3,4; 136:1;139:17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2497" custScaleY="76115" custLinFactNeighborX="-464" custLinFactNeighborY="-242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ingredients constitute an acceptable praise to God?</a:t>
          </a:r>
        </a:p>
        <a:p>
          <a:pPr algn="ctr">
            <a:lnSpc>
              <a:spcPct val="100000"/>
            </a:lnSpc>
            <a:spcBef>
              <a:spcPct val="0"/>
            </a:spcBef>
            <a:spcAft>
              <a:spcPts val="600"/>
            </a:spcAft>
          </a:pPr>
          <a:r>
            <a:rPr lang="en-GB" sz="3200" b="1" i="1" dirty="0"/>
            <a:t>2 Chronicles 20:21; Psalm 119:7;138:1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2950" custScaleY="105617" custLinFactNeighborX="8391" custLinFactNeighborY="223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What does it mean that God has magnified His word above all His name? </a:t>
          </a:r>
        </a:p>
        <a:p>
          <a:pPr algn="ctr">
            <a:lnSpc>
              <a:spcPct val="100000"/>
            </a:lnSpc>
            <a:spcBef>
              <a:spcPct val="0"/>
            </a:spcBef>
            <a:spcAft>
              <a:spcPts val="600"/>
            </a:spcAft>
          </a:pPr>
          <a:r>
            <a:rPr lang="en-GB" sz="3200" b="1" i="1" dirty="0"/>
            <a:t>Matthew 24:35; Luke 16:17; Numbers 23:19</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7640"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What should God’s omnipresence mean to believers and sinners?</a:t>
          </a:r>
        </a:p>
        <a:p>
          <a:pPr algn="ctr">
            <a:lnSpc>
              <a:spcPct val="100000"/>
            </a:lnSpc>
            <a:spcBef>
              <a:spcPct val="0"/>
            </a:spcBef>
            <a:spcAft>
              <a:spcPts val="600"/>
            </a:spcAft>
          </a:pPr>
          <a:r>
            <a:rPr lang="en-GB" sz="3200" b="1" i="1" dirty="0"/>
            <a:t>Isaiah 43:2; Psalm 139:9-11; Hebrews 4:13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48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What is the power of praise in a believer’s life</a:t>
          </a:r>
          <a:r>
            <a:rPr lang="en-GB" sz="3200" b="0" i="1" kern="1200" dirty="0"/>
            <a:t>?</a:t>
          </a:r>
        </a:p>
        <a:p>
          <a:r>
            <a:rPr lang="en-GB" sz="3200" b="1" i="1" kern="1200" dirty="0"/>
            <a:t>2 Chronicles 20:22; Psalm 22:3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1465"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407099" y="-95461"/>
          <a:ext cx="5791852" cy="302645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1102840" y="565491"/>
          <a:ext cx="5791852" cy="302645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believers cultivate a lifestyle of praising God</a:t>
          </a:r>
          <a:r>
            <a:rPr lang="en-US" sz="3200" b="0" i="1" kern="1200" dirty="0"/>
            <a:t>?</a:t>
          </a:r>
        </a:p>
        <a:p>
          <a:pPr marL="0" lvl="0" indent="0" algn="ctr" defTabSz="1422400">
            <a:buNone/>
          </a:pPr>
          <a:r>
            <a:rPr lang="en-GB" sz="3200" b="1" i="1" kern="1200" dirty="0"/>
            <a:t>  Psalm 8:3,4; 136:1;139:17</a:t>
          </a:r>
        </a:p>
      </dsp:txBody>
      <dsp:txXfrm>
        <a:off x="1191482" y="654133"/>
        <a:ext cx="5614568" cy="28491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41389" y="2775"/>
          <a:ext cx="631438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69105" y="504105"/>
          <a:ext cx="631438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ingredients constitute an acceptable praise to God?</a:t>
          </a:r>
        </a:p>
        <a:p>
          <a:pPr marL="0" lvl="0" indent="0" algn="ctr" defTabSz="1422400">
            <a:lnSpc>
              <a:spcPct val="100000"/>
            </a:lnSpc>
            <a:spcBef>
              <a:spcPct val="0"/>
            </a:spcBef>
            <a:spcAft>
              <a:spcPts val="600"/>
            </a:spcAft>
            <a:buNone/>
          </a:pPr>
          <a:r>
            <a:rPr lang="en-GB" sz="3200" b="1" i="1" kern="1200" dirty="0"/>
            <a:t>2 Chronicles 20:21; Psalm 119:7;138:1</a:t>
          </a:r>
        </a:p>
      </dsp:txBody>
      <dsp:txXfrm>
        <a:off x="3062399" y="597399"/>
        <a:ext cx="6127797"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4236" y="571"/>
          <a:ext cx="6688895"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64696" y="656508"/>
          <a:ext cx="6688895"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What does it mean that God has magnified His word above all His name? </a:t>
          </a:r>
        </a:p>
        <a:p>
          <a:pPr marL="0" lvl="0" indent="0" algn="ctr" defTabSz="1422400">
            <a:lnSpc>
              <a:spcPct val="100000"/>
            </a:lnSpc>
            <a:spcBef>
              <a:spcPct val="0"/>
            </a:spcBef>
            <a:spcAft>
              <a:spcPts val="600"/>
            </a:spcAft>
            <a:buNone/>
          </a:pPr>
          <a:r>
            <a:rPr lang="en-GB" sz="3200" b="1" i="1" kern="1200" dirty="0"/>
            <a:t>Matthew 24:35; Luke 16:17; Numbers 23:19</a:t>
          </a:r>
        </a:p>
      </dsp:txBody>
      <dsp:txXfrm>
        <a:off x="2553510" y="745322"/>
        <a:ext cx="6511267"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35382" y="1387"/>
          <a:ext cx="592934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63098" y="502717"/>
          <a:ext cx="592934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What should God’s omnipresence mean to believers and sinners?</a:t>
          </a:r>
        </a:p>
        <a:p>
          <a:pPr marL="0" lvl="0" indent="0" algn="ctr" defTabSz="1422400">
            <a:lnSpc>
              <a:spcPct val="100000"/>
            </a:lnSpc>
            <a:spcBef>
              <a:spcPct val="0"/>
            </a:spcBef>
            <a:spcAft>
              <a:spcPts val="600"/>
            </a:spcAft>
            <a:buNone/>
          </a:pPr>
          <a:r>
            <a:rPr lang="en-GB" sz="3200" b="1" i="1" kern="1200" dirty="0"/>
            <a:t>Isaiah 43:2; Psalm 139:9-11; Hebrews 4:13</a:t>
          </a:r>
        </a:p>
      </dsp:txBody>
      <dsp:txXfrm>
        <a:off x="2856392" y="596011"/>
        <a:ext cx="5742759"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15600" y="1387"/>
          <a:ext cx="576891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43316" y="502717"/>
          <a:ext cx="576891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power of praise in a believer’s life</a:t>
          </a:r>
          <a:r>
            <a:rPr lang="en-GB" sz="3200" b="0" i="1" kern="1200" dirty="0"/>
            <a:t>?</a:t>
          </a:r>
        </a:p>
        <a:p>
          <a:pPr marL="0" lvl="0" indent="0" defTabSz="1422400">
            <a:buNone/>
          </a:pPr>
          <a:r>
            <a:rPr lang="en-GB" sz="3200" b="1" i="1" kern="1200" dirty="0"/>
            <a:t>2 Chronicles 20:22; Psalm 22:3</a:t>
          </a:r>
        </a:p>
      </dsp:txBody>
      <dsp:txXfrm>
        <a:off x="2936610" y="596011"/>
        <a:ext cx="5582323"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28-09-2025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3"/>
            <a:ext cx="7037591"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514350" indent="-514350" algn="ctr">
              <a:lnSpc>
                <a:spcPct val="110000"/>
              </a:lnSpc>
              <a:buFont typeface="+mj-lt"/>
              <a:buAutoNum type="arabicPeriod"/>
            </a:pPr>
            <a:r>
              <a:rPr lang="en-US" b="1" dirty="0">
                <a:solidFill>
                  <a:schemeClr val="tx1">
                    <a:lumMod val="50000"/>
                    <a:lumOff val="50000"/>
                  </a:schemeClr>
                </a:solidFill>
                <a:latin typeface="Calibri" panose="020F0502020204030204" pitchFamily="34" charset="0"/>
              </a:rPr>
              <a:t>Provide five promises in the Bible along with their attached conditions.</a:t>
            </a:r>
          </a:p>
          <a:p>
            <a:pPr marL="514350" indent="-514350" algn="ctr">
              <a:lnSpc>
                <a:spcPct val="110000"/>
              </a:lnSpc>
              <a:buFont typeface="+mj-lt"/>
              <a:buAutoNum type="arabicPeriod"/>
            </a:pPr>
            <a:r>
              <a:rPr lang="en-US" b="1" dirty="0">
                <a:solidFill>
                  <a:schemeClr val="tx1">
                    <a:lumMod val="50000"/>
                    <a:lumOff val="50000"/>
                  </a:schemeClr>
                </a:solidFill>
                <a:latin typeface="Calibri" panose="020F0502020204030204" pitchFamily="34" charset="0"/>
              </a:rPr>
              <a:t>List practical actions that promote unity among brethren, supporting your answers with Bible references. </a:t>
            </a: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Blessedness of Obedience and Unity</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Practice of Praise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7" y="1578634"/>
            <a:ext cx="682476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algn="ctr"/>
            <a:r>
              <a:rPr lang="en-US" sz="2800" i="1" dirty="0"/>
              <a:t>“</a:t>
            </a:r>
            <a:r>
              <a:rPr lang="en-GB" sz="2800" i="1" dirty="0"/>
              <a:t>I will worship toward thy holy temple, and praise thy name for thy lovingkindness and for thy truth: for thou hast magnified thy word above all thy name” </a:t>
            </a:r>
          </a:p>
          <a:p>
            <a:pPr algn="ctr"/>
            <a:r>
              <a:rPr lang="en-GB" sz="2800" b="1" dirty="0"/>
              <a:t>(</a:t>
            </a:r>
            <a:r>
              <a:rPr lang="en-US" sz="2800" b="1" dirty="0"/>
              <a:t>Psalm 138</a:t>
            </a:r>
            <a:r>
              <a:rPr lang="en-US" altLang="en-GB" sz="2800" b="1" dirty="0"/>
              <a:t>:2</a:t>
            </a:r>
            <a:r>
              <a:rPr lang="en-GB" sz="2800" b="1" dirty="0"/>
              <a:t>)</a:t>
            </a:r>
            <a:r>
              <a:rPr lang="en-GB" sz="2800" dirty="0"/>
              <a:t>.</a:t>
            </a:r>
          </a:p>
          <a:p>
            <a:pPr marL="180975" lvl="1" indent="-180975" algn="ctr" defTabSz="1289050">
              <a:lnSpc>
                <a:spcPct val="90000"/>
              </a:lnSpc>
              <a:spcBef>
                <a:spcPct val="0"/>
              </a:spcBef>
              <a:spcAft>
                <a:spcPct val="20000"/>
              </a:spcAft>
            </a:pP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Psalms 134 to 139</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688474" cy="5667559"/>
          </a:xfrm>
        </p:spPr>
        <p:txBody>
          <a:bodyPr anchor="ctr">
            <a:noAutofit/>
          </a:bodyPr>
          <a:lstStyle/>
          <a:p>
            <a:pPr marL="0" indent="0" algn="just">
              <a:lnSpc>
                <a:spcPct val="100000"/>
              </a:lnSpc>
              <a:buNone/>
            </a:pPr>
            <a:r>
              <a:rPr lang="en-GB" dirty="0"/>
              <a:t>Praise is an expression of gratitude to God for His great deeds and manifold blessings. It enriches and deepens our fellowship with God. We are exhorted to cultivate praise as a lifestyle regardless of the circumstances in which we find ourselves. We are to praise God in recognition of our divine ownership, redemption, covenant relationship, favour and blessings made available to us in Christ. Indeed</a:t>
            </a:r>
            <a:r>
              <a:rPr lang="en-US" dirty="0"/>
              <a:t>, if we truly consider these, we cannot help but be overwhelmed with gratitude and join the sweet psalmist of Israel in exclaiming,</a:t>
            </a:r>
            <a:r>
              <a:rPr lang="en-GB" dirty="0"/>
              <a:t> ‘</a:t>
            </a:r>
            <a:r>
              <a:rPr lang="en-GB" b="1" i="1" dirty="0"/>
              <a:t>Praise ye the LORD. Praise ye the name of the LORD; praise him, O ye servants of the LORD’ </a:t>
            </a:r>
            <a:r>
              <a:rPr lang="en-US" b="1" dirty="0"/>
              <a:t> </a:t>
            </a:r>
            <a:r>
              <a:rPr lang="en-US" dirty="0"/>
              <a:t>(Psalm 135:1).</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Our understanding and fixation on God’s supremacy, sovereignty, and mercy are crucial to a lifestyle of praise.</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praise God because He deserves, expects, inhabits and does wonders through it.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praise God with our lives foremost. Sinners praise God by repenting, and not just words. Believers praise God with the aroma of holiness. </a:t>
            </a:r>
          </a:p>
          <a:p>
            <a:pPr marL="514350" indent="-514350" algn="just" eaLnBrk="0" fontAlgn="base" hangingPunct="0">
              <a:lnSpc>
                <a:spcPct val="100000"/>
              </a:lnSpc>
              <a:spcBef>
                <a:spcPct val="0"/>
              </a:spcBef>
              <a:spcAft>
                <a:spcPts val="600"/>
              </a:spcAft>
              <a:buFont typeface="+mj-lt"/>
              <a:buAutoNum type="arabicPeriod"/>
              <a:defRPr/>
            </a:pPr>
            <a:r>
              <a:rPr lang="en-US" dirty="0"/>
              <a:t>God has magnified His word above all His name. We can trust its promises and prophecies.</a:t>
            </a:r>
          </a:p>
          <a:p>
            <a:pPr marL="514350" indent="-514350" algn="just" eaLnBrk="0" fontAlgn="base" hangingPunct="0">
              <a:lnSpc>
                <a:spcPct val="100000"/>
              </a:lnSpc>
              <a:spcBef>
                <a:spcPct val="0"/>
              </a:spcBef>
              <a:spcAft>
                <a:spcPts val="600"/>
              </a:spcAft>
              <a:buFont typeface="+mj-lt"/>
              <a:buAutoNum type="arabicPeriod"/>
              <a:defRPr/>
            </a:pPr>
            <a:r>
              <a:rPr lang="en-US" dirty="0"/>
              <a:t>God is omnipresent! This ought to be a source of comfort and caution to believers. For sinners, it’s a call to repentance.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Practice of Praise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653273097"/>
              </p:ext>
            </p:extLst>
          </p:nvPr>
        </p:nvGraphicFramePr>
        <p:xfrm>
          <a:off x="2425784" y="2180743"/>
          <a:ext cx="7359900"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1265343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62670419"/>
              </p:ext>
            </p:extLst>
          </p:nvPr>
        </p:nvGraphicFramePr>
        <p:xfrm>
          <a:off x="632085" y="2567853"/>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08419377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132341027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517258" cy="5475129"/>
          </a:xfrm>
        </p:spPr>
        <p:txBody>
          <a:bodyPr anchor="ctr">
            <a:noAutofit/>
          </a:bodyPr>
          <a:lstStyle/>
          <a:p>
            <a:pPr marL="0" indent="0" algn="ctr">
              <a:lnSpc>
                <a:spcPct val="110000"/>
              </a:lnSpc>
              <a:buNone/>
            </a:pPr>
            <a:r>
              <a:rPr lang="en-US" b="1" dirty="0"/>
              <a:t>We are encouraged to praise God at all times and in every situation. This becomes more natural when we focus on God's supremacy over our circumstances rather than on the circumstances themselves. Living in holiness makes our praises acceptable to God and releases their power in our lives and situations.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705358" cy="5475129"/>
          </a:xfrm>
        </p:spPr>
        <p:txBody>
          <a:bodyPr anchor="ctr">
            <a:noAutofit/>
          </a:bodyPr>
          <a:lstStyle/>
          <a:p>
            <a:pPr marL="0" indent="0" algn="ctr">
              <a:lnSpc>
                <a:spcPct val="110000"/>
              </a:lnSpc>
              <a:buNone/>
            </a:pPr>
            <a:r>
              <a:rPr lang="en-US" b="1" dirty="0">
                <a:latin typeface="Calibri" panose="020F0502020204030204" pitchFamily="34" charset="0"/>
              </a:rPr>
              <a:t>Choose a specific challenging situation in your life, </a:t>
            </a:r>
            <a:r>
              <a:rPr lang="en-US" b="1">
                <a:latin typeface="Calibri" panose="020F0502020204030204" pitchFamily="34" charset="0"/>
              </a:rPr>
              <a:t>whether it is </a:t>
            </a:r>
            <a:r>
              <a:rPr lang="en-US" b="1" dirty="0">
                <a:latin typeface="Calibri" panose="020F0502020204030204" pitchFamily="34" charset="0"/>
              </a:rPr>
              <a:t>related to your family or your local church. Each day this week, take time to praise God for His supremacy over that situation. Next Sunday, share your testimony in church about what happened regarding that situation or how it impacted you in relation to it.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570</Words>
  <Application>Microsoft Office PowerPoint</Application>
  <PresentationFormat>Widescreen</PresentationFormat>
  <Paragraphs>45</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1019:  The Practice of Praise</vt:lpstr>
      <vt:lpstr>INTRODUCTION</vt:lpstr>
      <vt:lpstr>The Practice of Praise</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157</cp:revision>
  <dcterms:modified xsi:type="dcterms:W3CDTF">2025-09-17T18:18:24Z</dcterms:modified>
</cp:coreProperties>
</file>