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6"/>
  </p:notesMasterIdLst>
  <p:sldIdLst>
    <p:sldId id="3914" r:id="rId8"/>
    <p:sldId id="4129" r:id="rId9"/>
    <p:sldId id="4130" r:id="rId10"/>
    <p:sldId id="274" r:id="rId11"/>
    <p:sldId id="4131" r:id="rId12"/>
    <p:sldId id="4132" r:id="rId13"/>
    <p:sldId id="4133" r:id="rId14"/>
    <p:sldId id="304" r:id="rId15"/>
    <p:sldId id="305" r:id="rId16"/>
    <p:sldId id="306" r:id="rId17"/>
    <p:sldId id="256" r:id="rId18"/>
    <p:sldId id="294" r:id="rId19"/>
    <p:sldId id="258" r:id="rId20"/>
    <p:sldId id="259" r:id="rId21"/>
    <p:sldId id="287" r:id="rId22"/>
    <p:sldId id="283" r:id="rId23"/>
    <p:sldId id="277" r:id="rId24"/>
    <p:sldId id="276" r:id="rId25"/>
    <p:sldId id="292" r:id="rId26"/>
    <p:sldId id="291" r:id="rId27"/>
    <p:sldId id="4136" r:id="rId28"/>
    <p:sldId id="288" r:id="rId29"/>
    <p:sldId id="3211" r:id="rId30"/>
    <p:sldId id="3200" r:id="rId31"/>
    <p:sldId id="3201" r:id="rId32"/>
    <p:sldId id="3162" r:id="rId33"/>
    <p:sldId id="3163" r:id="rId34"/>
    <p:sldId id="4084" r:id="rId35"/>
    <p:sldId id="269" r:id="rId36"/>
    <p:sldId id="270" r:id="rId37"/>
    <p:sldId id="4134" r:id="rId38"/>
    <p:sldId id="293" r:id="rId39"/>
    <p:sldId id="4135" r:id="rId40"/>
    <p:sldId id="4104" r:id="rId41"/>
    <p:sldId id="3627" r:id="rId42"/>
    <p:sldId id="4055"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6" autoAdjust="0"/>
    <p:restoredTop sz="71896" autoAdjust="0"/>
  </p:normalViewPr>
  <p:slideViewPr>
    <p:cSldViewPr snapToGrid="0">
      <p:cViewPr varScale="1">
        <p:scale>
          <a:sx n="65" d="100"/>
          <a:sy n="65" d="100"/>
        </p:scale>
        <p:origin x="116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How can believers cultivate a lifestyle of praising God</a:t>
          </a:r>
          <a:r>
            <a:rPr lang="en-US" sz="3200" b="0" i="1" kern="1200" dirty="0"/>
            <a:t>?</a:t>
          </a:r>
        </a:p>
        <a:p>
          <a:pPr algn="ctr"/>
          <a:r>
            <a:rPr lang="en-GB" sz="3200" b="1" i="1" kern="1200" dirty="0"/>
            <a:t>  Psalm 8:3,4; 136:1;139:17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2497" custScaleY="76115" custLinFactNeighborX="-464" custLinFactNeighborY="-242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ingredients constitute an acceptable praise to God?</a:t>
          </a:r>
        </a:p>
        <a:p>
          <a:pPr algn="ctr">
            <a:lnSpc>
              <a:spcPct val="100000"/>
            </a:lnSpc>
            <a:spcBef>
              <a:spcPct val="0"/>
            </a:spcBef>
            <a:spcAft>
              <a:spcPts val="600"/>
            </a:spcAft>
          </a:pPr>
          <a:r>
            <a:rPr lang="en-GB" sz="3200" b="1" i="1" dirty="0"/>
            <a:t>2 Chronicles 20:21; Psalm 119:7;138:1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2950" custScaleY="105617" custLinFactNeighborX="8391" custLinFactNeighborY="223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What does it mean that God has magnified His word above all His name? </a:t>
          </a:r>
        </a:p>
        <a:p>
          <a:pPr algn="ctr">
            <a:lnSpc>
              <a:spcPct val="100000"/>
            </a:lnSpc>
            <a:spcBef>
              <a:spcPct val="0"/>
            </a:spcBef>
            <a:spcAft>
              <a:spcPts val="600"/>
            </a:spcAft>
          </a:pPr>
          <a:r>
            <a:rPr lang="en-GB" sz="3200" b="1" i="1" dirty="0"/>
            <a:t>Matthew 24:35; Luke 16:17; Numbers 23:19</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7640"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What should God’s omnipresence mean to believers and sinners?</a:t>
          </a:r>
        </a:p>
        <a:p>
          <a:pPr algn="ctr">
            <a:lnSpc>
              <a:spcPct val="100000"/>
            </a:lnSpc>
            <a:spcBef>
              <a:spcPct val="0"/>
            </a:spcBef>
            <a:spcAft>
              <a:spcPts val="600"/>
            </a:spcAft>
          </a:pPr>
          <a:r>
            <a:rPr lang="en-GB" sz="3200" b="1" i="1" dirty="0"/>
            <a:t>Isaiah 43:2; Psalm 139:9-11; Hebrews 4:13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48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What is the power of praise in a believer’s life</a:t>
          </a:r>
          <a:r>
            <a:rPr lang="en-GB" sz="3200" b="0" i="1" kern="1200" dirty="0"/>
            <a:t>?</a:t>
          </a:r>
        </a:p>
        <a:p>
          <a:r>
            <a:rPr lang="en-GB" sz="3200" b="1" i="1" kern="1200" dirty="0"/>
            <a:t>2 Chronicles 20:22; Psalm 22:3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1465"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407099" y="-95461"/>
          <a:ext cx="5791852" cy="302645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1102840" y="565491"/>
          <a:ext cx="5791852" cy="302645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believers cultivate a lifestyle of praising God</a:t>
          </a:r>
          <a:r>
            <a:rPr lang="en-US" sz="3200" b="0" i="1" kern="1200" dirty="0"/>
            <a:t>?</a:t>
          </a:r>
        </a:p>
        <a:p>
          <a:pPr marL="0" lvl="0" indent="0" algn="ctr" defTabSz="1422400">
            <a:buNone/>
          </a:pPr>
          <a:r>
            <a:rPr lang="en-GB" sz="3200" b="1" i="1" kern="1200" dirty="0"/>
            <a:t>  Psalm 8:3,4; 136:1;139:17</a:t>
          </a:r>
        </a:p>
      </dsp:txBody>
      <dsp:txXfrm>
        <a:off x="1191482" y="654133"/>
        <a:ext cx="5614568" cy="28491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41389" y="2775"/>
          <a:ext cx="631438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69105" y="504105"/>
          <a:ext cx="631438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ingredients constitute an acceptable praise to God?</a:t>
          </a:r>
        </a:p>
        <a:p>
          <a:pPr marL="0" lvl="0" indent="0" algn="ctr" defTabSz="1422400">
            <a:lnSpc>
              <a:spcPct val="100000"/>
            </a:lnSpc>
            <a:spcBef>
              <a:spcPct val="0"/>
            </a:spcBef>
            <a:spcAft>
              <a:spcPts val="600"/>
            </a:spcAft>
            <a:buNone/>
          </a:pPr>
          <a:r>
            <a:rPr lang="en-GB" sz="3200" b="1" i="1" kern="1200" dirty="0"/>
            <a:t>2 Chronicles 20:21; Psalm 119:7;138:1</a:t>
          </a:r>
        </a:p>
      </dsp:txBody>
      <dsp:txXfrm>
        <a:off x="3062399" y="597399"/>
        <a:ext cx="6127797"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4236" y="571"/>
          <a:ext cx="6688895"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64696" y="656508"/>
          <a:ext cx="6688895"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What does it mean that God has magnified His word above all His name? </a:t>
          </a:r>
        </a:p>
        <a:p>
          <a:pPr marL="0" lvl="0" indent="0" algn="ctr" defTabSz="1422400">
            <a:lnSpc>
              <a:spcPct val="100000"/>
            </a:lnSpc>
            <a:spcBef>
              <a:spcPct val="0"/>
            </a:spcBef>
            <a:spcAft>
              <a:spcPts val="600"/>
            </a:spcAft>
            <a:buNone/>
          </a:pPr>
          <a:r>
            <a:rPr lang="en-GB" sz="3200" b="1" i="1" kern="1200" dirty="0"/>
            <a:t>Matthew 24:35; Luke 16:17; Numbers 23:19</a:t>
          </a:r>
        </a:p>
      </dsp:txBody>
      <dsp:txXfrm>
        <a:off x="2553510" y="745322"/>
        <a:ext cx="6511267"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35382" y="1387"/>
          <a:ext cx="592934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63098" y="502717"/>
          <a:ext cx="592934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What should God’s omnipresence mean to believers and sinners?</a:t>
          </a:r>
        </a:p>
        <a:p>
          <a:pPr marL="0" lvl="0" indent="0" algn="ctr" defTabSz="1422400">
            <a:lnSpc>
              <a:spcPct val="100000"/>
            </a:lnSpc>
            <a:spcBef>
              <a:spcPct val="0"/>
            </a:spcBef>
            <a:spcAft>
              <a:spcPts val="600"/>
            </a:spcAft>
            <a:buNone/>
          </a:pPr>
          <a:r>
            <a:rPr lang="en-GB" sz="3200" b="1" i="1" kern="1200" dirty="0"/>
            <a:t>Isaiah 43:2; Psalm 139:9-11; Hebrews 4:13</a:t>
          </a:r>
        </a:p>
      </dsp:txBody>
      <dsp:txXfrm>
        <a:off x="2856392" y="596011"/>
        <a:ext cx="5742759"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15600" y="1387"/>
          <a:ext cx="576891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43316" y="502717"/>
          <a:ext cx="576891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power of praise in a believer’s life</a:t>
          </a:r>
          <a:r>
            <a:rPr lang="en-GB" sz="3200" b="0" i="1" kern="1200" dirty="0"/>
            <a:t>?</a:t>
          </a:r>
        </a:p>
        <a:p>
          <a:pPr marL="0" lvl="0" indent="0" defTabSz="1422400">
            <a:buNone/>
          </a:pPr>
          <a:r>
            <a:rPr lang="en-GB" sz="3200" b="1" i="1" kern="1200" dirty="0"/>
            <a:t>2 Chronicles 20:22; Psalm 22:3</a:t>
          </a:r>
        </a:p>
      </dsp:txBody>
      <dsp:txXfrm>
        <a:off x="2936610" y="596011"/>
        <a:ext cx="5582323"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23/09/2025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9/23/2025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9/23/2025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9/23/2025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9/23/2025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9/23/2025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9/23/2025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9/23/2025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9/23/2025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9/23/2025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9/23/2025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9/23/2025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9/23/2025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9/23/2025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9/23/2025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49486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723708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221209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977910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847542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490857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39709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565301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274711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266086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5728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23/09/2025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9/23/2025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23/09/2025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9/23/2025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9/23/2025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23/09/2025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3799636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notesSlide" Target="../notesSlides/notesSlide7.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s://drive.google.com/file/d/163DlbQ_Knp7bwAC4RnWuHbw2g4u1jqur/view?usp=sharing" TargetMode="External"/><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28-09-2025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014:</a:t>
            </a:r>
            <a:r>
              <a:rPr lang="en-US" sz="7200" b="1" dirty="0">
                <a:solidFill>
                  <a:schemeClr val="bg1"/>
                </a:solidFill>
                <a:effectLst>
                  <a:outerShdw blurRad="38100" dist="38100" dir="2700000" algn="tl">
                    <a:srgbClr val="000000">
                      <a:alpha val="43137"/>
                    </a:srgbClr>
                  </a:outerShdw>
                </a:effectLst>
              </a:rPr>
              <a:t> HOW GREAT THOU ART</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394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1"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my God! When I in awesome wonder,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Consider all the works Thy hands hath made,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see the stars, I hear the rolling thunder,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thro’ out the universe displayed,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13752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F5629-6653-86EA-2278-AD034A949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FEF9-93D0-ECB2-A007-43C8FCDE5F89}"/>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B908C98-6841-0B15-D15A-97C076065521}"/>
              </a:ext>
            </a:extLst>
          </p:cNvPr>
          <p:cNvGrpSpPr/>
          <p:nvPr/>
        </p:nvGrpSpPr>
        <p:grpSpPr>
          <a:xfrm>
            <a:off x="243371" y="1656012"/>
            <a:ext cx="11948629" cy="4247317"/>
            <a:chOff x="257130" y="1719391"/>
            <a:chExt cx="10547815" cy="4247317"/>
          </a:xfrm>
        </p:grpSpPr>
        <p:sp>
          <p:nvSpPr>
            <p:cNvPr id="14339" name="TextBox 1">
              <a:extLst>
                <a:ext uri="{FF2B5EF4-FFF2-40B4-BE49-F238E27FC236}">
                  <a16:creationId xmlns:a16="http://schemas.microsoft.com/office/drawing/2014/main" id="{155AB13F-C5F2-AAB2-BDF3-58AB6C8F4348}"/>
                </a:ext>
              </a:extLst>
            </p:cNvPr>
            <p:cNvSpPr txBox="1">
              <a:spLocks noChangeArrowheads="1"/>
            </p:cNvSpPr>
            <p:nvPr/>
          </p:nvSpPr>
          <p:spPr bwMode="auto">
            <a:xfrm>
              <a:off x="767970" y="1719391"/>
              <a:ext cx="1003697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through the woods and forest glades I wander,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hear the birds sing sweetly in the trees;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look down from lofty mountain grandeur,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hear the brook and feel the gentle breeze;</a:t>
              </a:r>
              <a:endPar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07633CF9-2651-87A6-9B19-5E70C7A8DB86}"/>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0225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7671C-36F1-23D6-9508-4C8E66CD67D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39EB385-78C0-0B2D-4935-D6CBA799FFD6}"/>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827002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3BB7-A47D-9A8B-EB1F-776988325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2DEC7-8670-30E5-BFC2-7E3D404FF575}"/>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55CE541-C2C0-89D0-1EBA-61D990419C1A}"/>
              </a:ext>
            </a:extLst>
          </p:cNvPr>
          <p:cNvGrpSpPr/>
          <p:nvPr/>
        </p:nvGrpSpPr>
        <p:grpSpPr>
          <a:xfrm>
            <a:off x="243371" y="1656012"/>
            <a:ext cx="11948629" cy="3631763"/>
            <a:chOff x="257130" y="1719391"/>
            <a:chExt cx="10547815" cy="3631763"/>
          </a:xfrm>
        </p:grpSpPr>
        <p:sp>
          <p:nvSpPr>
            <p:cNvPr id="14339" name="TextBox 1">
              <a:extLst>
                <a:ext uri="{FF2B5EF4-FFF2-40B4-BE49-F238E27FC236}">
                  <a16:creationId xmlns:a16="http://schemas.microsoft.com/office/drawing/2014/main" id="{8B559B3F-53EB-62BC-D9E5-2D1EDD351392}"/>
                </a:ext>
              </a:extLst>
            </p:cNvPr>
            <p:cNvSpPr txBox="1">
              <a:spLocks noChangeArrowheads="1"/>
            </p:cNvSpPr>
            <p:nvPr/>
          </p:nvSpPr>
          <p:spPr bwMode="auto">
            <a:xfrm>
              <a:off x="767970" y="1719391"/>
              <a:ext cx="10036975"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when I think that God, His Son not sparing,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Sent Him to die, I scarce can take it 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on the cross, my burden gladly bearing,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bled and died to take away my sin;</a:t>
              </a:r>
            </a:p>
          </p:txBody>
        </p:sp>
        <p:sp>
          <p:nvSpPr>
            <p:cNvPr id="14341" name="TextBox 5">
              <a:extLst>
                <a:ext uri="{FF2B5EF4-FFF2-40B4-BE49-F238E27FC236}">
                  <a16:creationId xmlns:a16="http://schemas.microsoft.com/office/drawing/2014/main" id="{47F72593-E39F-4666-DC3D-FC693CD40B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9858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F6DC3-74E0-E24B-E14D-04FCD1756AD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C666E92F-21C5-656F-B531-F9653A29977D}"/>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385688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355F-53DE-8C2F-B29E-C679F9CF1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B657F-8D90-5D6C-B81C-F153AECBE5D7}"/>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0258D5D0-CB15-65E0-087E-350C58656A16}"/>
              </a:ext>
            </a:extLst>
          </p:cNvPr>
          <p:cNvGrpSpPr/>
          <p:nvPr/>
        </p:nvGrpSpPr>
        <p:grpSpPr>
          <a:xfrm>
            <a:off x="243371" y="1656012"/>
            <a:ext cx="11948629" cy="4862870"/>
            <a:chOff x="257130" y="1719391"/>
            <a:chExt cx="10547815" cy="4862870"/>
          </a:xfrm>
        </p:grpSpPr>
        <p:sp>
          <p:nvSpPr>
            <p:cNvPr id="14339" name="TextBox 1">
              <a:extLst>
                <a:ext uri="{FF2B5EF4-FFF2-40B4-BE49-F238E27FC236}">
                  <a16:creationId xmlns:a16="http://schemas.microsoft.com/office/drawing/2014/main" id="{494DF913-E6EE-177C-E22E-CBEE5BCFC8D1}"/>
                </a:ext>
              </a:extLst>
            </p:cNvPr>
            <p:cNvSpPr txBox="1">
              <a:spLocks noChangeArrowheads="1"/>
            </p:cNvSpPr>
            <p:nvPr/>
          </p:nvSpPr>
          <p:spPr bwMode="auto">
            <a:xfrm>
              <a:off x="767970" y="1719391"/>
              <a:ext cx="10036975"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Christ shall come with shout of acclamation,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take me home, what joy shall fill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 shall bow in humble adoration,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there proclaim, my God, how great Thou art!</a:t>
              </a:r>
            </a:p>
          </p:txBody>
        </p:sp>
        <p:sp>
          <p:nvSpPr>
            <p:cNvPr id="14341" name="TextBox 5">
              <a:extLst>
                <a:ext uri="{FF2B5EF4-FFF2-40B4-BE49-F238E27FC236}">
                  <a16:creationId xmlns:a16="http://schemas.microsoft.com/office/drawing/2014/main" id="{FF986C00-A093-9D8F-DCE4-DE6A1D05FEF8}"/>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85948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0DE2-EAE9-5485-71A1-AC3A391B6C2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DDBCFF4-B110-328E-E5B3-5C3745D79DB3}"/>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
        <p:nvSpPr>
          <p:cNvPr id="2" name="Oval 1">
            <a:extLst>
              <a:ext uri="{FF2B5EF4-FFF2-40B4-BE49-F238E27FC236}">
                <a16:creationId xmlns:a16="http://schemas.microsoft.com/office/drawing/2014/main" id="{C631093A-DFE7-86ED-A428-27A0ADF9306D}"/>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5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28-09-2025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3"/>
            <a:ext cx="7037591"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514350" indent="-514350" algn="ctr">
              <a:lnSpc>
                <a:spcPct val="110000"/>
              </a:lnSpc>
              <a:buFont typeface="+mj-lt"/>
              <a:buAutoNum type="arabicPeriod"/>
            </a:pPr>
            <a:r>
              <a:rPr lang="en-US" b="1" dirty="0">
                <a:solidFill>
                  <a:schemeClr val="tx1">
                    <a:lumMod val="50000"/>
                    <a:lumOff val="50000"/>
                  </a:schemeClr>
                </a:solidFill>
                <a:latin typeface="Calibri" panose="020F0502020204030204" pitchFamily="34" charset="0"/>
              </a:rPr>
              <a:t>Provide five promises in the Bible along with their attached conditions.</a:t>
            </a:r>
          </a:p>
          <a:p>
            <a:pPr marL="514350" indent="-514350" algn="ctr">
              <a:lnSpc>
                <a:spcPct val="110000"/>
              </a:lnSpc>
              <a:buFont typeface="+mj-lt"/>
              <a:buAutoNum type="arabicPeriod"/>
            </a:pPr>
            <a:r>
              <a:rPr lang="en-US" b="1" dirty="0">
                <a:solidFill>
                  <a:schemeClr val="tx1">
                    <a:lumMod val="50000"/>
                    <a:lumOff val="50000"/>
                  </a:schemeClr>
                </a:solidFill>
                <a:latin typeface="Calibri" panose="020F0502020204030204" pitchFamily="34" charset="0"/>
              </a:rPr>
              <a:t>List practical actions that promote unity among brethren, supporting your answers with Bible references. </a:t>
            </a: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Blessedness of Obedience and Unity</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1019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Practice of Praise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7" y="1578634"/>
            <a:ext cx="682476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will worship toward thy holy temple, and praise thy name for thy lovingkindness and for thy truth: for thou hast magnified thy word above all thy name”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138</a:t>
            </a:r>
            <a:r>
              <a:rPr kumimoji="0" lang="en-US" alt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:2</a:t>
            </a:r>
            <a:r>
              <a:rPr kumimoji="0" lang="en-GB" sz="28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134 to 139</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688474" cy="5667559"/>
          </a:xfrm>
        </p:spPr>
        <p:txBody>
          <a:bodyPr anchor="ctr">
            <a:noAutofit/>
          </a:bodyPr>
          <a:lstStyle/>
          <a:p>
            <a:pPr marL="0" indent="0" algn="just">
              <a:lnSpc>
                <a:spcPct val="100000"/>
              </a:lnSpc>
              <a:buNone/>
            </a:pPr>
            <a:r>
              <a:rPr lang="en-GB" dirty="0"/>
              <a:t>Praise is an expression of gratitude to God for His great deeds and manifold blessings. It enriches and deepens our fellowship with God. We are exhorted to cultivate praise as a lifestyle regardless of the circumstances in which we find ourselves. We are to praise God in recognition of our divine ownership, redemption, covenant relationship, favour and blessings made available to us in Christ. Indeed</a:t>
            </a:r>
            <a:r>
              <a:rPr lang="en-US" dirty="0"/>
              <a:t>, if we truly consider these, we cannot help but be overwhelmed with gratitude and join the sweet psalmist of Israel in exclaiming,</a:t>
            </a:r>
            <a:r>
              <a:rPr lang="en-GB" dirty="0"/>
              <a:t> ‘</a:t>
            </a:r>
            <a:r>
              <a:rPr lang="en-GB" b="1" i="1" dirty="0"/>
              <a:t>Praise ye the LORD. Praise ye the name of the LORD; praise him, O ye servants of the LORD’ </a:t>
            </a:r>
            <a:r>
              <a:rPr lang="en-US" b="1" dirty="0"/>
              <a:t> </a:t>
            </a:r>
            <a:r>
              <a:rPr lang="en-US" dirty="0"/>
              <a:t>(Psalm 135:1).</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Our understanding and fixation on God’s supremacy, sovereignty, and mercy are crucial to a lifestyle of praise.</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should praise God because He deserves, expects, inhabits and does wonders through it.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We praise God with our lives foremost. Sinners praise God by repenting, and not just words. Believers praise God with the aroma of holiness. </a:t>
            </a:r>
          </a:p>
          <a:p>
            <a:pPr marL="514350" indent="-514350" algn="just" eaLnBrk="0" fontAlgn="base" hangingPunct="0">
              <a:lnSpc>
                <a:spcPct val="100000"/>
              </a:lnSpc>
              <a:spcBef>
                <a:spcPct val="0"/>
              </a:spcBef>
              <a:spcAft>
                <a:spcPts val="600"/>
              </a:spcAft>
              <a:buFont typeface="+mj-lt"/>
              <a:buAutoNum type="arabicPeriod"/>
              <a:defRPr/>
            </a:pPr>
            <a:r>
              <a:rPr lang="en-US" dirty="0"/>
              <a:t>God has magnified His word above all His name. We can trust its promises and prophecies.</a:t>
            </a:r>
          </a:p>
          <a:p>
            <a:pPr marL="514350" indent="-514350" algn="just" eaLnBrk="0" fontAlgn="base" hangingPunct="0">
              <a:lnSpc>
                <a:spcPct val="100000"/>
              </a:lnSpc>
              <a:spcBef>
                <a:spcPct val="0"/>
              </a:spcBef>
              <a:spcAft>
                <a:spcPts val="600"/>
              </a:spcAft>
              <a:buFont typeface="+mj-lt"/>
              <a:buAutoNum type="arabicPeriod"/>
              <a:defRPr/>
            </a:pPr>
            <a:r>
              <a:rPr lang="en-US" dirty="0"/>
              <a:t>God is omnipresent! This ought to be a source of comfort and caution to believers. For sinners, it’s a call to repentance.</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Practice of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2425784" y="2180743"/>
          <a:ext cx="7359900"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32085" y="2567853"/>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517258" cy="5475129"/>
          </a:xfrm>
        </p:spPr>
        <p:txBody>
          <a:bodyPr anchor="ctr">
            <a:noAutofit/>
          </a:bodyPr>
          <a:lstStyle/>
          <a:p>
            <a:pPr marL="0" indent="0" algn="ctr">
              <a:lnSpc>
                <a:spcPct val="110000"/>
              </a:lnSpc>
              <a:buNone/>
            </a:pPr>
            <a:r>
              <a:rPr lang="en-US" b="1" dirty="0"/>
              <a:t>We are encouraged to praise God at all times and in every situation. This becomes more natural when we focus on God's supremacy over our circumstances rather than on the circumstances themselves. Living in holiness makes our praises acceptable to God and releases their power in our lives and situations.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705358" cy="5475129"/>
          </a:xfrm>
        </p:spPr>
        <p:txBody>
          <a:bodyPr anchor="ctr">
            <a:noAutofit/>
          </a:bodyPr>
          <a:lstStyle/>
          <a:p>
            <a:pPr marL="0" indent="0" algn="ctr">
              <a:lnSpc>
                <a:spcPct val="110000"/>
              </a:lnSpc>
              <a:buNone/>
            </a:pPr>
            <a:r>
              <a:rPr lang="en-US" b="1" dirty="0">
                <a:latin typeface="Calibri" panose="020F0502020204030204" pitchFamily="34" charset="0"/>
              </a:rPr>
              <a:t>Choose a specific challenging situation in your life, </a:t>
            </a:r>
            <a:r>
              <a:rPr lang="en-US" b="1">
                <a:latin typeface="Calibri" panose="020F0502020204030204" pitchFamily="34" charset="0"/>
              </a:rPr>
              <a:t>whether it is </a:t>
            </a:r>
            <a:r>
              <a:rPr lang="en-US" b="1" dirty="0">
                <a:latin typeface="Calibri" panose="020F0502020204030204" pitchFamily="34" charset="0"/>
              </a:rPr>
              <a:t>related to your family or your local church. Each day this week, take time to praise God for His supremacy over that situation. Next Sunday, share your testimony in church about what happened regarding that situation or how it impacted you in relation to it.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cry for  deliverance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Cause me to hear thy lovingkindness in the morning; for in thee do I trust; cause me to know the way wherein I should walk; for I lift up my soul unto thee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143:8</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140 to 144</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177:</a:t>
            </a:r>
            <a:r>
              <a:rPr lang="en-US" sz="7200" b="1" dirty="0">
                <a:solidFill>
                  <a:schemeClr val="bg1"/>
                </a:solidFill>
                <a:effectLst>
                  <a:outerShdw blurRad="38100" dist="38100" dir="2700000" algn="tl">
                    <a:srgbClr val="000000">
                      <a:alpha val="43137"/>
                    </a:srgbClr>
                  </a:outerShdw>
                </a:effectLst>
              </a:rPr>
              <a:t> SEARCH ME O GOD</a:t>
            </a: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Search me, O God, and know my heart today,​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Try me, O Lord, and know my thoughts I pray;​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 if there be some wicked way in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Cleanse me from every sin, and set me free.​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praise Thee, Lord, for cleansing me from sin;​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Fulfill Thy Word, and make me pure within;​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me with fire, where once I burned with shame;​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Grant my desire to magnify Thy name.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09205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take my life, and make it wholly Thine;​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Fill my poor heart with Thy great love divine;​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all my will, my passion, self and pride;​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now surrender, Lord, in me abide.​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2841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SEARCH ME O GOD [GHS 177]</a:t>
            </a:r>
          </a:p>
        </p:txBody>
      </p:sp>
      <p:grpSp>
        <p:nvGrpSpPr>
          <p:cNvPr id="3" name="Group 2"/>
          <p:cNvGrpSpPr/>
          <p:nvPr/>
        </p:nvGrpSpPr>
        <p:grpSpPr>
          <a:xfrm>
            <a:off x="243372" y="1656012"/>
            <a:ext cx="11948629" cy="3323987"/>
            <a:chOff x="257130" y="1719391"/>
            <a:chExt cx="10547818" cy="3323987"/>
          </a:xfrm>
        </p:grpSpPr>
        <p:sp>
          <p:nvSpPr>
            <p:cNvPr id="14339" name="TextBox 1"/>
            <p:cNvSpPr txBox="1">
              <a:spLocks noChangeArrowheads="1"/>
            </p:cNvSpPr>
            <p:nvPr/>
          </p:nvSpPr>
          <p:spPr bwMode="auto">
            <a:xfrm>
              <a:off x="907147" y="1719391"/>
              <a:ext cx="989780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Holy Ghost, revival comes from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Send a revival, start the work in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Word declares Thou wilt supply our need;​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blessings now, O Lord, I humbly plead.​</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880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2 Kings 22:1-20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12) 2 Kings 022">
            <a:hlinkClick r:id="" action="ppaction://media"/>
            <a:extLst>
              <a:ext uri="{FF2B5EF4-FFF2-40B4-BE49-F238E27FC236}">
                <a16:creationId xmlns:a16="http://schemas.microsoft.com/office/drawing/2014/main" id="{B4CCA506-F492-DFC6-C87D-A1F67571420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67275" y="356649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7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AC66F-8E4B-E42C-DCD0-DCDAA73A8B85}"/>
            </a:ext>
          </a:extLst>
        </p:cNvPr>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8ABAC95-7559-0FB2-B43E-FF6BFBB01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Bible Book Wallpapers - Top Free Bible Book Backgrounds - WallpaperAccess">
            <a:extLst>
              <a:ext uri="{FF2B5EF4-FFF2-40B4-BE49-F238E27FC236}">
                <a16:creationId xmlns:a16="http://schemas.microsoft.com/office/drawing/2014/main" id="{ABE24A73-87B9-071F-31B4-462141181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0"/>
          <a:stretch>
            <a:fillRect/>
          </a:stretch>
        </p:blipFill>
        <p:spPr bwMode="auto">
          <a:xfrm>
            <a:off x="3049" y="-9527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2FBD1EF8-BFC8-F741-CACA-49378F677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22B53EA3-E839-E2E2-D765-C8D20521C154}"/>
              </a:ext>
            </a:extLst>
          </p:cNvPr>
          <p:cNvSpPr>
            <a:spLocks noGrp="1"/>
          </p:cNvSpPr>
          <p:nvPr>
            <p:ph type="title"/>
          </p:nvPr>
        </p:nvSpPr>
        <p:spPr>
          <a:xfrm>
            <a:off x="643466" y="643467"/>
            <a:ext cx="8367184" cy="1337733"/>
          </a:xfrm>
        </p:spPr>
        <p:txBody>
          <a:bodyPr vert="horz" lIns="91440" tIns="45720" rIns="91440" bIns="45720" rtlCol="0" anchor="t">
            <a:normAutofit/>
          </a:bodyPr>
          <a:lstStyle/>
          <a:p>
            <a:r>
              <a:rPr lang="en-US" sz="6000" dirty="0">
                <a:solidFill>
                  <a:srgbClr val="FFFFFF"/>
                </a:solidFill>
                <a:effectLst>
                  <a:outerShdw blurRad="38100" dist="38100" dir="2700000" algn="tl">
                    <a:srgbClr val="000000">
                      <a:alpha val="43137"/>
                    </a:srgbClr>
                  </a:outerShdw>
                </a:effectLst>
              </a:rPr>
              <a:t>PRE-MESSAGE SONG</a:t>
            </a:r>
          </a:p>
        </p:txBody>
      </p:sp>
      <p:sp>
        <p:nvSpPr>
          <p:cNvPr id="8" name="Title 1">
            <a:extLst>
              <a:ext uri="{FF2B5EF4-FFF2-40B4-BE49-F238E27FC236}">
                <a16:creationId xmlns:a16="http://schemas.microsoft.com/office/drawing/2014/main" id="{CC0E18E8-2FCC-8443-EEF5-8939ED6E8155}"/>
              </a:ext>
            </a:extLst>
          </p:cNvPr>
          <p:cNvSpPr txBox="1">
            <a:spLocks/>
          </p:cNvSpPr>
          <p:nvPr/>
        </p:nvSpPr>
        <p:spPr>
          <a:xfrm>
            <a:off x="1272116" y="403146"/>
            <a:ext cx="5449479" cy="15780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hlinkClick r:id="rId3" tooltip="https://1drv.ms/v/s!AtIGNcsWdqbMyA3MNSd2m7N-VqoW?e=3gG3L1">
                  <a:extLst>
                    <a:ext uri="{A12FA001-AC4F-418D-AE19-62706E023703}">
                      <ahyp:hlinkClr xmlns:ahyp="http://schemas.microsoft.com/office/drawing/2018/hyperlinkcolor" val="tx"/>
                    </a:ext>
                  </a:extLst>
                </a:hlinkClick>
              </a:rPr>
              <a:t>O Lord thy Word will endure</a:t>
            </a:r>
            <a:endParaRPr kumimoji="0" lang="en-US" sz="3200" b="1" i="0" u="heavy" strike="noStrike" kern="1200" cap="none" spc="0" normalizeH="0" baseline="0" noProof="0" dirty="0">
              <a:ln>
                <a:noFill/>
              </a:ln>
              <a:solidFill>
                <a:srgbClr val="FFFFFF"/>
              </a:solidFill>
              <a:effectLst/>
              <a:uLnTx/>
              <a:uFill>
                <a:solidFill>
                  <a:srgbClr val="FF33CC"/>
                </a:solidFill>
              </a:uFill>
              <a:latin typeface="Calibri" panose="020F0502020204030204"/>
              <a:ea typeface="+mj-ea"/>
              <a:cs typeface="+mj-cs"/>
            </a:endParaRPr>
          </a:p>
        </p:txBody>
      </p:sp>
      <p:sp>
        <p:nvSpPr>
          <p:cNvPr id="1037" name="Rectangle 1036">
            <a:extLst>
              <a:ext uri="{FF2B5EF4-FFF2-40B4-BE49-F238E27FC236}">
                <a16:creationId xmlns:a16="http://schemas.microsoft.com/office/drawing/2014/main" id="{AEB28E92-FD74-AB48-AA33-99EEE8E79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10;&#10;Description automatically generated">
            <a:extLst>
              <a:ext uri="{FF2B5EF4-FFF2-40B4-BE49-F238E27FC236}">
                <a16:creationId xmlns:a16="http://schemas.microsoft.com/office/drawing/2014/main" id="{06368699-1EFA-DD34-51CA-DA710733D00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82567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PROFIT OF A TENDER HEART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15775</TotalTime>
  <Words>1564</Words>
  <Application>Microsoft Office PowerPoint</Application>
  <PresentationFormat>Widescreen</PresentationFormat>
  <Paragraphs>209</Paragraphs>
  <Slides>38</Slides>
  <Notes>8</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38</vt:i4>
      </vt:variant>
    </vt:vector>
  </HeadingPairs>
  <TitlesOfParts>
    <vt:vector size="55" baseType="lpstr">
      <vt:lpstr>Aptos</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HOW GREAT THOU ART [GHS 014]</vt:lpstr>
      <vt:lpstr>PowerPoint Presentation</vt:lpstr>
      <vt:lpstr>HOW GREAT THOU ART [GHS 014]</vt:lpstr>
      <vt:lpstr>PowerPoint Presentation</vt:lpstr>
      <vt:lpstr>HOW GREAT THOU ART [GHS 014]</vt:lpstr>
      <vt:lpstr>PowerPoint Presentation</vt:lpstr>
      <vt:lpstr>HOW GREAT THOU ART [GHS 014]</vt:lpstr>
      <vt:lpstr>PowerPoint Presentation</vt:lpstr>
      <vt:lpstr>SEARCH THE SCRIPTURES</vt:lpstr>
      <vt:lpstr>REVIEW OF THE ASSIGNMENT FROM LAST STUDY</vt:lpstr>
      <vt:lpstr> LESSON 1019:  The Practice of Praise</vt:lpstr>
      <vt:lpstr>INTRODUCTION</vt:lpstr>
      <vt:lpstr>The Practice of Praise</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1020: The cry for  deliverance</vt:lpstr>
      <vt:lpstr>HYMN</vt:lpstr>
      <vt:lpstr>SEARCH ME O GOD [GHS 177]</vt:lpstr>
      <vt:lpstr>SEARCH ME O GOD [GHS 177]</vt:lpstr>
      <vt:lpstr>SEARCH ME O GOD [GHS 177]</vt:lpstr>
      <vt:lpstr>SEARCH ME O GOD [GHS 177]</vt:lpstr>
      <vt:lpstr>PowerPoint Presentation</vt:lpstr>
      <vt:lpstr>CHOIR</vt:lpstr>
      <vt:lpstr>PRE-MESSAGE SONG</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934</cp:revision>
  <dcterms:created xsi:type="dcterms:W3CDTF">2023-01-06T14:44:39Z</dcterms:created>
  <dcterms:modified xsi:type="dcterms:W3CDTF">2025-09-23T09:07:13Z</dcterms:modified>
</cp:coreProperties>
</file>