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sldIdLst>
    <p:sldId id="256" r:id="rId2"/>
    <p:sldId id="294" r:id="rId3"/>
    <p:sldId id="258" r:id="rId4"/>
    <p:sldId id="259" r:id="rId5"/>
    <p:sldId id="287" r:id="rId6"/>
    <p:sldId id="283" r:id="rId7"/>
    <p:sldId id="277" r:id="rId8"/>
    <p:sldId id="276" r:id="rId9"/>
    <p:sldId id="292" r:id="rId10"/>
    <p:sldId id="269" r:id="rId11"/>
    <p:sldId id="288" r:id="rId12"/>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4719"/>
  </p:normalViewPr>
  <p:slideViewPr>
    <p:cSldViewPr snapToGrid="0">
      <p:cViewPr varScale="1">
        <p:scale>
          <a:sx n="144" d="100"/>
          <a:sy n="144" d="100"/>
        </p:scale>
        <p:origin x="701"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modSld">
      <pc:chgData name="DCLM NL" userId="57f3ed0d-ae9c-485c-9738-6351eaddc248" providerId="ADAL" clId="{DB9D4196-092C-4817-BE64-F00FCE99FF6D}" dt="2025-09-17T18:20:42.720" v="27" actId="6549"/>
      <pc:docMkLst>
        <pc:docMk/>
      </pc:docMkLst>
      <pc:sldChg chg="modSp mod">
        <pc:chgData name="DCLM NL" userId="57f3ed0d-ae9c-485c-9738-6351eaddc248" providerId="ADAL" clId="{DB9D4196-092C-4817-BE64-F00FCE99FF6D}" dt="2025-09-17T18:19:41.465" v="0" actId="20577"/>
        <pc:sldMkLst>
          <pc:docMk/>
          <pc:sldMk cId="0" sldId="258"/>
        </pc:sldMkLst>
        <pc:spChg chg="mod">
          <ac:chgData name="DCLM NL" userId="57f3ed0d-ae9c-485c-9738-6351eaddc248" providerId="ADAL" clId="{DB9D4196-092C-4817-BE64-F00FCE99FF6D}" dt="2025-09-17T18:19:41.465" v="0" actId="20577"/>
          <ac:spMkLst>
            <pc:docMk/>
            <pc:sldMk cId="0" sldId="258"/>
            <ac:spMk id="2" creationId="{00000000-0000-0000-0000-000000000000}"/>
          </ac:spMkLst>
        </pc:spChg>
      </pc:sldChg>
      <pc:sldChg chg="modSp mod">
        <pc:chgData name="DCLM NL" userId="57f3ed0d-ae9c-485c-9738-6351eaddc248" providerId="ADAL" clId="{DB9D4196-092C-4817-BE64-F00FCE99FF6D}" dt="2025-09-17T18:20:42.720" v="27" actId="6549"/>
        <pc:sldMkLst>
          <pc:docMk/>
          <pc:sldMk cId="0" sldId="259"/>
        </pc:sldMkLst>
        <pc:spChg chg="mod">
          <ac:chgData name="DCLM NL" userId="57f3ed0d-ae9c-485c-9738-6351eaddc248" providerId="ADAL" clId="{DB9D4196-092C-4817-BE64-F00FCE99FF6D}" dt="2025-09-17T18:20:42.720" v="27" actId="6549"/>
          <ac:spMkLst>
            <pc:docMk/>
            <pc:sldMk cId="0" sldId="259"/>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When should a believer praise God?</a:t>
          </a:r>
        </a:p>
        <a:p>
          <a:pPr algn="ctr"/>
          <a:r>
            <a:rPr lang="en-GB" sz="3200" b="1" i="1" kern="1200" dirty="0"/>
            <a:t>  Psalm 145:2; Ephesians 5:20.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90491"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For what reason should believers praise God</a:t>
          </a:r>
          <a:r>
            <a:rPr lang="en-GB" sz="3200" b="0" i="1" dirty="0"/>
            <a:t>?</a:t>
          </a:r>
        </a:p>
        <a:p>
          <a:pPr algn="ctr">
            <a:lnSpc>
              <a:spcPct val="100000"/>
            </a:lnSpc>
            <a:spcBef>
              <a:spcPct val="0"/>
            </a:spcBef>
            <a:spcAft>
              <a:spcPts val="600"/>
            </a:spcAft>
          </a:pPr>
          <a:r>
            <a:rPr lang="en-GB" sz="3200" b="1" i="1" dirty="0"/>
            <a:t>Psalm 147:1; Psalm 145:3,8; Jeremiah 31:11.</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35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Briefly explain how believers should praise God</a:t>
          </a:r>
          <a:r>
            <a:rPr lang="en-GB" sz="3200" i="1" dirty="0"/>
            <a:t>.</a:t>
          </a:r>
        </a:p>
        <a:p>
          <a:pPr algn="ctr">
            <a:lnSpc>
              <a:spcPct val="100000"/>
            </a:lnSpc>
            <a:spcBef>
              <a:spcPct val="0"/>
            </a:spcBef>
            <a:spcAft>
              <a:spcPts val="600"/>
            </a:spcAft>
          </a:pPr>
          <a:r>
            <a:rPr lang="en-GB" sz="3200" b="1" i="1" dirty="0"/>
            <a:t>Hebrews 13:15; Eph 5:19,20.</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95380" custScaleY="76846" custLinFactNeighborX="-1549" custLinFactNeighborY="-50">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State the scriptural requirements for acceptable and rewardable praise and worship.</a:t>
          </a:r>
          <a:endParaRPr lang="en-GB" sz="3200" b="0" i="1" dirty="0"/>
        </a:p>
        <a:p>
          <a:pPr algn="ctr">
            <a:lnSpc>
              <a:spcPct val="100000"/>
            </a:lnSpc>
            <a:spcBef>
              <a:spcPct val="0"/>
            </a:spcBef>
            <a:spcAft>
              <a:spcPts val="600"/>
            </a:spcAft>
          </a:pPr>
          <a:r>
            <a:rPr lang="en-GB" sz="3200" b="1" i="1" dirty="0"/>
            <a:t>Psalm 29:2; Philippians 4:4,5.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19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233701" y="-175342"/>
          <a:ext cx="5666689" cy="30266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29497" y="485662"/>
          <a:ext cx="5666689" cy="302669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When should a believer praise God?</a:t>
          </a:r>
        </a:p>
        <a:p>
          <a:pPr marL="0" lvl="0" indent="0" algn="ctr" defTabSz="1422400">
            <a:buNone/>
          </a:pPr>
          <a:r>
            <a:rPr lang="en-GB" sz="3200" b="1" i="1" kern="1200" dirty="0"/>
            <a:t>  Psalm 145:2; Ephesians 5:20.</a:t>
          </a:r>
        </a:p>
      </dsp:txBody>
      <dsp:txXfrm>
        <a:off x="3018146" y="574311"/>
        <a:ext cx="5489391" cy="2849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4533" y="1387"/>
          <a:ext cx="6571045"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2249" y="502717"/>
          <a:ext cx="6571045"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For what reason should believers praise God</a:t>
          </a:r>
          <a:r>
            <a:rPr lang="en-GB" sz="3200" b="0" i="1" kern="1200" dirty="0"/>
            <a:t>?</a:t>
          </a:r>
        </a:p>
        <a:p>
          <a:pPr marL="0" lvl="0" indent="0" algn="ctr" defTabSz="1422400">
            <a:lnSpc>
              <a:spcPct val="100000"/>
            </a:lnSpc>
            <a:spcBef>
              <a:spcPct val="0"/>
            </a:spcBef>
            <a:spcAft>
              <a:spcPts val="600"/>
            </a:spcAft>
            <a:buNone/>
          </a:pPr>
          <a:r>
            <a:rPr lang="en-GB" sz="3200" b="1" i="1" kern="1200" dirty="0"/>
            <a:t>Psalm 147:1; Psalm 145:3,8; Jeremiah 31:11.</a:t>
          </a:r>
        </a:p>
      </dsp:txBody>
      <dsp:txXfrm>
        <a:off x="2535543" y="596011"/>
        <a:ext cx="6384457"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58906" y="-1401"/>
          <a:ext cx="5927042"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49366" y="654535"/>
          <a:ext cx="5927042"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Briefly explain how believers should praise God</a:t>
          </a:r>
          <a:r>
            <a:rPr lang="en-GB" sz="3200" i="1" kern="1200" dirty="0"/>
            <a:t>.</a:t>
          </a:r>
        </a:p>
        <a:p>
          <a:pPr marL="0" lvl="0" indent="0" algn="ctr" defTabSz="1422400">
            <a:lnSpc>
              <a:spcPct val="100000"/>
            </a:lnSpc>
            <a:spcBef>
              <a:spcPct val="0"/>
            </a:spcBef>
            <a:spcAft>
              <a:spcPts val="600"/>
            </a:spcAft>
            <a:buNone/>
          </a:pPr>
          <a:r>
            <a:rPr lang="en-GB" sz="3200" b="1" i="1" kern="1200" dirty="0"/>
            <a:t>Hebrews 13:15; Eph 5:19,20.</a:t>
          </a:r>
        </a:p>
      </dsp:txBody>
      <dsp:txXfrm>
        <a:off x="2838180" y="743349"/>
        <a:ext cx="5749414"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203300" y="1387"/>
          <a:ext cx="599351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31016" y="502717"/>
          <a:ext cx="599351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State the scriptural requirements for acceptable and rewardable praise and worship.</a:t>
          </a:r>
          <a:endParaRPr lang="en-GB" sz="3200" b="0" i="1" kern="1200" dirty="0"/>
        </a:p>
        <a:p>
          <a:pPr marL="0" lvl="0" indent="0" algn="ctr" defTabSz="1422400">
            <a:lnSpc>
              <a:spcPct val="100000"/>
            </a:lnSpc>
            <a:spcBef>
              <a:spcPct val="0"/>
            </a:spcBef>
            <a:spcAft>
              <a:spcPts val="600"/>
            </a:spcAft>
            <a:buNone/>
          </a:pPr>
          <a:r>
            <a:rPr lang="en-GB" sz="3200" b="1" i="1" kern="1200" dirty="0"/>
            <a:t>Psalm 29:2; Philippians 4:4,5.</a:t>
          </a:r>
        </a:p>
      </dsp:txBody>
      <dsp:txXfrm>
        <a:off x="2824310" y="596011"/>
        <a:ext cx="580692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9/17/2025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17/09/2025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17/09/2025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17/09/2025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12-10-2025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tx1">
                    <a:lumMod val="50000"/>
                    <a:lumOff val="50000"/>
                  </a:schemeClr>
                </a:solidFill>
                <a:latin typeface="Calibri" panose="020F0502020204030204" pitchFamily="34" charset="0"/>
              </a:rPr>
              <a:t>Choose two biblical cases of prayer where the answer seemed delayed and two where the answer was immediate. For each example, explain (a) the reason for the timing, (b) how the petitioner responded, and (c) one practical habit we should adopt when we experience waiting.</a:t>
            </a:r>
          </a:p>
          <a:p>
            <a:pPr marL="0" indent="0" algn="ctr">
              <a:lnSpc>
                <a:spcPct val="110000"/>
              </a:lnSpc>
              <a:buNone/>
            </a:pPr>
            <a:r>
              <a:rPr lang="en-US" b="1" dirty="0">
                <a:latin typeface="Calibri" panose="020F0502020204030204" pitchFamily="34" charset="0"/>
              </a:rPr>
              <a:t>Volunteers, please!</a:t>
            </a:r>
            <a:endParaRPr lang="en-US" b="1" dirty="0">
              <a:solidFill>
                <a:schemeClr val="tx1">
                  <a:lumMod val="50000"/>
                  <a:lumOff val="50000"/>
                </a:schemeClr>
              </a:solidFill>
              <a:latin typeface="Calibri" panose="020F0502020204030204" pitchFamily="34" charset="0"/>
            </a:endParaRP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The cry for deliverance</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17277"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a:t>
            </a:r>
            <a:r>
              <a:rPr lang="en-US" altLang="en-US" sz="4800" b="1" u="sng" dirty="0">
                <a:solidFill>
                  <a:srgbClr val="FFFFFF"/>
                </a:solidFill>
              </a:rPr>
              <a:t>2</a:t>
            </a:r>
            <a:r>
              <a:rPr kumimoji="0" lang="en-US" altLang="en-US" sz="4800" b="1" i="0" u="sng" strike="noStrike" kern="1200" cap="none" spc="0" normalizeH="0" baseline="0" noProof="0" dirty="0">
                <a:ln>
                  <a:noFill/>
                </a:ln>
                <a:solidFill>
                  <a:srgbClr val="FFFFFF"/>
                </a:solidFill>
                <a:effectLst/>
                <a:uLnTx/>
                <a:uFillTx/>
                <a:latin typeface="+mj-lt"/>
                <a:ea typeface="+mj-ea"/>
                <a:cs typeface="+mj-cs"/>
              </a:rPr>
              <a:t>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a:t>
            </a:r>
            <a:r>
              <a:rPr lang="en-GB" altLang="en-US" sz="4800" b="1" dirty="0">
                <a:solidFill>
                  <a:srgbClr val="FFFFFF"/>
                </a:solidFill>
              </a:rPr>
              <a:t>p</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re-</a:t>
            </a:r>
            <a:r>
              <a:rPr kumimoji="0" lang="en-GB" altLang="en-US" sz="4800" b="1" i="0" u="none" strike="noStrike" kern="1200" cap="none" spc="0" normalizeH="0" baseline="0" noProof="0" dirty="0" err="1">
                <a:ln>
                  <a:noFill/>
                </a:ln>
                <a:solidFill>
                  <a:srgbClr val="FFFFFF"/>
                </a:solidFill>
                <a:effectLst/>
                <a:uLnTx/>
                <a:uFillTx/>
                <a:latin typeface="+mj-lt"/>
                <a:ea typeface="+mj-ea"/>
                <a:cs typeface="+mj-cs"/>
              </a:rPr>
              <a:t>eminen</a:t>
            </a:r>
            <a:r>
              <a:rPr lang="en-GB" altLang="en-US" sz="4800" b="1" dirty="0" err="1">
                <a:solidFill>
                  <a:srgbClr val="FFFFFF"/>
                </a:solidFill>
              </a:rPr>
              <a:t>ce</a:t>
            </a:r>
            <a:r>
              <a:rPr lang="en-GB" altLang="en-US" sz="4800" b="1" dirty="0">
                <a:solidFill>
                  <a:srgbClr val="FFFFFF"/>
                </a:solidFill>
              </a:rPr>
              <a:t> of praise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187948" y="1576738"/>
            <a:ext cx="6667168"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b="1" i="1" dirty="0"/>
              <a:t>“All thy works shall praise thee, O LORD; and thy saints shall bless thee”</a:t>
            </a:r>
          </a:p>
          <a:p>
            <a:pPr marL="180975" lvl="1" indent="-180975" algn="ctr" defTabSz="1289050">
              <a:lnSpc>
                <a:spcPct val="90000"/>
              </a:lnSpc>
              <a:spcBef>
                <a:spcPct val="0"/>
              </a:spcBef>
              <a:spcAft>
                <a:spcPct val="20000"/>
              </a:spcAft>
            </a:pPr>
            <a:r>
              <a:rPr lang="en-US" sz="2800" b="1" i="1" dirty="0"/>
              <a:t>(Psalm 145:10).</a:t>
            </a:r>
            <a:endParaRPr lang="en-GB" sz="2400" b="1"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Psalms 145 to 150</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4960781"/>
          </a:xfrm>
        </p:spPr>
        <p:txBody>
          <a:bodyPr anchor="ctr">
            <a:noAutofit/>
          </a:bodyPr>
          <a:lstStyle/>
          <a:p>
            <a:pPr marL="0" indent="0" algn="just" eaLnBrk="0" fontAlgn="base" hangingPunct="0">
              <a:lnSpc>
                <a:spcPct val="100000"/>
              </a:lnSpc>
              <a:spcBef>
                <a:spcPct val="0"/>
              </a:spcBef>
              <a:spcAft>
                <a:spcPts val="600"/>
              </a:spcAft>
              <a:buNone/>
              <a:defRPr/>
            </a:pPr>
            <a:r>
              <a:rPr lang="en-US" dirty="0"/>
              <a:t>Our study emphasises the importance of praising God as a central aspect of Christian worship and lifestyle. It highlights the reasons believers should praise God, the universal call to praise Him, and the requirements for acceptable praise. ​Praise is not optional but a vital expression of gratitude, reverence, and acknowledgement of God’s greatness, goodness, and sovereignty. </a:t>
            </a:r>
            <a:r>
              <a:rPr lang="en-US"/>
              <a:t>​We </a:t>
            </a:r>
            <a:r>
              <a:rPr lang="en-US" dirty="0"/>
              <a:t>are challenged to make praise a habitual and heartfelt practice, regardless of our circumstances.</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Praise is a divine command for believers, despite our circumstances; we are to glorify  God because of who He is.</a:t>
            </a:r>
          </a:p>
          <a:p>
            <a:pPr marL="514350" indent="-514350" algn="just" eaLnBrk="0" fontAlgn="base" hangingPunct="0">
              <a:lnSpc>
                <a:spcPct val="100000"/>
              </a:lnSpc>
              <a:spcBef>
                <a:spcPct val="0"/>
              </a:spcBef>
              <a:spcAft>
                <a:spcPts val="600"/>
              </a:spcAft>
              <a:buFont typeface="+mj-lt"/>
              <a:buAutoNum type="arabicPeriod"/>
              <a:defRPr/>
            </a:pPr>
            <a:r>
              <a:rPr lang="en-US" dirty="0"/>
              <a:t>God is worthy of our praise as it is a fitting response to His faithfulness and love towards us.</a:t>
            </a:r>
          </a:p>
          <a:p>
            <a:pPr marL="514350" indent="-514350" algn="just" eaLnBrk="0" fontAlgn="base" hangingPunct="0">
              <a:lnSpc>
                <a:spcPct val="100000"/>
              </a:lnSpc>
              <a:spcBef>
                <a:spcPct val="0"/>
              </a:spcBef>
              <a:spcAft>
                <a:spcPts val="600"/>
              </a:spcAft>
              <a:buFont typeface="+mj-lt"/>
              <a:buAutoNum type="arabicPeriod"/>
              <a:defRPr/>
            </a:pPr>
            <a:r>
              <a:rPr lang="en-US" dirty="0"/>
              <a:t>God is the creator and sustainer of all things. Therefore, all creation must praise Him.</a:t>
            </a:r>
          </a:p>
          <a:p>
            <a:pPr marL="514350" indent="-514350" algn="just" eaLnBrk="0" fontAlgn="base" hangingPunct="0">
              <a:lnSpc>
                <a:spcPct val="100000"/>
              </a:lnSpc>
              <a:spcBef>
                <a:spcPct val="0"/>
              </a:spcBef>
              <a:spcAft>
                <a:spcPts val="600"/>
              </a:spcAft>
              <a:buFont typeface="+mj-lt"/>
              <a:buAutoNum type="arabicPeriod"/>
              <a:defRPr/>
            </a:pPr>
            <a:r>
              <a:rPr lang="en-US" dirty="0"/>
              <a:t>Acceptable and rewardable praise must come from a sincere, holy heart and an obedient life.</a:t>
            </a:r>
          </a:p>
          <a:p>
            <a:pPr marL="514350" indent="-514350" algn="just" eaLnBrk="0" fontAlgn="base" hangingPunct="0">
              <a:lnSpc>
                <a:spcPct val="100000"/>
              </a:lnSpc>
              <a:spcBef>
                <a:spcPct val="0"/>
              </a:spcBef>
              <a:spcAft>
                <a:spcPts val="600"/>
              </a:spcAft>
              <a:buFont typeface="+mj-lt"/>
              <a:buAutoNum type="arabicPeriod"/>
              <a:defRPr/>
            </a:pPr>
            <a:r>
              <a:rPr lang="en-US" dirty="0"/>
              <a:t>Praise brings God’s presence, blessings, and deliverance. It prepares us for eternal worship in heaven.</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The </a:t>
            </a:r>
            <a:r>
              <a:rPr lang="en-GB" sz="2800" b="1" i="1" dirty="0" err="1">
                <a:solidFill>
                  <a:srgbClr val="FFFFFF"/>
                </a:solidFill>
                <a:latin typeface="Cambria" panose="02040503050406030204" pitchFamily="18" charset="0"/>
              </a:rPr>
              <a:t>Preeminence</a:t>
            </a:r>
            <a:r>
              <a:rPr lang="en-GB" sz="2800" b="1" i="1" dirty="0">
                <a:solidFill>
                  <a:srgbClr val="FFFFFF"/>
                </a:solidFill>
                <a:latin typeface="Cambria" panose="02040503050406030204" pitchFamily="18" charset="0"/>
              </a:rPr>
              <a:t> of praise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58348830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6432778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66510622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8349767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035051" cy="5475129"/>
          </a:xfrm>
        </p:spPr>
        <p:txBody>
          <a:bodyPr anchor="ctr">
            <a:noAutofit/>
          </a:bodyPr>
          <a:lstStyle/>
          <a:p>
            <a:pPr marL="0" indent="0" algn="ctr">
              <a:lnSpc>
                <a:spcPct val="110000"/>
              </a:lnSpc>
              <a:buNone/>
            </a:pPr>
            <a:r>
              <a:rPr lang="en-US" b="1" dirty="0"/>
              <a:t> ​ Praise is not just an act of worship but a lifestyle that reflects gratitude, reverence and acknowledgement of God’s greatness. </a:t>
            </a:r>
          </a:p>
          <a:p>
            <a:pPr marL="0" indent="0" algn="ctr">
              <a:lnSpc>
                <a:spcPct val="110000"/>
              </a:lnSpc>
              <a:buNone/>
            </a:pPr>
            <a:r>
              <a:rPr lang="en-US" b="1" dirty="0"/>
              <a:t>We welcome God’s presence, power, and blessings into our lives by cultivating a habit of praise.</a:t>
            </a:r>
          </a:p>
          <a:p>
            <a:pPr marL="0" indent="0" algn="ctr">
              <a:lnSpc>
                <a:spcPct val="110000"/>
              </a:lnSpc>
              <a:buNone/>
            </a:pPr>
            <a:r>
              <a:rPr lang="en-US" b="1" dirty="0"/>
              <a:t>Our eternal destiny as believers is to glorify God forever in heaven.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748981" y="1228508"/>
            <a:ext cx="6764102" cy="3562450"/>
          </a:xfrm>
        </p:spPr>
        <p:txBody>
          <a:bodyPr anchor="ctr">
            <a:noAutofit/>
          </a:bodyPr>
          <a:lstStyle/>
          <a:p>
            <a:pPr marL="0" indent="0" algn="ctr">
              <a:lnSpc>
                <a:spcPct val="110000"/>
              </a:lnSpc>
              <a:buNone/>
            </a:pPr>
            <a:r>
              <a:rPr lang="en-US" b="1" dirty="0">
                <a:latin typeface="Calibri" panose="020F0502020204030204" pitchFamily="34" charset="0"/>
              </a:rPr>
              <a:t>Keep a 7-day praise journal. Each evening, list at least three things you are thankful to God for. At the end of the week, reflect on how it changed your outlook on God’s faithfulness and goodness.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TotalTime>
  <Words>484</Words>
  <Application>Microsoft Office PowerPoint</Application>
  <PresentationFormat>Widescreen</PresentationFormat>
  <Paragraphs>42</Paragraphs>
  <Slides>11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Calibri Light</vt:lpstr>
      <vt:lpstr>Cambria</vt:lpstr>
      <vt:lpstr>Office Theme</vt:lpstr>
      <vt:lpstr>SEARCH THE SCRIPTURES</vt:lpstr>
      <vt:lpstr>REVIEW OF THE ASSIGNMENT FROM LAST STUDY</vt:lpstr>
      <vt:lpstr> LESSON 1021:  The pre-eminence of praise</vt:lpstr>
      <vt:lpstr>INTRODUCTION</vt:lpstr>
      <vt:lpstr>The Preeminence of praise</vt:lpstr>
      <vt:lpstr>QUESTION 1</vt:lpstr>
      <vt:lpstr>QUESTION 2</vt:lpstr>
      <vt:lpstr>QUESTION 3</vt:lpstr>
      <vt:lpstr>QUESTION 4</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149</cp:revision>
  <dcterms:modified xsi:type="dcterms:W3CDTF">2025-09-17T18:20:43Z</dcterms:modified>
</cp:coreProperties>
</file>