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46"/>
  </p:notesMasterIdLst>
  <p:sldIdLst>
    <p:sldId id="3914" r:id="rId8"/>
    <p:sldId id="4143" r:id="rId9"/>
    <p:sldId id="4144" r:id="rId10"/>
    <p:sldId id="4145" r:id="rId11"/>
    <p:sldId id="4146" r:id="rId12"/>
    <p:sldId id="4147" r:id="rId13"/>
    <p:sldId id="4148" r:id="rId14"/>
    <p:sldId id="256" r:id="rId15"/>
    <p:sldId id="294" r:id="rId16"/>
    <p:sldId id="258" r:id="rId17"/>
    <p:sldId id="259" r:id="rId18"/>
    <p:sldId id="287" r:id="rId19"/>
    <p:sldId id="283" r:id="rId20"/>
    <p:sldId id="277" r:id="rId21"/>
    <p:sldId id="276" r:id="rId22"/>
    <p:sldId id="292" r:id="rId23"/>
    <p:sldId id="4149" r:id="rId24"/>
    <p:sldId id="288" r:id="rId25"/>
    <p:sldId id="3211" r:id="rId26"/>
    <p:sldId id="3200" r:id="rId27"/>
    <p:sldId id="3201" r:id="rId28"/>
    <p:sldId id="3162" r:id="rId29"/>
    <p:sldId id="3163" r:id="rId30"/>
    <p:sldId id="4081" r:id="rId31"/>
    <p:sldId id="4084" r:id="rId32"/>
    <p:sldId id="4104" r:id="rId33"/>
    <p:sldId id="269" r:id="rId34"/>
    <p:sldId id="270" r:id="rId35"/>
    <p:sldId id="274" r:id="rId36"/>
    <p:sldId id="298" r:id="rId37"/>
    <p:sldId id="299" r:id="rId38"/>
    <p:sldId id="301" r:id="rId39"/>
    <p:sldId id="302" r:id="rId40"/>
    <p:sldId id="303" r:id="rId41"/>
    <p:sldId id="300" r:id="rId42"/>
    <p:sldId id="3627"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6" autoAdjust="0"/>
    <p:restoredTop sz="71896" autoAdjust="0"/>
  </p:normalViewPr>
  <p:slideViewPr>
    <p:cSldViewPr snapToGrid="0">
      <p:cViewPr varScale="1">
        <p:scale>
          <a:sx n="65" d="100"/>
          <a:sy n="65" d="100"/>
        </p:scale>
        <p:origin x="1162"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When should a believer praise God?</a:t>
          </a:r>
        </a:p>
        <a:p>
          <a:pPr algn="ctr"/>
          <a:r>
            <a:rPr lang="en-GB" sz="3200" b="1" i="1" kern="1200" dirty="0"/>
            <a:t>  Psalm 145:2; Ephesians 5:20.</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0491"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For what reason should believers praise God</a:t>
          </a:r>
          <a:r>
            <a:rPr lang="en-GB" sz="3200" b="0" i="1" dirty="0"/>
            <a:t>?</a:t>
          </a:r>
        </a:p>
        <a:p>
          <a:pPr algn="ctr">
            <a:lnSpc>
              <a:spcPct val="100000"/>
            </a:lnSpc>
            <a:spcBef>
              <a:spcPct val="0"/>
            </a:spcBef>
            <a:spcAft>
              <a:spcPts val="600"/>
            </a:spcAft>
          </a:pPr>
          <a:r>
            <a:rPr lang="en-GB" sz="3200" b="1" i="1" dirty="0"/>
            <a:t>Psalm 147:1; Psalm 145:3,8; Jeremiah 31:11.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5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Briefly explain how believers should praise God</a:t>
          </a:r>
          <a:r>
            <a:rPr lang="en-GB" sz="3200" i="1" dirty="0"/>
            <a:t>.</a:t>
          </a:r>
        </a:p>
        <a:p>
          <a:pPr algn="ctr">
            <a:lnSpc>
              <a:spcPct val="100000"/>
            </a:lnSpc>
            <a:spcBef>
              <a:spcPct val="0"/>
            </a:spcBef>
            <a:spcAft>
              <a:spcPts val="600"/>
            </a:spcAft>
          </a:pPr>
          <a:r>
            <a:rPr lang="en-GB" sz="3200" b="1" i="1" dirty="0"/>
            <a:t>Hebrews 13:15; Eph 5:19,20.</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5380" custScaleY="76846" custLinFactNeighborX="-1549" custLinFactNeighborY="-50">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State the scriptural requirements for acceptable and rewardable praise and worship.</a:t>
          </a:r>
          <a:endParaRPr lang="en-GB" sz="3200" b="0" i="1" dirty="0"/>
        </a:p>
        <a:p>
          <a:pPr algn="ctr">
            <a:lnSpc>
              <a:spcPct val="100000"/>
            </a:lnSpc>
            <a:spcBef>
              <a:spcPct val="0"/>
            </a:spcBef>
            <a:spcAft>
              <a:spcPts val="600"/>
            </a:spcAft>
          </a:pPr>
          <a:r>
            <a:rPr lang="en-GB" sz="3200" b="1" i="1" dirty="0"/>
            <a:t>Psalm 29:2; Philippians 4:4,5.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619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33701" y="-175342"/>
          <a:ext cx="5666689"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29497" y="485662"/>
          <a:ext cx="5666689"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When should a believer praise God?</a:t>
          </a:r>
        </a:p>
        <a:p>
          <a:pPr marL="0" lvl="0" indent="0" algn="ctr" defTabSz="1422400">
            <a:buNone/>
          </a:pPr>
          <a:r>
            <a:rPr lang="en-GB" sz="3200" b="1" i="1" kern="1200" dirty="0"/>
            <a:t>  Psalm 145:2; Ephesians 5:20.</a:t>
          </a:r>
        </a:p>
      </dsp:txBody>
      <dsp:txXfrm>
        <a:off x="3018146" y="574311"/>
        <a:ext cx="5489391"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4533" y="1387"/>
          <a:ext cx="657104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2249" y="502717"/>
          <a:ext cx="657104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For what reason should believers praise God</a:t>
          </a:r>
          <a:r>
            <a:rPr lang="en-GB" sz="3200" b="0" i="1" kern="1200" dirty="0"/>
            <a:t>?</a:t>
          </a:r>
        </a:p>
        <a:p>
          <a:pPr marL="0" lvl="0" indent="0" algn="ctr" defTabSz="1422400">
            <a:lnSpc>
              <a:spcPct val="100000"/>
            </a:lnSpc>
            <a:spcBef>
              <a:spcPct val="0"/>
            </a:spcBef>
            <a:spcAft>
              <a:spcPts val="600"/>
            </a:spcAft>
            <a:buNone/>
          </a:pPr>
          <a:r>
            <a:rPr lang="en-GB" sz="3200" b="1" i="1" kern="1200" dirty="0"/>
            <a:t>Psalm 147:1; Psalm 145:3,8; Jeremiah 31:11.</a:t>
          </a:r>
        </a:p>
      </dsp:txBody>
      <dsp:txXfrm>
        <a:off x="2535543" y="596011"/>
        <a:ext cx="6384457"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058906" y="-1401"/>
          <a:ext cx="5927042"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49366" y="654535"/>
          <a:ext cx="5927042"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Briefly explain how believers should praise God</a:t>
          </a:r>
          <a:r>
            <a:rPr lang="en-GB" sz="3200" i="1" kern="1200" dirty="0"/>
            <a:t>.</a:t>
          </a:r>
        </a:p>
        <a:p>
          <a:pPr marL="0" lvl="0" indent="0" algn="ctr" defTabSz="1422400">
            <a:lnSpc>
              <a:spcPct val="100000"/>
            </a:lnSpc>
            <a:spcBef>
              <a:spcPct val="0"/>
            </a:spcBef>
            <a:spcAft>
              <a:spcPts val="600"/>
            </a:spcAft>
            <a:buNone/>
          </a:pPr>
          <a:r>
            <a:rPr lang="en-GB" sz="3200" b="1" i="1" kern="1200" dirty="0"/>
            <a:t>Hebrews 13:15; Eph 5:19,20.</a:t>
          </a:r>
        </a:p>
      </dsp:txBody>
      <dsp:txXfrm>
        <a:off x="2838180" y="743349"/>
        <a:ext cx="5749414"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203300" y="1387"/>
          <a:ext cx="599351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731016" y="502717"/>
          <a:ext cx="599351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State the scriptural requirements for acceptable and rewardable praise and worship.</a:t>
          </a:r>
          <a:endParaRPr lang="en-GB" sz="3200" b="0" i="1" kern="1200" dirty="0"/>
        </a:p>
        <a:p>
          <a:pPr marL="0" lvl="0" indent="0" algn="ctr" defTabSz="1422400">
            <a:lnSpc>
              <a:spcPct val="100000"/>
            </a:lnSpc>
            <a:spcBef>
              <a:spcPct val="0"/>
            </a:spcBef>
            <a:spcAft>
              <a:spcPts val="600"/>
            </a:spcAft>
            <a:buNone/>
          </a:pPr>
          <a:r>
            <a:rPr lang="en-GB" sz="3200" b="1" i="1" kern="1200" dirty="0"/>
            <a:t>Psalm 29:2; Philippians 4:4,5.</a:t>
          </a:r>
        </a:p>
      </dsp:txBody>
      <dsp:txXfrm>
        <a:off x="2824310" y="596011"/>
        <a:ext cx="580692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25</a:t>
            </a:fld>
            <a:endParaRPr lang="en-US"/>
          </a:p>
        </p:txBody>
      </p:sp>
    </p:spTree>
    <p:extLst>
      <p:ext uri="{BB962C8B-B14F-4D97-AF65-F5344CB8AC3E}">
        <p14:creationId xmlns:p14="http://schemas.microsoft.com/office/powerpoint/2010/main" val="2462245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2092106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37</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08/10/2025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08/10/2025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08/10/2025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10/8/2025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10/8/2025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10/8/2025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10/8/2025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10/8/2025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10/8/2025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10/8/2025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10/8/2025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10/8/2025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338688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692243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208586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625384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09/10/2025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947129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09/10/2025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119582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09/10/2025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62298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536557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4513670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231782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81111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08/10/2025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10/8/2025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08/10/2025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10/8/2025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10/8/2025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09/10/2025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41532909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5.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12-10-2025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010:</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OH, FOR A THOUSAND TONGUES TO SING</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27232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OH, FOR A THOUSAND TONGUES TO SING</a:t>
            </a:r>
            <a:r>
              <a:rPr lang="en-US" sz="3600" b="1" u="sng" dirty="0">
                <a:solidFill>
                  <a:schemeClr val="bg1"/>
                </a:solidFill>
                <a:latin typeface="Arial" panose="020B0604020202020204" pitchFamily="34" charset="0"/>
                <a:cs typeface="Arial" panose="020B0604020202020204" pitchFamily="34" charset="0"/>
              </a:rPr>
              <a:t> [GHS 010]</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for a thousand tongues to 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great Redeemer’s praise,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glories of my God and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triumphs of His grace!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9099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F6746-EC41-4F45-74A5-4B51BB038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4C4C9-BCA6-F42B-EAD7-FAAC6C81DCB4}"/>
              </a:ext>
            </a:extLst>
          </p:cNvPr>
          <p:cNvSpPr>
            <a:spLocks noGrp="1"/>
          </p:cNvSpPr>
          <p:nvPr>
            <p:ph type="title"/>
          </p:nvPr>
        </p:nvSpPr>
        <p:spPr>
          <a:xfrm>
            <a:off x="0" y="256803"/>
            <a:ext cx="12192000"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OH, FOR A THOUSAND TONGUES TO SING</a:t>
            </a:r>
            <a:r>
              <a:rPr lang="en-US" sz="3600" b="1" u="sng" dirty="0">
                <a:solidFill>
                  <a:schemeClr val="bg1"/>
                </a:solidFill>
                <a:latin typeface="Arial" panose="020B0604020202020204" pitchFamily="34" charset="0"/>
                <a:cs typeface="Arial" panose="020B0604020202020204" pitchFamily="34" charset="0"/>
              </a:rPr>
              <a:t> [GHS 010]</a:t>
            </a:r>
          </a:p>
        </p:txBody>
      </p:sp>
      <p:grpSp>
        <p:nvGrpSpPr>
          <p:cNvPr id="3" name="Group 2">
            <a:extLst>
              <a:ext uri="{FF2B5EF4-FFF2-40B4-BE49-F238E27FC236}">
                <a16:creationId xmlns:a16="http://schemas.microsoft.com/office/drawing/2014/main" id="{D3D72194-9A5F-5FBF-6495-FDCD0C3A9D2F}"/>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2C55E0B3-2436-8240-9B30-37B388601CE4}"/>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gracious Master and my God,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Assist me to proclaim,</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spread through all the earth abroad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honours of Thy name.</a:t>
              </a:r>
            </a:p>
          </p:txBody>
        </p:sp>
        <p:sp>
          <p:nvSpPr>
            <p:cNvPr id="14341" name="TextBox 5">
              <a:extLst>
                <a:ext uri="{FF2B5EF4-FFF2-40B4-BE49-F238E27FC236}">
                  <a16:creationId xmlns:a16="http://schemas.microsoft.com/office/drawing/2014/main" id="{7DB96DF6-54AA-086C-35F3-11B037A27E48}"/>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2746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C2461-3AF8-CB57-0695-B41ACEDCDC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CA83E-C22C-8D63-A156-D6021F1282C7}"/>
              </a:ext>
            </a:extLst>
          </p:cNvPr>
          <p:cNvSpPr>
            <a:spLocks noGrp="1"/>
          </p:cNvSpPr>
          <p:nvPr>
            <p:ph type="title"/>
          </p:nvPr>
        </p:nvSpPr>
        <p:spPr>
          <a:xfrm>
            <a:off x="0" y="256803"/>
            <a:ext cx="12192000"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OH, FOR A THOUSAND TONGUES TO SING</a:t>
            </a:r>
            <a:r>
              <a:rPr lang="en-US" sz="3600" b="1" u="sng" dirty="0">
                <a:solidFill>
                  <a:schemeClr val="bg1"/>
                </a:solidFill>
                <a:latin typeface="Arial" panose="020B0604020202020204" pitchFamily="34" charset="0"/>
                <a:cs typeface="Arial" panose="020B0604020202020204" pitchFamily="34" charset="0"/>
              </a:rPr>
              <a:t> [GHS 010]</a:t>
            </a:r>
          </a:p>
        </p:txBody>
      </p:sp>
      <p:grpSp>
        <p:nvGrpSpPr>
          <p:cNvPr id="3" name="Group 2">
            <a:extLst>
              <a:ext uri="{FF2B5EF4-FFF2-40B4-BE49-F238E27FC236}">
                <a16:creationId xmlns:a16="http://schemas.microsoft.com/office/drawing/2014/main" id="{11E73450-330A-0807-5818-1B7A0C68A449}"/>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C67B15B0-1EAF-2FE2-43F5-DA7C9535796F}"/>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the name that charms our fears.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bids our sorrows cease;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music in the sinner’s ears,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’Tis life, and health, and peace.</a:t>
              </a:r>
            </a:p>
          </p:txBody>
        </p:sp>
        <p:sp>
          <p:nvSpPr>
            <p:cNvPr id="14341" name="TextBox 5">
              <a:extLst>
                <a:ext uri="{FF2B5EF4-FFF2-40B4-BE49-F238E27FC236}">
                  <a16:creationId xmlns:a16="http://schemas.microsoft.com/office/drawing/2014/main" id="{DD633280-20A2-ADF9-2B5E-A851D2E5B2C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21725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4944F-F8BB-8DF1-2421-C5090F8159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BEA3C9-8C74-073D-DD62-4438E8B14B31}"/>
              </a:ext>
            </a:extLst>
          </p:cNvPr>
          <p:cNvSpPr>
            <a:spLocks noGrp="1"/>
          </p:cNvSpPr>
          <p:nvPr>
            <p:ph type="title"/>
          </p:nvPr>
        </p:nvSpPr>
        <p:spPr>
          <a:xfrm>
            <a:off x="0" y="256803"/>
            <a:ext cx="12192000"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OH, FOR A THOUSAND TONGUES TO SING</a:t>
            </a:r>
            <a:r>
              <a:rPr lang="en-US" sz="3600" b="1" u="sng" dirty="0">
                <a:solidFill>
                  <a:schemeClr val="bg1"/>
                </a:solidFill>
                <a:latin typeface="Arial" panose="020B0604020202020204" pitchFamily="34" charset="0"/>
                <a:cs typeface="Arial" panose="020B0604020202020204" pitchFamily="34" charset="0"/>
              </a:rPr>
              <a:t> [GHS 010]</a:t>
            </a:r>
          </a:p>
        </p:txBody>
      </p:sp>
      <p:grpSp>
        <p:nvGrpSpPr>
          <p:cNvPr id="3" name="Group 2">
            <a:extLst>
              <a:ext uri="{FF2B5EF4-FFF2-40B4-BE49-F238E27FC236}">
                <a16:creationId xmlns:a16="http://schemas.microsoft.com/office/drawing/2014/main" id="{6A1C07DD-0C5A-2F51-C154-79F3914525A1}"/>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6169486C-CB42-D209-15F7-911EAC5FFE19}"/>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breaks the power of cancelled sin,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sets the prisoner free;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blood can make the foulest clean,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 blood availed for me.</a:t>
              </a:r>
            </a:p>
          </p:txBody>
        </p:sp>
        <p:sp>
          <p:nvSpPr>
            <p:cNvPr id="14341" name="TextBox 5">
              <a:extLst>
                <a:ext uri="{FF2B5EF4-FFF2-40B4-BE49-F238E27FC236}">
                  <a16:creationId xmlns:a16="http://schemas.microsoft.com/office/drawing/2014/main" id="{F7DE03AC-CA46-86AF-732E-029699D6F427}"/>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80983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A2136-1D78-DB1D-BCAA-ADE76590D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4A22AD-35C7-5ED8-FF7F-ADA395F6179A}"/>
              </a:ext>
            </a:extLst>
          </p:cNvPr>
          <p:cNvSpPr>
            <a:spLocks noGrp="1"/>
          </p:cNvSpPr>
          <p:nvPr>
            <p:ph type="title"/>
          </p:nvPr>
        </p:nvSpPr>
        <p:spPr>
          <a:xfrm>
            <a:off x="0" y="256803"/>
            <a:ext cx="12192000" cy="981075"/>
          </a:xfrm>
        </p:spPr>
        <p:txBody>
          <a:bodyPr>
            <a:noAutofit/>
          </a:bodyPr>
          <a:lstStyle/>
          <a:p>
            <a:pPr algn="ctr">
              <a:defRPr/>
            </a:pPr>
            <a:r>
              <a:rPr lang="en-GB" sz="3600" b="1" u="sng" dirty="0">
                <a:solidFill>
                  <a:schemeClr val="bg1"/>
                </a:solidFill>
                <a:latin typeface="Arial" panose="020B0604020202020204" pitchFamily="34" charset="0"/>
                <a:cs typeface="Arial" panose="020B0604020202020204" pitchFamily="34" charset="0"/>
              </a:rPr>
              <a:t>OH, FOR A THOUSAND TONGUES TO SING</a:t>
            </a:r>
            <a:r>
              <a:rPr lang="en-US" sz="3600" b="1" u="sng" dirty="0">
                <a:solidFill>
                  <a:schemeClr val="bg1"/>
                </a:solidFill>
                <a:latin typeface="Arial" panose="020B0604020202020204" pitchFamily="34" charset="0"/>
                <a:cs typeface="Arial" panose="020B0604020202020204" pitchFamily="34" charset="0"/>
              </a:rPr>
              <a:t> [GHS 010]</a:t>
            </a:r>
          </a:p>
        </p:txBody>
      </p:sp>
      <p:grpSp>
        <p:nvGrpSpPr>
          <p:cNvPr id="3" name="Group 2">
            <a:extLst>
              <a:ext uri="{FF2B5EF4-FFF2-40B4-BE49-F238E27FC236}">
                <a16:creationId xmlns:a16="http://schemas.microsoft.com/office/drawing/2014/main" id="{E1A5E166-9B82-6291-5B6F-02A25AA87E69}"/>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2BD2AD81-8171-B2D1-E0FB-237E6560C7EF}"/>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Hear Him, ye deaf; His praise, ye dumb,</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Your loosened tongues employ;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 blind, behold your Saviour come;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leap, ye lame, for joy</a:t>
              </a:r>
            </a:p>
          </p:txBody>
        </p:sp>
        <p:sp>
          <p:nvSpPr>
            <p:cNvPr id="14341" name="TextBox 5">
              <a:extLst>
                <a:ext uri="{FF2B5EF4-FFF2-40B4-BE49-F238E27FC236}">
                  <a16:creationId xmlns:a16="http://schemas.microsoft.com/office/drawing/2014/main" id="{60EAEF9A-56B4-00DE-6E97-862124863A04}"/>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4" name="Oval 3">
            <a:extLst>
              <a:ext uri="{FF2B5EF4-FFF2-40B4-BE49-F238E27FC236}">
                <a16:creationId xmlns:a16="http://schemas.microsoft.com/office/drawing/2014/main" id="{7A421F8A-4C78-4708-7040-BFA3D77EA7EA}"/>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381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12-10-2025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b="1" dirty="0">
                <a:solidFill>
                  <a:schemeClr val="tx1">
                    <a:lumMod val="50000"/>
                    <a:lumOff val="50000"/>
                  </a:schemeClr>
                </a:solidFill>
                <a:latin typeface="Calibri" panose="020F0502020204030204" pitchFamily="34" charset="0"/>
              </a:rPr>
              <a:t>Choose two biblical cases of prayer where the answer seemed delayed and two where the answer was immediate. For each example, explain (a) the reason for the timing, (b) how the petitioner responded, and (c) one practical habit we should adopt when we experience waiting.</a:t>
            </a:r>
          </a:p>
          <a:p>
            <a:pPr marL="0" indent="0" algn="ctr">
              <a:lnSpc>
                <a:spcPct val="110000"/>
              </a:lnSpc>
              <a:buNone/>
            </a:pPr>
            <a:r>
              <a:rPr lang="en-US" b="1" dirty="0">
                <a:latin typeface="Calibri" panose="020F0502020204030204" pitchFamily="34" charset="0"/>
              </a:rPr>
              <a:t>Volunteers, please!</a:t>
            </a:r>
            <a:endParaRPr lang="en-US" b="1" dirty="0">
              <a:solidFill>
                <a:schemeClr val="tx1">
                  <a:lumMod val="50000"/>
                  <a:lumOff val="50000"/>
                </a:schemeClr>
              </a:solidFill>
              <a:latin typeface="Calibri" panose="020F0502020204030204" pitchFamily="34" charset="0"/>
            </a:endParaRP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cry for deliverance</a:t>
            </a:r>
          </a:p>
        </p:txBody>
      </p:sp>
    </p:spTree>
    <p:extLst>
      <p:ext uri="{BB962C8B-B14F-4D97-AF65-F5344CB8AC3E}">
        <p14:creationId xmlns:p14="http://schemas.microsoft.com/office/powerpoint/2010/main" val="40286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17277"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a:t>
            </a:r>
            <a:r>
              <a:rPr lang="en-US" altLang="en-US" sz="4800" b="1" u="sng" dirty="0">
                <a:solidFill>
                  <a:srgbClr val="FFFFFF"/>
                </a:solidFill>
              </a:rPr>
              <a:t>2</a:t>
            </a:r>
            <a:r>
              <a:rPr kumimoji="0" lang="en-US" altLang="en-US" sz="4800" b="1" i="0" u="sng" strike="noStrike" kern="1200" cap="none" spc="0" normalizeH="0" baseline="0" noProof="0" dirty="0">
                <a:ln>
                  <a:noFill/>
                </a:ln>
                <a:solidFill>
                  <a:srgbClr val="FFFFFF"/>
                </a:solidFill>
                <a:effectLst/>
                <a:uLnTx/>
                <a:uFillTx/>
                <a:latin typeface="+mj-lt"/>
                <a:ea typeface="+mj-ea"/>
                <a:cs typeface="+mj-cs"/>
              </a:rPr>
              <a:t>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a:t>
            </a:r>
            <a:r>
              <a:rPr lang="en-GB" altLang="en-US" sz="4800" b="1" dirty="0">
                <a:solidFill>
                  <a:srgbClr val="FFFFFF"/>
                </a:solidFill>
              </a:rPr>
              <a:t>p</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re-</a:t>
            </a:r>
            <a:r>
              <a:rPr kumimoji="0" lang="en-GB" altLang="en-US" sz="4800" b="1" i="0" u="none" strike="noStrike" kern="1200" cap="none" spc="0" normalizeH="0" baseline="0" noProof="0" dirty="0" err="1">
                <a:ln>
                  <a:noFill/>
                </a:ln>
                <a:solidFill>
                  <a:srgbClr val="FFFFFF"/>
                </a:solidFill>
                <a:effectLst/>
                <a:uLnTx/>
                <a:uFillTx/>
                <a:latin typeface="+mj-lt"/>
                <a:ea typeface="+mj-ea"/>
                <a:cs typeface="+mj-cs"/>
              </a:rPr>
              <a:t>eminen</a:t>
            </a:r>
            <a:r>
              <a:rPr lang="en-GB" altLang="en-US" sz="4800" b="1" dirty="0" err="1">
                <a:solidFill>
                  <a:srgbClr val="FFFFFF"/>
                </a:solidFill>
              </a:rPr>
              <a:t>ce</a:t>
            </a:r>
            <a:r>
              <a:rPr lang="en-GB" altLang="en-US" sz="4800" b="1" dirty="0">
                <a:solidFill>
                  <a:srgbClr val="FFFFFF"/>
                </a:solidFill>
              </a:rPr>
              <a:t> of praise</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187948" y="1576738"/>
            <a:ext cx="6667168"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“All thy works shall praise thee, O LORD; and thy saints shall bless thee”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(Psalm 145:10).</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Psalms 145 to 150</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4960781"/>
          </a:xfrm>
        </p:spPr>
        <p:txBody>
          <a:bodyPr anchor="ctr">
            <a:noAutofit/>
          </a:bodyPr>
          <a:lstStyle/>
          <a:p>
            <a:pPr marL="0" indent="0" algn="just" eaLnBrk="0" fontAlgn="base" hangingPunct="0">
              <a:lnSpc>
                <a:spcPct val="100000"/>
              </a:lnSpc>
              <a:spcBef>
                <a:spcPct val="0"/>
              </a:spcBef>
              <a:spcAft>
                <a:spcPts val="600"/>
              </a:spcAft>
              <a:buNone/>
              <a:defRPr/>
            </a:pPr>
            <a:r>
              <a:rPr lang="en-US" dirty="0"/>
              <a:t>Our study emphasises the importance of praising God as a central aspect of Christian worship and lifestyle. It highlights the reasons believers should praise God, the universal call to praise Him, and the requirements for acceptable praise. ​Praise is not optional but a vital expression of gratitude, reverence, and acknowledgement of God’s greatness, goodness, and sovereignty. </a:t>
            </a:r>
            <a:r>
              <a:rPr lang="en-US"/>
              <a:t>​We </a:t>
            </a:r>
            <a:r>
              <a:rPr lang="en-US" dirty="0"/>
              <a:t>are challenged to make praise a habitual and heartfelt practice, regardless of our circumstances.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Praise is a divine command for believers, despite our circumstances; we are to glorify  God because of who He is.</a:t>
            </a:r>
          </a:p>
          <a:p>
            <a:pPr marL="514350" indent="-514350" algn="just" eaLnBrk="0" fontAlgn="base" hangingPunct="0">
              <a:lnSpc>
                <a:spcPct val="100000"/>
              </a:lnSpc>
              <a:spcBef>
                <a:spcPct val="0"/>
              </a:spcBef>
              <a:spcAft>
                <a:spcPts val="600"/>
              </a:spcAft>
              <a:buFont typeface="+mj-lt"/>
              <a:buAutoNum type="arabicPeriod"/>
              <a:defRPr/>
            </a:pPr>
            <a:r>
              <a:rPr lang="en-US" dirty="0"/>
              <a:t>God is worthy of our praise as it is a fitting response to His faithfulness and love towards us.</a:t>
            </a:r>
          </a:p>
          <a:p>
            <a:pPr marL="514350" indent="-514350" algn="just" eaLnBrk="0" fontAlgn="base" hangingPunct="0">
              <a:lnSpc>
                <a:spcPct val="100000"/>
              </a:lnSpc>
              <a:spcBef>
                <a:spcPct val="0"/>
              </a:spcBef>
              <a:spcAft>
                <a:spcPts val="600"/>
              </a:spcAft>
              <a:buFont typeface="+mj-lt"/>
              <a:buAutoNum type="arabicPeriod"/>
              <a:defRPr/>
            </a:pPr>
            <a:r>
              <a:rPr lang="en-US" dirty="0"/>
              <a:t>God is the creator and sustainer of all things. Therefore, all creation must praise Him.</a:t>
            </a:r>
          </a:p>
          <a:p>
            <a:pPr marL="514350" indent="-514350" algn="just" eaLnBrk="0" fontAlgn="base" hangingPunct="0">
              <a:lnSpc>
                <a:spcPct val="100000"/>
              </a:lnSpc>
              <a:spcBef>
                <a:spcPct val="0"/>
              </a:spcBef>
              <a:spcAft>
                <a:spcPts val="600"/>
              </a:spcAft>
              <a:buFont typeface="+mj-lt"/>
              <a:buAutoNum type="arabicPeriod"/>
              <a:defRPr/>
            </a:pPr>
            <a:r>
              <a:rPr lang="en-US" dirty="0"/>
              <a:t>Acceptable and rewardable praise must come from a sincere, holy heart and an obedient life.</a:t>
            </a:r>
          </a:p>
          <a:p>
            <a:pPr marL="514350" indent="-514350" algn="just" eaLnBrk="0" fontAlgn="base" hangingPunct="0">
              <a:lnSpc>
                <a:spcPct val="100000"/>
              </a:lnSpc>
              <a:spcBef>
                <a:spcPct val="0"/>
              </a:spcBef>
              <a:spcAft>
                <a:spcPts val="600"/>
              </a:spcAft>
              <a:buFont typeface="+mj-lt"/>
              <a:buAutoNum type="arabicPeriod"/>
              <a:defRPr/>
            </a:pPr>
            <a:r>
              <a:rPr lang="en-US" dirty="0"/>
              <a:t>Praise brings God’s presence, blessings, and deliverance. It prepares us for eternal worship in heaven.</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The </a:t>
            </a:r>
            <a:r>
              <a:rPr lang="en-GB" sz="2800" b="1" i="1" dirty="0" err="1">
                <a:solidFill>
                  <a:srgbClr val="FFFFFF"/>
                </a:solidFill>
                <a:latin typeface="Cambria" panose="02040503050406030204" pitchFamily="18" charset="0"/>
              </a:rPr>
              <a:t>Preeminence</a:t>
            </a:r>
            <a:r>
              <a:rPr lang="en-GB" sz="2800" b="1" i="1" dirty="0">
                <a:solidFill>
                  <a:srgbClr val="FFFFFF"/>
                </a:solidFill>
                <a:latin typeface="Cambria" panose="02040503050406030204" pitchFamily="18" charset="0"/>
              </a:rPr>
              <a:t> of praise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379709" y="686862"/>
            <a:ext cx="7035051" cy="5475129"/>
          </a:xfrm>
        </p:spPr>
        <p:txBody>
          <a:bodyPr anchor="ctr">
            <a:noAutofit/>
          </a:bodyPr>
          <a:lstStyle/>
          <a:p>
            <a:pPr marL="0" indent="0" algn="ctr">
              <a:lnSpc>
                <a:spcPct val="110000"/>
              </a:lnSpc>
              <a:buNone/>
            </a:pPr>
            <a:r>
              <a:rPr lang="en-US" b="1" dirty="0"/>
              <a:t> ​ Praise is not just an act of worship but a lifestyle that reflects gratitude, reverence and acknowledgement of God’s greatness. </a:t>
            </a:r>
          </a:p>
          <a:p>
            <a:pPr marL="0" indent="0" algn="ctr">
              <a:lnSpc>
                <a:spcPct val="110000"/>
              </a:lnSpc>
              <a:buNone/>
            </a:pPr>
            <a:r>
              <a:rPr lang="en-US" b="1" dirty="0"/>
              <a:t>We welcome God’s presence, power, and blessings into our lives by cultivating a habit of praise.</a:t>
            </a:r>
          </a:p>
          <a:p>
            <a:pPr marL="0" indent="0" algn="ctr">
              <a:lnSpc>
                <a:spcPct val="110000"/>
              </a:lnSpc>
              <a:buNone/>
            </a:pPr>
            <a:r>
              <a:rPr lang="en-US" b="1" dirty="0"/>
              <a:t>Our eternal destiny as believers is to glorify God forever in heaven.</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748981" y="1228508"/>
            <a:ext cx="6764102" cy="3562450"/>
          </a:xfrm>
        </p:spPr>
        <p:txBody>
          <a:bodyPr anchor="ctr">
            <a:noAutofit/>
          </a:bodyPr>
          <a:lstStyle/>
          <a:p>
            <a:pPr marL="0" indent="0" algn="ctr">
              <a:lnSpc>
                <a:spcPct val="110000"/>
              </a:lnSpc>
              <a:buNone/>
            </a:pPr>
            <a:r>
              <a:rPr lang="en-US" b="1" dirty="0">
                <a:latin typeface="Calibri" panose="020F0502020204030204" pitchFamily="34" charset="0"/>
              </a:rPr>
              <a:t>Keep a 7-day praise journal. Each evening, list at least three things you are thankful to God for. At the end of the week, reflect on how it changed your outlook on God’s faithfulness and goodness.</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2961-3241-4B18-F6AC-2354E06EF9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BE3C1C-650B-D725-4DC4-BA82C05641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A9BF931-8540-17BA-0225-51CAE8C5BBC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43250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1022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The great white</a:t>
            </a:r>
            <a:br>
              <a:rPr kumimoji="0" lang="en-GB" altLang="en-US" sz="4800" b="1" i="0" u="none" strike="noStrike" kern="1200" cap="none" spc="0" normalizeH="0" baseline="0" noProof="0" dirty="0">
                <a:ln>
                  <a:noFill/>
                </a:ln>
                <a:solidFill>
                  <a:srgbClr val="FFFFFF"/>
                </a:solidFill>
                <a:effectLst/>
                <a:uLnTx/>
                <a:uFillTx/>
                <a:latin typeface="+mj-lt"/>
                <a:ea typeface="+mj-ea"/>
                <a:cs typeface="+mj-cs"/>
              </a:rPr>
            </a:br>
            <a:r>
              <a:rPr kumimoji="0" lang="en-GB" altLang="en-US" sz="4800" b="1" i="0" u="none" strike="noStrike" kern="1200" cap="none" spc="0" normalizeH="0" baseline="0" noProof="0" dirty="0">
                <a:ln>
                  <a:noFill/>
                </a:ln>
                <a:solidFill>
                  <a:srgbClr val="FFFFFF"/>
                </a:solidFill>
                <a:effectLst/>
                <a:uLnTx/>
                <a:uFillTx/>
                <a:latin typeface="+mj-lt"/>
                <a:ea typeface="+mj-ea"/>
                <a:cs typeface="+mj-cs"/>
              </a:rPr>
              <a:t>throne judgment</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060076" y="1578634"/>
            <a:ext cx="6388975"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whosoever was not found written in the book of life was cast into the lake of fire”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Revelation 20:15</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Revelation 20:11–15</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37090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152997"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Revelation 21:1-27</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66) Revelation 021">
            <a:hlinkClick r:id="" action="ppaction://media"/>
            <a:extLst>
              <a:ext uri="{FF2B5EF4-FFF2-40B4-BE49-F238E27FC236}">
                <a16:creationId xmlns:a16="http://schemas.microsoft.com/office/drawing/2014/main" id="{78A198D4-5145-6C19-16FD-F18364D7255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2318" y="3584986"/>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3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GB" sz="7200" b="1" u="sng" dirty="0">
                <a:solidFill>
                  <a:srgbClr val="FFC000"/>
                </a:solidFill>
                <a:effectLst>
                  <a:outerShdw blurRad="38100" dist="38100" dir="2700000" algn="tl">
                    <a:srgbClr val="000000">
                      <a:alpha val="43137"/>
                    </a:srgbClr>
                  </a:outerShdw>
                </a:effectLst>
              </a:rPr>
              <a:t>GHS 137:</a:t>
            </a:r>
            <a:r>
              <a:rPr lang="en-GB" sz="7200" b="1" dirty="0">
                <a:solidFill>
                  <a:schemeClr val="bg1"/>
                </a:solidFill>
                <a:effectLst>
                  <a:outerShdw blurRad="38100" dist="38100" dir="2700000" algn="tl">
                    <a:srgbClr val="000000">
                      <a:alpha val="43137"/>
                    </a:srgbClr>
                  </a:outerShdw>
                </a:effectLst>
              </a:rPr>
              <a:t> HOW BEAUTIFUL HEAVEN MUST BE</a:t>
            </a: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read of a beautiful heaven,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Prepared for the pure and the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These truths in God’s word He has given,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915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heaven, no drooping nor pining,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wishing for elsewhere to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light is forever there shining,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85636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291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longing to go to fair heaven,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with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spend the long ages in singing,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94630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2148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GB" b="1" u="sng" dirty="0">
                <a:solidFill>
                  <a:schemeClr val="bg1"/>
                </a:solidFill>
                <a:latin typeface="Arial" panose="020B0604020202020204" pitchFamily="34" charset="0"/>
                <a:cs typeface="Arial" panose="020B0604020202020204" pitchFamily="34" charset="0"/>
              </a:rPr>
              <a:t>HOW BEAUTIFUL HEAVEN MUST BE </a:t>
            </a:r>
            <a:r>
              <a:rPr lang="en-US" b="1" u="sng" dirty="0">
                <a:solidFill>
                  <a:schemeClr val="bg1"/>
                </a:solidFill>
                <a:latin typeface="Arial" panose="020B0604020202020204" pitchFamily="34" charset="0"/>
                <a:cs typeface="Arial" panose="020B0604020202020204" pitchFamily="34" charset="0"/>
              </a:rPr>
              <a:t>[GHS 137]</a:t>
            </a: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angels so sweetly are singing,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 there by the beautiful sea;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chords from their gold harps are ringing,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19618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779767"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Sweet home of the happy and free;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Fair haven of rest for the weary,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beautiful heaven must be.</a:t>
            </a:r>
            <a:endPar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02109E06-C0F2-63E7-284B-4AD47771BB6F}"/>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50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BIBLICAL PICTURE OF THE FATHER’S HOUSE</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15992</TotalTime>
  <Words>1348</Words>
  <Application>Microsoft Office PowerPoint</Application>
  <PresentationFormat>Widescreen</PresentationFormat>
  <Paragraphs>210</Paragraphs>
  <Slides>38</Slides>
  <Notes>9</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38</vt:i4>
      </vt:variant>
    </vt:vector>
  </HeadingPairs>
  <TitlesOfParts>
    <vt:vector size="55" baseType="lpstr">
      <vt:lpstr>Aptos</vt:lpstr>
      <vt:lpstr>Arial</vt:lpstr>
      <vt:lpstr>Bell MT</vt:lpstr>
      <vt:lpstr>Calibri</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OH, FOR A THOUSAND TONGUES TO SING [GHS 010]</vt:lpstr>
      <vt:lpstr>OH, FOR A THOUSAND TONGUES TO SING [GHS 010]</vt:lpstr>
      <vt:lpstr>OH, FOR A THOUSAND TONGUES TO SING [GHS 010]</vt:lpstr>
      <vt:lpstr>OH, FOR A THOUSAND TONGUES TO SING [GHS 010]</vt:lpstr>
      <vt:lpstr>OH, FOR A THOUSAND TONGUES TO SING [GHS 010]</vt:lpstr>
      <vt:lpstr>SEARCH THE SCRIPTURES</vt:lpstr>
      <vt:lpstr>REVIEW OF THE ASSIGNMENT FROM LAST STUDY</vt:lpstr>
      <vt:lpstr> LESSON 1021:  The pre-eminence of praise</vt:lpstr>
      <vt:lpstr>INTRODUCTION</vt:lpstr>
      <vt:lpstr>The Preeminence of praise</vt:lpstr>
      <vt:lpstr>QUESTION 1</vt:lpstr>
      <vt:lpstr>QUESTION 2</vt:lpstr>
      <vt:lpstr>QUESTION 3</vt:lpstr>
      <vt:lpstr>QUESTION 4</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1022: The great white throne judgment</vt:lpstr>
      <vt:lpstr>PowerPoint Presentation</vt:lpstr>
      <vt:lpstr>HYMN</vt:lpstr>
      <vt:lpstr>HOW BEAUTIFUL HEAVEN MUST BE [GHS 137]</vt:lpstr>
      <vt:lpstr>PowerPoint Presentation</vt:lpstr>
      <vt:lpstr>HOW BEAUTIFUL HEAVEN MUST BE [GHS 137]</vt:lpstr>
      <vt:lpstr>PowerPoint Presentation</vt:lpstr>
      <vt:lpstr>HOW BEAUTIFUL HEAVEN MUST BE [GHS 137]</vt:lpstr>
      <vt:lpstr>PowerPoint Presentation</vt:lpstr>
      <vt:lpstr>HOW BEAUTIFUL HEAVEN MUST BE [GHS 137]</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954</cp:revision>
  <dcterms:created xsi:type="dcterms:W3CDTF">2023-01-06T14:44:39Z</dcterms:created>
  <dcterms:modified xsi:type="dcterms:W3CDTF">2025-10-09T00:06:27Z</dcterms:modified>
</cp:coreProperties>
</file>