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1"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7" y="15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5-10-07T16:19:27.348" v="44" actId="20577"/>
      <pc:docMkLst>
        <pc:docMk/>
      </pc:docMkLst>
      <pc:sldChg chg="modSp mod">
        <pc:chgData name="DCLM NL" userId="57f3ed0d-ae9c-485c-9738-6351eaddc248" providerId="ADAL" clId="{DB9D4196-092C-4817-BE64-F00FCE99FF6D}" dt="2025-10-07T16:13:36.284" v="1" actId="20577"/>
        <pc:sldMkLst>
          <pc:docMk/>
          <pc:sldMk cId="0" sldId="256"/>
        </pc:sldMkLst>
        <pc:spChg chg="mod">
          <ac:chgData name="DCLM NL" userId="57f3ed0d-ae9c-485c-9738-6351eaddc248" providerId="ADAL" clId="{DB9D4196-092C-4817-BE64-F00FCE99FF6D}" dt="2025-10-07T16:13:36.284" v="1" actId="20577"/>
          <ac:spMkLst>
            <pc:docMk/>
            <pc:sldMk cId="0" sldId="256"/>
            <ac:spMk id="3" creationId="{00000000-0000-0000-0000-000000000000}"/>
          </ac:spMkLst>
        </pc:spChg>
      </pc:sldChg>
      <pc:sldChg chg="modSp mod">
        <pc:chgData name="DCLM NL" userId="57f3ed0d-ae9c-485c-9738-6351eaddc248" providerId="ADAL" clId="{DB9D4196-092C-4817-BE64-F00FCE99FF6D}" dt="2025-10-07T16:18:05.656" v="16" actId="20577"/>
        <pc:sldMkLst>
          <pc:docMk/>
          <pc:sldMk cId="0" sldId="276"/>
        </pc:sldMkLst>
        <pc:graphicFrameChg chg="modGraphic">
          <ac:chgData name="DCLM NL" userId="57f3ed0d-ae9c-485c-9738-6351eaddc248" providerId="ADAL" clId="{DB9D4196-092C-4817-BE64-F00FCE99FF6D}" dt="2025-10-07T16:18:05.656" v="16" actId="20577"/>
          <ac:graphicFrameMkLst>
            <pc:docMk/>
            <pc:sldMk cId="0" sldId="276"/>
            <ac:graphicFrameMk id="6" creationId="{00000000-0000-0000-0000-000000000000}"/>
          </ac:graphicFrameMkLst>
        </pc:graphicFrameChg>
      </pc:sldChg>
      <pc:sldChg chg="modSp mod">
        <pc:chgData name="DCLM NL" userId="57f3ed0d-ae9c-485c-9738-6351eaddc248" providerId="ADAL" clId="{DB9D4196-092C-4817-BE64-F00FCE99FF6D}" dt="2025-10-07T16:17:21.292" v="12" actId="6549"/>
        <pc:sldMkLst>
          <pc:docMk/>
          <pc:sldMk cId="0" sldId="287"/>
        </pc:sldMkLst>
        <pc:spChg chg="mod">
          <ac:chgData name="DCLM NL" userId="57f3ed0d-ae9c-485c-9738-6351eaddc248" providerId="ADAL" clId="{DB9D4196-092C-4817-BE64-F00FCE99FF6D}" dt="2025-10-07T16:17:21.292" v="12" actId="6549"/>
          <ac:spMkLst>
            <pc:docMk/>
            <pc:sldMk cId="0" sldId="287"/>
            <ac:spMk id="2" creationId="{00000000-0000-0000-0000-000000000000}"/>
          </ac:spMkLst>
        </pc:spChg>
        <pc:spChg chg="mod">
          <ac:chgData name="DCLM NL" userId="57f3ed0d-ae9c-485c-9738-6351eaddc248" providerId="ADAL" clId="{DB9D4196-092C-4817-BE64-F00FCE99FF6D}" dt="2025-10-07T16:17:11.730" v="11" actId="20577"/>
          <ac:spMkLst>
            <pc:docMk/>
            <pc:sldMk cId="0" sldId="287"/>
            <ac:spMk id="3" creationId="{00000000-0000-0000-0000-000000000000}"/>
          </ac:spMkLst>
        </pc:spChg>
      </pc:sldChg>
      <pc:sldChg chg="modSp mod">
        <pc:chgData name="DCLM NL" userId="57f3ed0d-ae9c-485c-9738-6351eaddc248" providerId="ADAL" clId="{DB9D4196-092C-4817-BE64-F00FCE99FF6D}" dt="2025-10-07T16:19:27.348" v="44" actId="20577"/>
        <pc:sldMkLst>
          <pc:docMk/>
          <pc:sldMk cId="3147146620" sldId="288"/>
        </pc:sldMkLst>
        <pc:spChg chg="mod">
          <ac:chgData name="DCLM NL" userId="57f3ed0d-ae9c-485c-9738-6351eaddc248" providerId="ADAL" clId="{DB9D4196-092C-4817-BE64-F00FCE99FF6D}" dt="2025-10-07T16:19:27.348" v="44" actId="20577"/>
          <ac:spMkLst>
            <pc:docMk/>
            <pc:sldMk cId="3147146620" sldId="288"/>
            <ac:spMk id="3" creationId="{5726220F-64AF-5D4E-529F-4F53CD27DA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are earthly judgments different</a:t>
          </a:r>
          <a:endParaRPr lang="en-GB" sz="3200" b="0" i="1" kern="1200" dirty="0"/>
        </a:p>
        <a:p>
          <a:pPr algn="ctr"/>
          <a:r>
            <a:rPr lang="en-US" sz="3200" b="0" i="1" kern="1200" dirty="0"/>
            <a:t>from the Great White Throne Judgment?</a:t>
          </a:r>
        </a:p>
        <a:p>
          <a:pPr algn="ctr"/>
          <a:r>
            <a:rPr lang="en-GB" sz="3200" b="1" i="1" kern="1200" dirty="0"/>
            <a:t>Revelations 20:12,15; Hebrews 9:27</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6340"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How should we as Christians reflect on God’s judgments as revealed in the scripture?</a:t>
          </a:r>
        </a:p>
        <a:p>
          <a:pPr algn="ctr">
            <a:lnSpc>
              <a:spcPct val="100000"/>
            </a:lnSpc>
            <a:spcBef>
              <a:spcPct val="0"/>
            </a:spcBef>
            <a:spcAft>
              <a:spcPts val="600"/>
            </a:spcAft>
          </a:pPr>
          <a:r>
            <a:rPr lang="en-GB" sz="3200" b="1" i="1" dirty="0"/>
            <a:t>Romans 14:12; 2 Corinthians 5:10,11; Romans 14:12</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Highlight past judgments of sinners in</a:t>
          </a:r>
          <a:endParaRPr lang="en-GB" sz="3200" i="1" dirty="0"/>
        </a:p>
        <a:p>
          <a:pPr algn="ctr"/>
          <a:r>
            <a:rPr lang="en-US" sz="3200" i="1" dirty="0"/>
            <a:t>the Bible and what we can learn from them.</a:t>
          </a:r>
          <a:endParaRPr lang="en-GB" sz="3200" i="1" dirty="0"/>
        </a:p>
        <a:p>
          <a:pPr algn="ctr"/>
          <a:r>
            <a:rPr lang="en-GB" sz="3200" b="1" i="1" dirty="0"/>
            <a:t>Genesis 6:13,17,18; Jude 1:6,7; 1 Timothy 5:24 </a:t>
          </a:r>
        </a:p>
        <a:p>
          <a:pPr algn="ctr">
            <a:lnSpc>
              <a:spcPct val="100000"/>
            </a:lnSpc>
            <a:spcBef>
              <a:spcPct val="0"/>
            </a:spcBef>
            <a:spcAft>
              <a:spcPts val="600"/>
            </a:spcAft>
          </a:pPr>
          <a:endParaRPr lang="en-US" sz="3000" b="1" i="1" dirty="0">
            <a:solidFill>
              <a:schemeClr val="tx1"/>
            </a:solidFill>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What are the important characteristics that define the eternal fate of the condemned?</a:t>
          </a:r>
        </a:p>
        <a:p>
          <a:pPr algn="ctr"/>
          <a:r>
            <a:rPr lang="en-GB" sz="3200" b="1" i="1" dirty="0"/>
            <a:t> Revelation 20:13,15; John 3:18,19; Matthew 12:36,37</a:t>
          </a:r>
          <a:endParaRPr lang="en-GB" altLang="en-US" sz="3200" b="1" i="1"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How can one escape condemnation at the great white </a:t>
          </a:r>
          <a:r>
            <a:rPr lang="en-GB" sz="3200" b="0" i="1" kern="1200" dirty="0"/>
            <a:t>throne judgment?</a:t>
          </a:r>
        </a:p>
        <a:p>
          <a:pPr algn="ctr"/>
          <a:r>
            <a:rPr lang="de-DE" sz="3200" b="1" i="1" kern="1200" dirty="0"/>
            <a:t>2 Peter 3:9,11; </a:t>
          </a:r>
          <a:r>
            <a:rPr lang="en-GB" sz="3200" b="1" i="1" kern="1200" dirty="0"/>
            <a:t>Hebrews 2:3</a:t>
          </a:r>
          <a:r>
            <a:rPr lang="de-DE" sz="3200" b="1" i="1" kern="1200" dirty="0"/>
            <a:t>; Mark 1:15</a:t>
          </a:r>
          <a:endParaRPr lang="en-GB" altLang="en-US"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54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62360" y="1387"/>
          <a:ext cx="6475391"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90076" y="502717"/>
          <a:ext cx="6475391"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are earthly judgments different</a:t>
          </a:r>
          <a:endParaRPr lang="en-GB" sz="3200" b="0" i="1" kern="1200" dirty="0"/>
        </a:p>
        <a:p>
          <a:pPr marL="0" lvl="0" indent="0" algn="ctr" defTabSz="1422400">
            <a:buNone/>
          </a:pPr>
          <a:r>
            <a:rPr lang="en-US" sz="3200" b="0" i="1" kern="1200" dirty="0"/>
            <a:t>from the Great White Throne Judgment?</a:t>
          </a:r>
        </a:p>
        <a:p>
          <a:pPr marL="0" lvl="0" indent="0" algn="ctr" defTabSz="1422400">
            <a:buNone/>
          </a:pPr>
          <a:r>
            <a:rPr lang="en-GB" sz="3200" b="1" i="1" kern="1200" dirty="0"/>
            <a:t>Revelations 20:12,15; Hebrews 9:27</a:t>
          </a:r>
          <a:endParaRPr lang="en-GB" altLang="en-US" sz="3200" b="1" i="1" kern="1200" dirty="0">
            <a:solidFill>
              <a:prstClr val="black">
                <a:hueOff val="0"/>
                <a:satOff val="0"/>
                <a:lumOff val="0"/>
                <a:alphaOff val="0"/>
              </a:prstClr>
            </a:solidFill>
            <a:latin typeface="Calibri"/>
            <a:ea typeface="+mn-ea"/>
            <a:cs typeface="+mn-cs"/>
          </a:endParaRPr>
        </a:p>
      </dsp:txBody>
      <dsp:txXfrm>
        <a:off x="2583370" y="596011"/>
        <a:ext cx="6288803"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How should we as Christians reflect on God’s judgments as revealed in the scripture?</a:t>
          </a:r>
        </a:p>
        <a:p>
          <a:pPr marL="0" lvl="0" indent="0" algn="ctr" defTabSz="1422400">
            <a:lnSpc>
              <a:spcPct val="100000"/>
            </a:lnSpc>
            <a:spcBef>
              <a:spcPct val="0"/>
            </a:spcBef>
            <a:spcAft>
              <a:spcPts val="600"/>
            </a:spcAft>
            <a:buNone/>
          </a:pPr>
          <a:r>
            <a:rPr lang="en-GB" sz="3200" b="1" i="1" kern="1200" dirty="0"/>
            <a:t>Romans 14:12; 2 Corinthians 5:10,11; Romans 14:12</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Highlight past judgments of sinners in</a:t>
          </a:r>
          <a:endParaRPr lang="en-GB" sz="3200" i="1" kern="1200" dirty="0"/>
        </a:p>
        <a:p>
          <a:pPr marL="0" lvl="0" indent="0" algn="ctr" defTabSz="1422400">
            <a:buNone/>
          </a:pPr>
          <a:r>
            <a:rPr lang="en-US" sz="3200" i="1" kern="1200" dirty="0"/>
            <a:t>the Bible and what we can learn from them.</a:t>
          </a:r>
          <a:endParaRPr lang="en-GB" sz="3200" i="1" kern="1200" dirty="0"/>
        </a:p>
        <a:p>
          <a:pPr marL="0" lvl="0" indent="0" algn="ctr" defTabSz="1422400">
            <a:buNone/>
          </a:pPr>
          <a:r>
            <a:rPr lang="en-GB" sz="3200" b="1" i="1" kern="1200" dirty="0"/>
            <a:t>Genesis 6:13,17,18; Jude 1:6,7; 1 Timothy 5:24 </a:t>
          </a:r>
        </a:p>
        <a:p>
          <a:pPr marL="0" lvl="0" indent="0" algn="ctr" defTabSz="1422400">
            <a:lnSpc>
              <a:spcPct val="100000"/>
            </a:lnSpc>
            <a:spcBef>
              <a:spcPct val="0"/>
            </a:spcBef>
            <a:spcAft>
              <a:spcPts val="600"/>
            </a:spcAft>
            <a:buNone/>
          </a:pPr>
          <a:endParaRPr lang="en-US" sz="3000" b="1" i="1" kern="1200" dirty="0">
            <a:solidFill>
              <a:schemeClr val="tx1"/>
            </a:solidFill>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What are the important characteristics that define the eternal fate of the condemned?</a:t>
          </a:r>
        </a:p>
        <a:p>
          <a:pPr marL="0" lvl="0" indent="0" algn="ctr" defTabSz="1422400">
            <a:buNone/>
          </a:pPr>
          <a:r>
            <a:rPr lang="en-GB" sz="3200" b="1" i="1" kern="1200" dirty="0"/>
            <a:t> Revelation 20:13,15; John 3:18,19; Matthew 12:36,37</a:t>
          </a:r>
          <a:endParaRPr lang="en-GB" altLang="en-US" sz="3200" b="1" i="1" kern="1200" dirty="0">
            <a:latin typeface="Calibri (Body)" charset="0"/>
            <a:cs typeface="Calibri (Body)" charset="0"/>
          </a:endParaRP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6237" y="1387"/>
          <a:ext cx="6907638"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73953" y="502717"/>
          <a:ext cx="6907638"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can one escape condemnation at the great white </a:t>
          </a:r>
          <a:r>
            <a:rPr lang="en-GB" sz="3200" b="0" i="1" kern="1200" dirty="0"/>
            <a:t>throne judgment?</a:t>
          </a:r>
        </a:p>
        <a:p>
          <a:pPr marL="0" lvl="0" indent="0" algn="ctr" defTabSz="1422400">
            <a:buNone/>
          </a:pPr>
          <a:r>
            <a:rPr lang="de-DE" sz="3200" b="1" i="1" kern="1200" dirty="0"/>
            <a:t>2 Peter 3:9,11; </a:t>
          </a:r>
          <a:r>
            <a:rPr lang="en-GB" sz="3200" b="1" i="1" kern="1200" dirty="0"/>
            <a:t>Hebrews 2:3</a:t>
          </a:r>
          <a:r>
            <a:rPr lang="de-DE" sz="3200" b="1" i="1" kern="1200" dirty="0"/>
            <a:t>; Mark 1:15</a:t>
          </a:r>
          <a:endParaRPr lang="en-GB" altLang="en-US" sz="3200" b="1" i="1" kern="1200" dirty="0">
            <a:solidFill>
              <a:prstClr val="black">
                <a:hueOff val="0"/>
                <a:satOff val="0"/>
                <a:lumOff val="0"/>
                <a:alphaOff val="0"/>
              </a:prstClr>
            </a:solidFill>
            <a:latin typeface="Calibri"/>
            <a:ea typeface="+mn-ea"/>
            <a:cs typeface="+mn-cs"/>
          </a:endParaRPr>
        </a:p>
      </dsp:txBody>
      <dsp:txXfrm>
        <a:off x="2367247" y="596011"/>
        <a:ext cx="6721050"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dirty="0"/>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dirty="0"/>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dirty="0"/>
          </a:p>
        </p:txBody>
      </p:sp>
    </p:spTree>
    <p:extLst>
      <p:ext uri="{BB962C8B-B14F-4D97-AF65-F5344CB8AC3E}">
        <p14:creationId xmlns:p14="http://schemas.microsoft.com/office/powerpoint/2010/main" val="3307578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dirty="0"/>
          </a:p>
        </p:txBody>
      </p:sp>
    </p:spTree>
    <p:extLst>
      <p:ext uri="{BB962C8B-B14F-4D97-AF65-F5344CB8AC3E}">
        <p14:creationId xmlns:p14="http://schemas.microsoft.com/office/powerpoint/2010/main" val="251054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07/10/2025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19-10-2025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2">
                    <a:lumMod val="75000"/>
                  </a:schemeClr>
                </a:solidFill>
                <a:latin typeface="Calibri" panose="020F0502020204030204" pitchFamily="34" charset="0"/>
              </a:rPr>
              <a:t>Can lasting peace and righteousness ever be achieved on earth without divine intervention, as will be seen during the millennial reign of Christ? Support your answer with Bible references.</a:t>
            </a:r>
          </a:p>
          <a:p>
            <a:pPr marL="0" indent="0" algn="ctr">
              <a:lnSpc>
                <a:spcPct val="110000"/>
              </a:lnSpc>
              <a:buNone/>
            </a:pPr>
            <a:endParaRPr lang="en-US" b="1" dirty="0">
              <a:solidFill>
                <a:schemeClr val="bg2">
                  <a:lumMod val="75000"/>
                </a:schemeClr>
              </a:solidFill>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pre-eminence of praise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Great White Throne Judgement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just" defTabSz="1289050">
              <a:lnSpc>
                <a:spcPct val="90000"/>
              </a:lnSpc>
              <a:spcBef>
                <a:spcPct val="0"/>
              </a:spcBef>
              <a:spcAft>
                <a:spcPct val="20000"/>
              </a:spcAft>
            </a:pPr>
            <a:r>
              <a:rPr lang="en-US" sz="2800" i="1" dirty="0"/>
              <a:t>“And whosoever was not found written in the book of life was cast into the lake of fire</a:t>
            </a:r>
            <a:r>
              <a:rPr lang="en-GB" sz="2800" i="1" dirty="0"/>
              <a:t>” </a:t>
            </a:r>
            <a:r>
              <a:rPr lang="en-GB" sz="2800" b="1" i="1" dirty="0"/>
              <a:t>(Revelations 20:15).</a:t>
            </a:r>
          </a:p>
          <a:p>
            <a:pPr marL="180975" lvl="1" indent="-180975" algn="just" defTabSz="1289050">
              <a:lnSpc>
                <a:spcPct val="90000"/>
              </a:lnSpc>
              <a:spcBef>
                <a:spcPct val="0"/>
              </a:spcBef>
              <a:spcAft>
                <a:spcPct val="20000"/>
              </a:spcAft>
            </a:pPr>
            <a:endParaRPr lang="en-GB" sz="2400"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a:t>
            </a:r>
            <a:r>
              <a:rPr lang="en-GB" sz="2800" b="1" i="1" kern="1200" baseline="0" dirty="0"/>
              <a:t>  </a:t>
            </a:r>
            <a:r>
              <a:rPr lang="en-US" sz="2800" b="1" i="1" kern="1200" baseline="0" dirty="0">
                <a:latin typeface="Calibri" panose="020F0502020204030204" pitchFamily="34" charset="0"/>
                <a:sym typeface="+mn-ea"/>
              </a:rPr>
              <a:t>Revelations 20:11-15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859855"/>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The subject of judgment is not strange to the minds of mortals. Since it is like human beings to err, it is common in every sphere of life to see men being tried and punished accordingly. The common practice and experience in homes, schools, offices, courts and many other places is to see someone give a verdict after trial for some wrongdoing. The guilty is almost always given some punishment. Our study deals with the final judgment that God will bring upon those who reject His word and live as they pleased.</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037182" y="855405"/>
            <a:ext cx="7688474" cy="565079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b="1" dirty="0"/>
              <a:t>The Throne </a:t>
            </a:r>
            <a:r>
              <a:rPr lang="en-GB" dirty="0"/>
              <a:t>is a seat for God as the eternal King.</a:t>
            </a:r>
            <a:endParaRPr lang="en-GB" b="1" dirty="0"/>
          </a:p>
          <a:p>
            <a:pPr marL="514350" indent="-514350" algn="just" eaLnBrk="0" fontAlgn="base" hangingPunct="0">
              <a:lnSpc>
                <a:spcPct val="100000"/>
              </a:lnSpc>
              <a:spcBef>
                <a:spcPct val="0"/>
              </a:spcBef>
              <a:spcAft>
                <a:spcPts val="600"/>
              </a:spcAft>
              <a:buFont typeface="+mj-lt"/>
              <a:buAutoNum type="arabicPeriod"/>
              <a:defRPr/>
            </a:pPr>
            <a:r>
              <a:rPr lang="en-US" b="1" dirty="0"/>
              <a:t>The Judge </a:t>
            </a:r>
            <a:r>
              <a:rPr lang="en-US" dirty="0"/>
              <a:t>is God Almighty, the Omniscient and Omnipresent. He is the just judge. </a:t>
            </a:r>
          </a:p>
          <a:p>
            <a:pPr marL="514350" indent="-514350" algn="just" eaLnBrk="0" fontAlgn="base" hangingPunct="0">
              <a:lnSpc>
                <a:spcPct val="100000"/>
              </a:lnSpc>
              <a:spcBef>
                <a:spcPct val="0"/>
              </a:spcBef>
              <a:spcAft>
                <a:spcPts val="600"/>
              </a:spcAft>
              <a:buFont typeface="+mj-lt"/>
              <a:buAutoNum type="arabicPeriod"/>
              <a:defRPr/>
            </a:pPr>
            <a:r>
              <a:rPr lang="en-GB" dirty="0"/>
              <a:t>All those </a:t>
            </a:r>
            <a:r>
              <a:rPr lang="en-US" dirty="0"/>
              <a:t>who have ever died in sin will be resurrected and stand before God for judgment</a:t>
            </a:r>
          </a:p>
          <a:p>
            <a:pPr marL="514350" indent="-514350" algn="just" eaLnBrk="0" fontAlgn="base" hangingPunct="0">
              <a:lnSpc>
                <a:spcPct val="100000"/>
              </a:lnSpc>
              <a:spcBef>
                <a:spcPct val="0"/>
              </a:spcBef>
              <a:spcAft>
                <a:spcPts val="600"/>
              </a:spcAft>
              <a:buFont typeface="+mj-lt"/>
              <a:buAutoNum type="arabicPeriod"/>
              <a:defRPr/>
            </a:pPr>
            <a:r>
              <a:rPr lang="en-US" dirty="0"/>
              <a:t>Everyone will be openly and fairly judged according to their works. </a:t>
            </a:r>
            <a:endParaRPr lang="en-US" b="1" dirty="0"/>
          </a:p>
          <a:p>
            <a:pPr marL="514350" indent="-514350" algn="just" eaLnBrk="0" fontAlgn="base" hangingPunct="0">
              <a:lnSpc>
                <a:spcPct val="100000"/>
              </a:lnSpc>
              <a:spcBef>
                <a:spcPct val="0"/>
              </a:spcBef>
              <a:spcAft>
                <a:spcPts val="600"/>
              </a:spcAft>
              <a:buFont typeface="+mj-lt"/>
              <a:buAutoNum type="arabicPeriod"/>
              <a:defRPr/>
            </a:pPr>
            <a:r>
              <a:rPr lang="en-US" b="1" dirty="0"/>
              <a:t>The Books </a:t>
            </a:r>
            <a:r>
              <a:rPr lang="en-US" dirty="0"/>
              <a:t>are the books of records that will contain everything done by sinners.</a:t>
            </a:r>
          </a:p>
          <a:p>
            <a:pPr marL="514350" indent="-514350" algn="just" eaLnBrk="0" fontAlgn="base" hangingPunct="0">
              <a:lnSpc>
                <a:spcPct val="100000"/>
              </a:lnSpc>
              <a:spcBef>
                <a:spcPct val="0"/>
              </a:spcBef>
              <a:spcAft>
                <a:spcPts val="600"/>
              </a:spcAft>
              <a:buFont typeface="+mj-lt"/>
              <a:buAutoNum type="arabicPeriod"/>
              <a:defRPr/>
            </a:pPr>
            <a:r>
              <a:rPr lang="en-US" b="1" dirty="0"/>
              <a:t>The Book of Life</a:t>
            </a:r>
            <a:r>
              <a:rPr lang="en-US" dirty="0"/>
              <a:t> contains the names of all who are born again, washed in the blood of </a:t>
            </a:r>
            <a:r>
              <a:rPr lang="en-GB" dirty="0"/>
              <a:t>Jesus. </a:t>
            </a: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Revelation 20:11-15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418779404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23963741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686584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426051231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E68D-E242-E211-A74A-CA4093085FA8}"/>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6E168045-4713-F721-645F-FDAF2DCC686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1">
            <a:extLst>
              <a:ext uri="{FF2B5EF4-FFF2-40B4-BE49-F238E27FC236}">
                <a16:creationId xmlns:a16="http://schemas.microsoft.com/office/drawing/2014/main" id="{5CE0EE16-D952-8492-71E7-652E78FC20B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8E57F14-1676-7197-3AC1-7C5D205663A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62252E-779D-D1C6-0B85-70058B3C27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FEF807-0A5A-9D35-C49B-8EC334851F2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4AF8911-FF35-CFF5-CC65-886830C86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35265BC-D67D-409A-9F3E-D1ABD23F05A7}"/>
              </a:ext>
            </a:extLst>
          </p:cNvPr>
          <p:cNvGraphicFramePr>
            <a:graphicFrameLocks noGrp="1"/>
          </p:cNvGraphicFramePr>
          <p:nvPr>
            <p:ph idx="1"/>
            <p:extLst>
              <p:ext uri="{D42A27DB-BD31-4B8C-83A1-F6EECF244321}">
                <p14:modId xmlns:p14="http://schemas.microsoft.com/office/powerpoint/2010/main" val="41081494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972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The Great White Throne Judgment is the last and final judgment. It is the verdict that concludes the affairs of this present evil world. Everyone will be judged according to their works. God’s will is that all should repent and escape eternal damnation. Is your name in this book of life?</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11446" y="395019"/>
            <a:ext cx="7541470" cy="5475129"/>
          </a:xfrm>
        </p:spPr>
        <p:txBody>
          <a:bodyPr anchor="ctr">
            <a:noAutofit/>
          </a:bodyPr>
          <a:lstStyle/>
          <a:p>
            <a:pPr marL="0" indent="0" algn="ctr">
              <a:lnSpc>
                <a:spcPct val="110000"/>
              </a:lnSpc>
              <a:buNone/>
            </a:pPr>
            <a:r>
              <a:rPr lang="en-US" b="1" dirty="0"/>
              <a:t>What is the difference between “The Judgement Seat of Christ” in 2 Corinthians 5:10, Romans 14:10, and “Great White Throne Judgement” in our study today? Why is it relevant for believers to </a:t>
            </a:r>
            <a:r>
              <a:rPr lang="en-US" b="1"/>
              <a:t>know this?</a:t>
            </a: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14374</TotalTime>
  <Words>522</Words>
  <Application>Microsoft Office PowerPoint</Application>
  <PresentationFormat>Widescreen</PresentationFormat>
  <Paragraphs>46</Paragraphs>
  <Slides>12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1022:  The Great White Throne Judgement</vt:lpstr>
      <vt:lpstr>INTRODUCTION</vt:lpstr>
      <vt:lpstr>Revelation 20:11-15</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169</cp:revision>
  <dcterms:modified xsi:type="dcterms:W3CDTF">2025-10-07T16:19:30Z</dcterms:modified>
</cp:coreProperties>
</file>