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6"/>
  </p:notesMasterIdLst>
  <p:sldIdLst>
    <p:sldId id="3914" r:id="rId8"/>
    <p:sldId id="4150" r:id="rId9"/>
    <p:sldId id="4151" r:id="rId10"/>
    <p:sldId id="274" r:id="rId11"/>
    <p:sldId id="4152" r:id="rId12"/>
    <p:sldId id="4153" r:id="rId13"/>
    <p:sldId id="301" r:id="rId14"/>
    <p:sldId id="302" r:id="rId15"/>
    <p:sldId id="303" r:id="rId16"/>
    <p:sldId id="4154" r:id="rId17"/>
    <p:sldId id="256" r:id="rId18"/>
    <p:sldId id="294" r:id="rId19"/>
    <p:sldId id="258" r:id="rId20"/>
    <p:sldId id="259" r:id="rId21"/>
    <p:sldId id="287" r:id="rId22"/>
    <p:sldId id="283" r:id="rId23"/>
    <p:sldId id="277" r:id="rId24"/>
    <p:sldId id="276" r:id="rId25"/>
    <p:sldId id="292" r:id="rId26"/>
    <p:sldId id="291" r:id="rId27"/>
    <p:sldId id="4149" r:id="rId28"/>
    <p:sldId id="288" r:id="rId29"/>
    <p:sldId id="3211" r:id="rId30"/>
    <p:sldId id="3200" r:id="rId31"/>
    <p:sldId id="3201" r:id="rId32"/>
    <p:sldId id="3162" r:id="rId33"/>
    <p:sldId id="3163" r:id="rId34"/>
    <p:sldId id="4081" r:id="rId35"/>
    <p:sldId id="4084" r:id="rId36"/>
    <p:sldId id="4104" r:id="rId37"/>
    <p:sldId id="269" r:id="rId38"/>
    <p:sldId id="270" r:id="rId39"/>
    <p:sldId id="298" r:id="rId40"/>
    <p:sldId id="299" r:id="rId41"/>
    <p:sldId id="300" r:id="rId42"/>
    <p:sldId id="3627"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6" autoAdjust="0"/>
    <p:restoredTop sz="71896" autoAdjust="0"/>
  </p:normalViewPr>
  <p:slideViewPr>
    <p:cSldViewPr snapToGrid="0">
      <p:cViewPr varScale="1">
        <p:scale>
          <a:sx n="65" d="100"/>
          <a:sy n="65" d="100"/>
        </p:scale>
        <p:origin x="1162"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How are earthly judgments different</a:t>
          </a:r>
          <a:endParaRPr lang="en-GB" sz="3200" b="0" i="1" kern="1200" dirty="0"/>
        </a:p>
        <a:p>
          <a:pPr algn="ctr"/>
          <a:r>
            <a:rPr lang="en-US" sz="3200" b="0" i="1" kern="1200" dirty="0"/>
            <a:t>from the Great White Throne Judgment?</a:t>
          </a:r>
        </a:p>
        <a:p>
          <a:pPr algn="ctr"/>
          <a:r>
            <a:rPr lang="en-GB" sz="3200" b="1" i="1" kern="1200" dirty="0"/>
            <a:t>Revelations 20:12,15; Hebrews 9:27</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should we as Christians reflect on God’s judgments as revealed in the scripture?</a:t>
          </a:r>
        </a:p>
        <a:p>
          <a:pPr algn="ctr">
            <a:lnSpc>
              <a:spcPct val="100000"/>
            </a:lnSpc>
            <a:spcBef>
              <a:spcPct val="0"/>
            </a:spcBef>
            <a:spcAft>
              <a:spcPts val="600"/>
            </a:spcAft>
          </a:pPr>
          <a:r>
            <a:rPr lang="en-GB" sz="3200" b="1" i="1" dirty="0"/>
            <a:t>Romans 14:12; 2 Corinthians 5:10,11; Romans 14:12</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Highlight past judgments of sinners in</a:t>
          </a:r>
          <a:endParaRPr lang="en-GB" sz="3200" i="1" dirty="0"/>
        </a:p>
        <a:p>
          <a:pPr algn="ctr"/>
          <a:r>
            <a:rPr lang="en-US" sz="3200" i="1" dirty="0"/>
            <a:t>the Bible and what we can learn from them.</a:t>
          </a:r>
          <a:endParaRPr lang="en-GB" sz="3200" i="1" dirty="0"/>
        </a:p>
        <a:p>
          <a:pPr algn="ctr"/>
          <a:r>
            <a:rPr lang="en-GB" sz="3200" b="1" i="1" dirty="0"/>
            <a:t>Genesis 6:13,17,18; Jude 1:6,7; 1 Timothy 5:24 </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are the important characteristics that define the eternal fate of the condemned?</a:t>
          </a:r>
        </a:p>
        <a:p>
          <a:pPr algn="ctr"/>
          <a:r>
            <a:rPr lang="en-GB" sz="3200" b="1" i="1" dirty="0"/>
            <a:t> Revelation 20:13,15; John 3:18,19; Matthew 12:36,37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How can one escape condemnation at the great white </a:t>
          </a:r>
          <a:r>
            <a:rPr lang="en-GB" sz="3200" b="0" i="1" kern="1200" dirty="0"/>
            <a:t>throne judgment?</a:t>
          </a:r>
        </a:p>
        <a:p>
          <a:pPr algn="ctr"/>
          <a:r>
            <a:rPr lang="de-DE" sz="3200" b="1" i="1" kern="1200" dirty="0"/>
            <a:t>2 Peter 3:9,11; </a:t>
          </a:r>
          <a:r>
            <a:rPr lang="en-GB" sz="3200" b="1" i="1" kern="1200" dirty="0"/>
            <a:t>Hebrews 2:3</a:t>
          </a:r>
          <a:r>
            <a:rPr lang="de-DE" sz="3200" b="1" i="1" kern="1200" dirty="0"/>
            <a:t>; Mark 1:15</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are earthly judgments different</a:t>
          </a:r>
          <a:endParaRPr lang="en-GB" sz="3200" b="0" i="1" kern="1200" dirty="0"/>
        </a:p>
        <a:p>
          <a:pPr marL="0" lvl="0" indent="0" algn="ctr" defTabSz="1422400">
            <a:buNone/>
          </a:pPr>
          <a:r>
            <a:rPr lang="en-US" sz="3200" b="0" i="1" kern="1200" dirty="0"/>
            <a:t>from the Great White Throne Judgment?</a:t>
          </a:r>
        </a:p>
        <a:p>
          <a:pPr marL="0" lvl="0" indent="0" algn="ctr" defTabSz="1422400">
            <a:buNone/>
          </a:pPr>
          <a:r>
            <a:rPr lang="en-GB" sz="3200" b="1" i="1" kern="1200" dirty="0"/>
            <a:t>Revelations 20:12,15; Hebrews 9:27</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should we as Christians reflect on God’s judgments as revealed in the scripture?</a:t>
          </a:r>
        </a:p>
        <a:p>
          <a:pPr marL="0" lvl="0" indent="0" algn="ctr" defTabSz="1422400">
            <a:lnSpc>
              <a:spcPct val="100000"/>
            </a:lnSpc>
            <a:spcBef>
              <a:spcPct val="0"/>
            </a:spcBef>
            <a:spcAft>
              <a:spcPts val="600"/>
            </a:spcAft>
            <a:buNone/>
          </a:pPr>
          <a:r>
            <a:rPr lang="en-GB" sz="3200" b="1" i="1" kern="1200" dirty="0"/>
            <a:t>Romans 14:12; 2 Corinthians 5:10,11; Romans 14:12</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Highlight past judgments of sinners in</a:t>
          </a:r>
          <a:endParaRPr lang="en-GB" sz="3200" i="1" kern="1200" dirty="0"/>
        </a:p>
        <a:p>
          <a:pPr marL="0" lvl="0" indent="0" algn="ctr" defTabSz="1422400">
            <a:buNone/>
          </a:pPr>
          <a:r>
            <a:rPr lang="en-US" sz="3200" i="1" kern="1200" dirty="0"/>
            <a:t>the Bible and what we can learn from them.</a:t>
          </a:r>
          <a:endParaRPr lang="en-GB" sz="3200" i="1" kern="1200" dirty="0"/>
        </a:p>
        <a:p>
          <a:pPr marL="0" lvl="0" indent="0" algn="ctr" defTabSz="1422400">
            <a:buNone/>
          </a:pPr>
          <a:r>
            <a:rPr lang="en-GB" sz="3200" b="1" i="1" kern="1200" dirty="0"/>
            <a:t>Genesis 6:13,17,18; Jude 1:6,7; 1 Timothy 5:24 </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are the important characteristics that define the eternal fate of the condemned?</a:t>
          </a:r>
        </a:p>
        <a:p>
          <a:pPr marL="0" lvl="0" indent="0" algn="ctr" defTabSz="1422400">
            <a:buNone/>
          </a:pPr>
          <a:r>
            <a:rPr lang="en-GB" sz="3200" b="1" i="1" kern="1200" dirty="0"/>
            <a:t> Revelation 20:13,15; John 3:18,19; Matthew 12:36,37</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can one escape condemnation at the great white </a:t>
          </a:r>
          <a:r>
            <a:rPr lang="en-GB" sz="3200" b="0" i="1" kern="1200" dirty="0"/>
            <a:t>throne judgment?</a:t>
          </a:r>
        </a:p>
        <a:p>
          <a:pPr marL="0" lvl="0" indent="0" algn="ctr" defTabSz="1422400">
            <a:buNone/>
          </a:pPr>
          <a:r>
            <a:rPr lang="de-DE" sz="3200" b="1" i="1" kern="1200" dirty="0"/>
            <a:t>2 Peter 3:9,11; </a:t>
          </a:r>
          <a:r>
            <a:rPr lang="en-GB" sz="3200" b="1" i="1" kern="1200" dirty="0"/>
            <a:t>Hebrews 2:3</a:t>
          </a:r>
          <a:r>
            <a:rPr lang="de-DE" sz="3200" b="1" i="1" kern="1200" dirty="0"/>
            <a:t>; Mark 1:15</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307578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29</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37</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17/10/2025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17/10/2025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17/10/2025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10/17/2025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10/17/2025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10/17/2025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10/17/2025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10/17/2025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10/17/2025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10/17/2025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10/17/2025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10/17/2025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10/17/2025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10/17/2025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10/17/2025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10/17/2025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10/17/2025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10/17/2025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10/17/2025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10/17/2025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10/17/2025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10/17/2025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10/17/2025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40249181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4910524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3477098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6117286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35243059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7490618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5769923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9396472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18750452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8088063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extLst>
      <p:ext uri="{BB962C8B-B14F-4D97-AF65-F5344CB8AC3E}">
        <p14:creationId xmlns:p14="http://schemas.microsoft.com/office/powerpoint/2010/main" val="2644675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17/10/2025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10/17/2025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17/10/2025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10/17/2025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10/17/2025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17/10/2025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dirty="0"/>
          </a:p>
        </p:txBody>
      </p:sp>
    </p:spTree>
    <p:extLst>
      <p:ext uri="{BB962C8B-B14F-4D97-AF65-F5344CB8AC3E}">
        <p14:creationId xmlns:p14="http://schemas.microsoft.com/office/powerpoint/2010/main" val="213188456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19-10-2025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208:</a:t>
            </a:r>
            <a:r>
              <a:rPr lang="en-US" sz="7200" b="1" dirty="0">
                <a:solidFill>
                  <a:schemeClr val="bg1"/>
                </a:solidFill>
                <a:effectLst>
                  <a:outerShdw blurRad="38100" dist="38100" dir="2700000" algn="tl">
                    <a:srgbClr val="000000">
                      <a:alpha val="43137"/>
                    </a:srgbClr>
                  </a:outerShdw>
                </a:effectLst>
              </a:rPr>
              <a:t> THE GREAT JUDGMENT MORNING</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7038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dreamed that the great judgment morning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dawned and the trumpet had blown;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dreamed that the nations had gathered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judgment before the white throne;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the throne came a bright shining angel,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stood on the land and the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swore with his hand raised to heaven,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time was no longer to be.</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5899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rich man was there, but his money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melted and vanished away;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pauper he stood in the judgment,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debts were too heavy to pay;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great man was there, but his greatness,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death came, was left far behind!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angel that opened the records,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trace of his greatness could find.</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24124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2457965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widow was there with the orphans,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heard and remembered their cries;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sorrow in heaven for 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wiped all the tears from their eyes;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gambler was there and the drunkard,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man that had sold them the drink,</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people who gave him the license,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Together in hell they did sink.</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4859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Tree>
    <p:extLst>
      <p:ext uri="{BB962C8B-B14F-4D97-AF65-F5344CB8AC3E}">
        <p14:creationId xmlns:p14="http://schemas.microsoft.com/office/powerpoint/2010/main" val="2924032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GREAT JUDGMENT MORNING [GHS 208]</a:t>
            </a:r>
          </a:p>
        </p:txBody>
      </p:sp>
      <p:grpSp>
        <p:nvGrpSpPr>
          <p:cNvPr id="3" name="Group 2"/>
          <p:cNvGrpSpPr/>
          <p:nvPr/>
        </p:nvGrpSpPr>
        <p:grpSpPr>
          <a:xfrm>
            <a:off x="313712" y="1392237"/>
            <a:ext cx="11878289" cy="5087098"/>
            <a:chOff x="319222" y="1455616"/>
            <a:chExt cx="10485726" cy="5087098"/>
          </a:xfrm>
        </p:grpSpPr>
        <p:sp>
          <p:nvSpPr>
            <p:cNvPr id="14339" name="TextBox 1"/>
            <p:cNvSpPr txBox="1">
              <a:spLocks noChangeArrowheads="1"/>
            </p:cNvSpPr>
            <p:nvPr/>
          </p:nvSpPr>
          <p:spPr bwMode="auto">
            <a:xfrm>
              <a:off x="907147" y="1525956"/>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moral man came to the judgment,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his self-righteous rags would not do;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men who had crucified Jesus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Had passed off as moral men, too;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soul that had put off salvation,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tonight; I’ll get saved by and by,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time now to think of religion!”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last they all found time to die.</a:t>
              </a:r>
            </a:p>
          </p:txBody>
        </p:sp>
        <p:sp>
          <p:nvSpPr>
            <p:cNvPr id="14341" name="TextBox 5"/>
            <p:cNvSpPr txBox="1">
              <a:spLocks noChangeArrowheads="1"/>
            </p:cNvSpPr>
            <p:nvPr/>
          </p:nvSpPr>
          <p:spPr bwMode="auto">
            <a:xfrm>
              <a:off x="319222" y="1455616"/>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32446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56138" y="1350655"/>
            <a:ext cx="1055077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 what a weeping and wailing,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the lost were told of their fate;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cried for the rocks and the mountains,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prayed, but their prayer was too late.</a:t>
            </a:r>
          </a:p>
        </p:txBody>
      </p:sp>
      <p:sp>
        <p:nvSpPr>
          <p:cNvPr id="2" name="Oval 1">
            <a:extLst>
              <a:ext uri="{FF2B5EF4-FFF2-40B4-BE49-F238E27FC236}">
                <a16:creationId xmlns:a16="http://schemas.microsoft.com/office/drawing/2014/main" id="{9510E4DE-4DB8-46DA-F3F2-96D2730C45D7}"/>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856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19-10-2025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2">
                    <a:lumMod val="75000"/>
                  </a:schemeClr>
                </a:solidFill>
                <a:latin typeface="Calibri" panose="020F0502020204030204" pitchFamily="34" charset="0"/>
              </a:rPr>
              <a:t>Can lasting peace and righteousness ever be achieved on earth without divine intervention, as will be seen during the millennial reign of Christ? Support your answer with Bible references.</a:t>
            </a:r>
          </a:p>
          <a:p>
            <a:pPr marL="0" indent="0" algn="ctr">
              <a:lnSpc>
                <a:spcPct val="110000"/>
              </a:lnSpc>
              <a:buNone/>
            </a:pPr>
            <a:endParaRPr lang="en-US" b="1" dirty="0">
              <a:solidFill>
                <a:schemeClr val="bg2">
                  <a:lumMod val="7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pre-eminence of praise</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Great White Throne Judgement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whosoever was not found written in the book of life was cast into the lake of fire</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(Revelations 20:15).</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Revelations 20:11-15</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859855"/>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subject of judgment is not strange to the minds of mortals. Since it is like human beings to err, it is common in every sphere of life to see men being tried and punished accordingly. The common practice and experience in homes, schools, offices, courts and many other places is to see someone give a verdict after trial for some wrongdoing. The guilty is almost always given some punishment. Our study deals with the final judgment that God will bring upon those who reject His word and live as they pleased.</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855405"/>
            <a:ext cx="7688474" cy="565079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b="1" dirty="0"/>
              <a:t>The Throne </a:t>
            </a:r>
            <a:r>
              <a:rPr lang="en-GB" dirty="0"/>
              <a:t>is a seat for God as the eternal King.</a:t>
            </a:r>
            <a:endParaRPr lang="en-GB" b="1" dirty="0"/>
          </a:p>
          <a:p>
            <a:pPr marL="514350" indent="-514350" algn="just" eaLnBrk="0" fontAlgn="base" hangingPunct="0">
              <a:lnSpc>
                <a:spcPct val="100000"/>
              </a:lnSpc>
              <a:spcBef>
                <a:spcPct val="0"/>
              </a:spcBef>
              <a:spcAft>
                <a:spcPts val="600"/>
              </a:spcAft>
              <a:buFont typeface="+mj-lt"/>
              <a:buAutoNum type="arabicPeriod"/>
              <a:defRPr/>
            </a:pPr>
            <a:r>
              <a:rPr lang="en-US" b="1" dirty="0"/>
              <a:t>The Judge </a:t>
            </a:r>
            <a:r>
              <a:rPr lang="en-US" dirty="0"/>
              <a:t>is God Almighty, the Omniscient and Omnipresent. He is the just judge. </a:t>
            </a:r>
          </a:p>
          <a:p>
            <a:pPr marL="514350" indent="-514350" algn="just" eaLnBrk="0" fontAlgn="base" hangingPunct="0">
              <a:lnSpc>
                <a:spcPct val="100000"/>
              </a:lnSpc>
              <a:spcBef>
                <a:spcPct val="0"/>
              </a:spcBef>
              <a:spcAft>
                <a:spcPts val="600"/>
              </a:spcAft>
              <a:buFont typeface="+mj-lt"/>
              <a:buAutoNum type="arabicPeriod"/>
              <a:defRPr/>
            </a:pPr>
            <a:r>
              <a:rPr lang="en-GB" dirty="0"/>
              <a:t>All those </a:t>
            </a:r>
            <a:r>
              <a:rPr lang="en-US" dirty="0"/>
              <a:t>who have ever died in sin will be resurrected and stand before God for judgment</a:t>
            </a:r>
          </a:p>
          <a:p>
            <a:pPr marL="514350" indent="-514350" algn="just" eaLnBrk="0" fontAlgn="base" hangingPunct="0">
              <a:lnSpc>
                <a:spcPct val="100000"/>
              </a:lnSpc>
              <a:spcBef>
                <a:spcPct val="0"/>
              </a:spcBef>
              <a:spcAft>
                <a:spcPts val="600"/>
              </a:spcAft>
              <a:buFont typeface="+mj-lt"/>
              <a:buAutoNum type="arabicPeriod"/>
              <a:defRPr/>
            </a:pPr>
            <a:r>
              <a:rPr lang="en-US" dirty="0"/>
              <a:t>Everyone will be openly and fairly judged according to their works. </a:t>
            </a:r>
            <a:endParaRPr lang="en-US" b="1" dirty="0"/>
          </a:p>
          <a:p>
            <a:pPr marL="514350" indent="-514350" algn="just" eaLnBrk="0" fontAlgn="base" hangingPunct="0">
              <a:lnSpc>
                <a:spcPct val="100000"/>
              </a:lnSpc>
              <a:spcBef>
                <a:spcPct val="0"/>
              </a:spcBef>
              <a:spcAft>
                <a:spcPts val="600"/>
              </a:spcAft>
              <a:buFont typeface="+mj-lt"/>
              <a:buAutoNum type="arabicPeriod"/>
              <a:defRPr/>
            </a:pPr>
            <a:r>
              <a:rPr lang="en-US" b="1" dirty="0"/>
              <a:t>The Books </a:t>
            </a:r>
            <a:r>
              <a:rPr lang="en-US" dirty="0"/>
              <a:t>are the books of records that will contain everything done by sinners.</a:t>
            </a:r>
          </a:p>
          <a:p>
            <a:pPr marL="514350" indent="-514350" algn="just" eaLnBrk="0" fontAlgn="base" hangingPunct="0">
              <a:lnSpc>
                <a:spcPct val="100000"/>
              </a:lnSpc>
              <a:spcBef>
                <a:spcPct val="0"/>
              </a:spcBef>
              <a:spcAft>
                <a:spcPts val="600"/>
              </a:spcAft>
              <a:buFont typeface="+mj-lt"/>
              <a:buAutoNum type="arabicPeriod"/>
              <a:defRPr/>
            </a:pPr>
            <a:r>
              <a:rPr lang="en-US" b="1" dirty="0"/>
              <a:t>The Book of Life</a:t>
            </a:r>
            <a:r>
              <a:rPr lang="en-US" dirty="0"/>
              <a:t> contains the names of all who are born again, washed in the blood of </a:t>
            </a:r>
            <a:r>
              <a:rPr lang="en-GB" dirty="0"/>
              <a:t>Jesus. </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20:11-15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The Great White Throne Judgment is the last and final judgment. It is the verdict that concludes the affairs of this present evil world. Everyone will be judged according to their works. God’s will is that all should repent and escape eternal damnation. Is your name in this book of life?</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11446" y="395019"/>
            <a:ext cx="7541470" cy="5475129"/>
          </a:xfrm>
        </p:spPr>
        <p:txBody>
          <a:bodyPr anchor="ctr">
            <a:noAutofit/>
          </a:bodyPr>
          <a:lstStyle/>
          <a:p>
            <a:pPr marL="0" indent="0" algn="ctr">
              <a:lnSpc>
                <a:spcPct val="110000"/>
              </a:lnSpc>
              <a:buNone/>
            </a:pPr>
            <a:r>
              <a:rPr lang="en-US" b="1" dirty="0"/>
              <a:t>What is the difference between “The Judgement Seat of Christ” in 2 Corinthians 5:10, Romans 14:10, and “Great White Throne Judgement” in our study today? Why is it relevant for believers to </a:t>
            </a:r>
            <a:r>
              <a:rPr lang="en-US" b="1"/>
              <a:t>know this?</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2961-3241-4B18-F6AC-2354E06EF9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BE3C1C-650B-D725-4DC4-BA82C05641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A9BF931-8540-17BA-0225-51CAE8C5BBC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43250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new heaven and the new earth</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 saw a new heaven and a new earth: for the first heaven and the first earth were passed away; and there was no more sea”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21:1</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21:1–27</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Deuteronomy 30:1-20</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05) Deuteronomy 030">
            <a:hlinkClick r:id="" action="ppaction://media"/>
            <a:extLst>
              <a:ext uri="{FF2B5EF4-FFF2-40B4-BE49-F238E27FC236}">
                <a16:creationId xmlns:a16="http://schemas.microsoft.com/office/drawing/2014/main" id="{6F7A16B4-E5DC-B4A9-8064-5EB88905670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517024"/>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9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206:</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WHERE WILL YOU SPEND ETERNITY?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WHERE WILL YOU SPEND ETERNITY?</a:t>
            </a:r>
            <a:r>
              <a:rPr lang="en-US" b="1" u="sng" dirty="0">
                <a:solidFill>
                  <a:schemeClr val="bg1"/>
                </a:solidFill>
                <a:latin typeface="Arial" panose="020B0604020202020204" pitchFamily="34" charset="0"/>
                <a:cs typeface="Arial" panose="020B0604020202020204" pitchFamily="34" charset="0"/>
              </a:rPr>
              <a:t> [GHS 206]</a:t>
            </a:r>
          </a:p>
        </p:txBody>
      </p:sp>
      <p:grpSp>
        <p:nvGrpSpPr>
          <p:cNvPr id="3" name="Group 2"/>
          <p:cNvGrpSpPr/>
          <p:nvPr/>
        </p:nvGrpSpPr>
        <p:grpSpPr>
          <a:xfrm>
            <a:off x="259414" y="1447466"/>
            <a:ext cx="11948629" cy="3031599"/>
            <a:chOff x="257130" y="1719391"/>
            <a:chExt cx="10547818" cy="3031599"/>
          </a:xfrm>
        </p:grpSpPr>
        <p:sp>
          <p:nvSpPr>
            <p:cNvPr id="14339" name="TextBox 1"/>
            <p:cNvSpPr txBox="1">
              <a:spLocks noChangeArrowheads="1"/>
            </p:cNvSpPr>
            <p:nvPr/>
          </p:nvSpPr>
          <p:spPr bwMode="auto">
            <a:xfrm>
              <a:off x="907147" y="1719391"/>
              <a:ext cx="9897801" cy="303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will spend eternity?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question comes to you and 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Tell me, what shall your answer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will you spend, eternity?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54B22C52-0F12-9B44-47E6-04946B5874FF}"/>
              </a:ext>
            </a:extLst>
          </p:cNvPr>
          <p:cNvSpPr txBox="1">
            <a:spLocks noChangeArrowheads="1"/>
          </p:cNvSpPr>
          <p:nvPr/>
        </p:nvSpPr>
        <p:spPr bwMode="auto">
          <a:xfrm>
            <a:off x="1069989" y="4817619"/>
            <a:ext cx="878093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Eternity!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will you spend, eternity?</a:t>
            </a:r>
          </a:p>
        </p:txBody>
      </p:sp>
    </p:spTree>
    <p:extLst>
      <p:ext uri="{BB962C8B-B14F-4D97-AF65-F5344CB8AC3E}">
        <p14:creationId xmlns:p14="http://schemas.microsoft.com/office/powerpoint/2010/main" val="620958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WHERE WILL YOU SPEND ETERNITY?</a:t>
            </a:r>
            <a:r>
              <a:rPr lang="en-US" b="1" u="sng" dirty="0">
                <a:solidFill>
                  <a:schemeClr val="bg1"/>
                </a:solidFill>
                <a:latin typeface="Arial" panose="020B0604020202020204" pitchFamily="34" charset="0"/>
                <a:cs typeface="Arial" panose="020B0604020202020204" pitchFamily="34" charset="0"/>
              </a:rPr>
              <a:t> [GHS 206]</a:t>
            </a:r>
          </a:p>
        </p:txBody>
      </p:sp>
      <p:grpSp>
        <p:nvGrpSpPr>
          <p:cNvPr id="3" name="Group 2"/>
          <p:cNvGrpSpPr/>
          <p:nvPr/>
        </p:nvGrpSpPr>
        <p:grpSpPr>
          <a:xfrm>
            <a:off x="259414" y="1447466"/>
            <a:ext cx="11948629" cy="3031599"/>
            <a:chOff x="257130" y="1719391"/>
            <a:chExt cx="10547818" cy="3031599"/>
          </a:xfrm>
        </p:grpSpPr>
        <p:sp>
          <p:nvSpPr>
            <p:cNvPr id="14339" name="TextBox 1"/>
            <p:cNvSpPr txBox="1">
              <a:spLocks noChangeArrowheads="1"/>
            </p:cNvSpPr>
            <p:nvPr/>
          </p:nvSpPr>
          <p:spPr bwMode="auto">
            <a:xfrm>
              <a:off x="907147" y="1719391"/>
              <a:ext cx="9897801" cy="303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Many are choosing Christ today,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Turning from all their sins away;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Heav’n shall their happy portion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will you spend eternity?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54B22C52-0F12-9B44-47E6-04946B5874FF}"/>
              </a:ext>
            </a:extLst>
          </p:cNvPr>
          <p:cNvSpPr txBox="1">
            <a:spLocks noChangeArrowheads="1"/>
          </p:cNvSpPr>
          <p:nvPr/>
        </p:nvSpPr>
        <p:spPr bwMode="auto">
          <a:xfrm>
            <a:off x="1069989" y="4817619"/>
            <a:ext cx="878093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Eternity!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will you spend, eternity?</a:t>
            </a:r>
          </a:p>
        </p:txBody>
      </p:sp>
    </p:spTree>
    <p:extLst>
      <p:ext uri="{BB962C8B-B14F-4D97-AF65-F5344CB8AC3E}">
        <p14:creationId xmlns:p14="http://schemas.microsoft.com/office/powerpoint/2010/main" val="2491596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WHERE WILL YOU SPEND ETERNITY?</a:t>
            </a:r>
            <a:r>
              <a:rPr lang="en-US" b="1" u="sng" dirty="0">
                <a:solidFill>
                  <a:schemeClr val="bg1"/>
                </a:solidFill>
                <a:latin typeface="Arial" panose="020B0604020202020204" pitchFamily="34" charset="0"/>
                <a:cs typeface="Arial" panose="020B0604020202020204" pitchFamily="34" charset="0"/>
              </a:rPr>
              <a:t> [GHS 206]</a:t>
            </a:r>
          </a:p>
        </p:txBody>
      </p:sp>
      <p:grpSp>
        <p:nvGrpSpPr>
          <p:cNvPr id="3" name="Group 2"/>
          <p:cNvGrpSpPr/>
          <p:nvPr/>
        </p:nvGrpSpPr>
        <p:grpSpPr>
          <a:xfrm>
            <a:off x="259414" y="1447466"/>
            <a:ext cx="11948629" cy="3031599"/>
            <a:chOff x="257130" y="1719391"/>
            <a:chExt cx="10547818" cy="3031599"/>
          </a:xfrm>
        </p:grpSpPr>
        <p:sp>
          <p:nvSpPr>
            <p:cNvPr id="14339" name="TextBox 1"/>
            <p:cNvSpPr txBox="1">
              <a:spLocks noChangeArrowheads="1"/>
            </p:cNvSpPr>
            <p:nvPr/>
          </p:nvSpPr>
          <p:spPr bwMode="auto">
            <a:xfrm>
              <a:off x="907147" y="1719391"/>
              <a:ext cx="9897801" cy="303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Leaving the strait and narrow way,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Going the downward road today,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Sad will their final ending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Lost thro’ a long eternity!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54B22C52-0F12-9B44-47E6-04946B5874FF}"/>
              </a:ext>
            </a:extLst>
          </p:cNvPr>
          <p:cNvSpPr txBox="1">
            <a:spLocks noChangeArrowheads="1"/>
          </p:cNvSpPr>
          <p:nvPr/>
        </p:nvSpPr>
        <p:spPr bwMode="auto">
          <a:xfrm>
            <a:off x="1069989" y="4817619"/>
            <a:ext cx="878093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Eternity!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will you spend, eternity?</a:t>
            </a:r>
          </a:p>
        </p:txBody>
      </p:sp>
    </p:spTree>
    <p:extLst>
      <p:ext uri="{BB962C8B-B14F-4D97-AF65-F5344CB8AC3E}">
        <p14:creationId xmlns:p14="http://schemas.microsoft.com/office/powerpoint/2010/main" val="169554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WHERE WILL YOU SPEND ETERNITY?</a:t>
            </a:r>
            <a:r>
              <a:rPr lang="en-US" b="1" u="sng" dirty="0">
                <a:solidFill>
                  <a:schemeClr val="bg1"/>
                </a:solidFill>
                <a:latin typeface="Arial" panose="020B0604020202020204" pitchFamily="34" charset="0"/>
                <a:cs typeface="Arial" panose="020B0604020202020204" pitchFamily="34" charset="0"/>
              </a:rPr>
              <a:t> [GHS 206]</a:t>
            </a:r>
          </a:p>
        </p:txBody>
      </p:sp>
      <p:grpSp>
        <p:nvGrpSpPr>
          <p:cNvPr id="3" name="Group 2"/>
          <p:cNvGrpSpPr/>
          <p:nvPr/>
        </p:nvGrpSpPr>
        <p:grpSpPr>
          <a:xfrm>
            <a:off x="259414" y="1447466"/>
            <a:ext cx="11948629" cy="3031599"/>
            <a:chOff x="257130" y="1719391"/>
            <a:chExt cx="10547818" cy="3031599"/>
          </a:xfrm>
        </p:grpSpPr>
        <p:sp>
          <p:nvSpPr>
            <p:cNvPr id="14339" name="TextBox 1"/>
            <p:cNvSpPr txBox="1">
              <a:spLocks noChangeArrowheads="1"/>
            </p:cNvSpPr>
            <p:nvPr/>
          </p:nvSpPr>
          <p:spPr bwMode="auto">
            <a:xfrm>
              <a:off x="907147" y="1719391"/>
              <a:ext cx="9897801" cy="303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Repent, believe, this very hour,</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in the Saviour’s grace and power;</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will your joyous answer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Saved through a long eternity!</a:t>
              </a: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54B22C52-0F12-9B44-47E6-04946B5874FF}"/>
              </a:ext>
            </a:extLst>
          </p:cNvPr>
          <p:cNvSpPr txBox="1">
            <a:spLocks noChangeArrowheads="1"/>
          </p:cNvSpPr>
          <p:nvPr/>
        </p:nvSpPr>
        <p:spPr bwMode="auto">
          <a:xfrm>
            <a:off x="1069989" y="4817619"/>
            <a:ext cx="878093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Eternity!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will you spend, eternity?</a:t>
            </a:r>
          </a:p>
        </p:txBody>
      </p:sp>
      <p:sp>
        <p:nvSpPr>
          <p:cNvPr id="4" name="Oval 3">
            <a:extLst>
              <a:ext uri="{FF2B5EF4-FFF2-40B4-BE49-F238E27FC236}">
                <a16:creationId xmlns:a16="http://schemas.microsoft.com/office/drawing/2014/main" id="{5D009685-4EFA-5D61-DE2A-78E89441E341}"/>
              </a:ext>
            </a:extLst>
          </p:cNvPr>
          <p:cNvSpPr/>
          <p:nvPr/>
        </p:nvSpPr>
        <p:spPr>
          <a:xfrm>
            <a:off x="10317325" y="5540894"/>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711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HEAVEN OR HELL: THE CHOICE IS YOURS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16006</TotalTime>
  <Words>1562</Words>
  <Application>Microsoft Office PowerPoint</Application>
  <PresentationFormat>Widescreen</PresentationFormat>
  <Paragraphs>232</Paragraphs>
  <Slides>38</Slides>
  <Notes>8</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38</vt:i4>
      </vt:variant>
    </vt:vector>
  </HeadingPairs>
  <TitlesOfParts>
    <vt:vector size="56"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THE GREAT JUDGMENT MORNING [GHS 208]</vt:lpstr>
      <vt:lpstr>PowerPoint Presentation</vt:lpstr>
      <vt:lpstr>THE GREAT JUDGMENT MORNING [GHS 208]</vt:lpstr>
      <vt:lpstr>PowerPoint Presentation</vt:lpstr>
      <vt:lpstr>THE GREAT JUDGMENT MORNING [GHS 208]</vt:lpstr>
      <vt:lpstr>PowerPoint Presentation</vt:lpstr>
      <vt:lpstr>THE GREAT JUDGMENT MORNING [GHS 208]</vt:lpstr>
      <vt:lpstr>PowerPoint Presentation</vt:lpstr>
      <vt:lpstr>SEARCH THE SCRIPTURES</vt:lpstr>
      <vt:lpstr>REVIEW OF THE ASSIGNMENT FROM LAST STUDY</vt:lpstr>
      <vt:lpstr> LESSON 1022:  The Great White Throne Judgement</vt:lpstr>
      <vt:lpstr>INTRODUCTION</vt:lpstr>
      <vt:lpstr>Revelation 20:11-15</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1023: The new heaven and the new earth</vt:lpstr>
      <vt:lpstr>PowerPoint Presentation</vt:lpstr>
      <vt:lpstr>HYMN</vt:lpstr>
      <vt:lpstr>WHERE WILL YOU SPEND ETERNITY? [GHS 206]</vt:lpstr>
      <vt:lpstr>WHERE WILL YOU SPEND ETERNITY? [GHS 206]</vt:lpstr>
      <vt:lpstr>WHERE WILL YOU SPEND ETERNITY? [GHS 206]</vt:lpstr>
      <vt:lpstr>WHERE WILL YOU SPEND ETERNITY? [GHS 206]</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963</cp:revision>
  <dcterms:created xsi:type="dcterms:W3CDTF">2023-01-06T14:44:39Z</dcterms:created>
  <dcterms:modified xsi:type="dcterms:W3CDTF">2025-10-17T05:07:11Z</dcterms:modified>
</cp:coreProperties>
</file>