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A283C3-3F89-46FB-B1D7-05E269474910}" v="9" dt="2025-10-07T16:33:29.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74"/>
    <p:restoredTop sz="94701"/>
  </p:normalViewPr>
  <p:slideViewPr>
    <p:cSldViewPr snapToGrid="0">
      <p:cViewPr varScale="1">
        <p:scale>
          <a:sx n="58" d="100"/>
          <a:sy n="58" d="100"/>
        </p:scale>
        <p:origin x="76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5-10-09T12:32:34.483" v="430" actId="20577"/>
      <pc:docMkLst>
        <pc:docMk/>
      </pc:docMkLst>
      <pc:sldChg chg="modSp mod">
        <pc:chgData name="DCLM NL" userId="57f3ed0d-ae9c-485c-9738-6351eaddc248" providerId="ADAL" clId="{DB9D4196-092C-4817-BE64-F00FCE99FF6D}" dt="2025-10-07T16:30:53.508" v="100" actId="20577"/>
        <pc:sldMkLst>
          <pc:docMk/>
          <pc:sldMk cId="0" sldId="259"/>
        </pc:sldMkLst>
        <pc:spChg chg="mod">
          <ac:chgData name="DCLM NL" userId="57f3ed0d-ae9c-485c-9738-6351eaddc248" providerId="ADAL" clId="{DB9D4196-092C-4817-BE64-F00FCE99FF6D}" dt="2025-10-07T16:30:53.508" v="100" actId="20577"/>
          <ac:spMkLst>
            <pc:docMk/>
            <pc:sldMk cId="0" sldId="259"/>
            <ac:spMk id="3" creationId="{00000000-0000-0000-0000-000000000000}"/>
          </ac:spMkLst>
        </pc:spChg>
      </pc:sldChg>
      <pc:sldChg chg="modSp mod">
        <pc:chgData name="DCLM NL" userId="57f3ed0d-ae9c-485c-9738-6351eaddc248" providerId="ADAL" clId="{DB9D4196-092C-4817-BE64-F00FCE99FF6D}" dt="2025-10-07T16:35:44.212" v="155" actId="6549"/>
        <pc:sldMkLst>
          <pc:docMk/>
          <pc:sldMk cId="0" sldId="269"/>
        </pc:sldMkLst>
        <pc:spChg chg="mod">
          <ac:chgData name="DCLM NL" userId="57f3ed0d-ae9c-485c-9738-6351eaddc248" providerId="ADAL" clId="{DB9D4196-092C-4817-BE64-F00FCE99FF6D}" dt="2025-10-07T16:35:44.212" v="155" actId="6549"/>
          <ac:spMkLst>
            <pc:docMk/>
            <pc:sldMk cId="0" sldId="269"/>
            <ac:spMk id="3" creationId="{00000000-0000-0000-0000-000000000000}"/>
          </ac:spMkLst>
        </pc:spChg>
      </pc:sldChg>
      <pc:sldChg chg="modSp">
        <pc:chgData name="DCLM NL" userId="57f3ed0d-ae9c-485c-9738-6351eaddc248" providerId="ADAL" clId="{DB9D4196-092C-4817-BE64-F00FCE99FF6D}" dt="2025-10-07T16:33:29.252" v="126" actId="313"/>
        <pc:sldMkLst>
          <pc:docMk/>
          <pc:sldMk cId="983311752" sldId="277"/>
        </pc:sldMkLst>
        <pc:graphicFrameChg chg="mod">
          <ac:chgData name="DCLM NL" userId="57f3ed0d-ae9c-485c-9738-6351eaddc248" providerId="ADAL" clId="{DB9D4196-092C-4817-BE64-F00FCE99FF6D}" dt="2025-10-07T16:33:29.252" v="126" actId="313"/>
          <ac:graphicFrameMkLst>
            <pc:docMk/>
            <pc:sldMk cId="983311752" sldId="277"/>
            <ac:graphicFrameMk id="6" creationId="{00000000-0000-0000-0000-000000000000}"/>
          </ac:graphicFrameMkLst>
        </pc:graphicFrameChg>
      </pc:sldChg>
      <pc:sldChg chg="modSp mod">
        <pc:chgData name="DCLM NL" userId="57f3ed0d-ae9c-485c-9738-6351eaddc248" providerId="ADAL" clId="{DB9D4196-092C-4817-BE64-F00FCE99FF6D}" dt="2025-10-07T16:32:15.098" v="125" actId="6549"/>
        <pc:sldMkLst>
          <pc:docMk/>
          <pc:sldMk cId="0" sldId="287"/>
        </pc:sldMkLst>
        <pc:spChg chg="mod">
          <ac:chgData name="DCLM NL" userId="57f3ed0d-ae9c-485c-9738-6351eaddc248" providerId="ADAL" clId="{DB9D4196-092C-4817-BE64-F00FCE99FF6D}" dt="2025-10-07T16:32:15.098" v="125" actId="6549"/>
          <ac:spMkLst>
            <pc:docMk/>
            <pc:sldMk cId="0" sldId="287"/>
            <ac:spMk id="3" creationId="{00000000-0000-0000-0000-000000000000}"/>
          </ac:spMkLst>
        </pc:spChg>
      </pc:sldChg>
      <pc:sldChg chg="modSp mod">
        <pc:chgData name="DCLM NL" userId="57f3ed0d-ae9c-485c-9738-6351eaddc248" providerId="ADAL" clId="{DB9D4196-092C-4817-BE64-F00FCE99FF6D}" dt="2025-10-09T12:32:34.483" v="430" actId="20577"/>
        <pc:sldMkLst>
          <pc:docMk/>
          <pc:sldMk cId="3147146620" sldId="288"/>
        </pc:sldMkLst>
        <pc:spChg chg="mod">
          <ac:chgData name="DCLM NL" userId="57f3ed0d-ae9c-485c-9738-6351eaddc248" providerId="ADAL" clId="{DB9D4196-092C-4817-BE64-F00FCE99FF6D}" dt="2025-10-09T12:32:34.483" v="430" actId="20577"/>
          <ac:spMkLst>
            <pc:docMk/>
            <pc:sldMk cId="3147146620" sldId="288"/>
            <ac:spMk id="3" creationId="{5726220F-64AF-5D4E-529F-4F53CD27DA00}"/>
          </ac:spMkLst>
        </pc:spChg>
      </pc:sldChg>
      <pc:sldChg chg="modSp mod">
        <pc:chgData name="DCLM NL" userId="57f3ed0d-ae9c-485c-9738-6351eaddc248" providerId="ADAL" clId="{DB9D4196-092C-4817-BE64-F00FCE99FF6D}" dt="2025-10-07T16:20:58.971" v="5" actId="122"/>
        <pc:sldMkLst>
          <pc:docMk/>
          <pc:sldMk cId="402866119" sldId="294"/>
        </pc:sldMkLst>
        <pc:spChg chg="mod">
          <ac:chgData name="DCLM NL" userId="57f3ed0d-ae9c-485c-9738-6351eaddc248" providerId="ADAL" clId="{DB9D4196-092C-4817-BE64-F00FCE99FF6D}" dt="2025-10-07T16:20:58.971" v="5" actId="122"/>
          <ac:spMkLst>
            <pc:docMk/>
            <pc:sldMk cId="402866119" sldId="294"/>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Highlight the unique qualities of the new heaven and the new earth.    </a:t>
          </a:r>
        </a:p>
        <a:p>
          <a:pPr algn="ctr">
            <a:lnSpc>
              <a:spcPct val="100000"/>
            </a:lnSpc>
            <a:spcBef>
              <a:spcPct val="0"/>
            </a:spcBef>
            <a:spcAft>
              <a:spcPts val="600"/>
            </a:spcAft>
          </a:pPr>
          <a:r>
            <a:rPr lang="en-GB" sz="3200" b="1" i="1" kern="1200" dirty="0"/>
            <a:t>Rev 21:1–7; Isa 65:17–25; 2 Pet 3:13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do we convince gainsayers and sceptics that heaven is real?</a:t>
          </a:r>
        </a:p>
        <a:p>
          <a:pPr algn="ctr">
            <a:lnSpc>
              <a:spcPct val="100000"/>
            </a:lnSpc>
            <a:spcBef>
              <a:spcPct val="0"/>
            </a:spcBef>
            <a:spcAft>
              <a:spcPts val="600"/>
            </a:spcAft>
          </a:pPr>
          <a:r>
            <a:rPr lang="en-GB" sz="3200" b="1" i="1" dirty="0"/>
            <a:t>Jn 14:2–3; Rev 21:3–4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Describe the dimensions of the heavenly city.</a:t>
          </a:r>
        </a:p>
        <a:p>
          <a:pPr algn="ctr">
            <a:lnSpc>
              <a:spcPct val="100000"/>
            </a:lnSpc>
            <a:spcBef>
              <a:spcPct val="0"/>
            </a:spcBef>
            <a:spcAft>
              <a:spcPts val="600"/>
            </a:spcAft>
          </a:pPr>
          <a:r>
            <a:rPr lang="en-GB" sz="3200" b="1" i="1" dirty="0"/>
            <a:t>Rev 21:11–21</a:t>
          </a:r>
          <a:endParaRPr lang="en-GB" sz="3200"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Describe the life of the redeemed in heaven.</a:t>
          </a:r>
        </a:p>
        <a:p>
          <a:pPr algn="ctr">
            <a:lnSpc>
              <a:spcPct val="100000"/>
            </a:lnSpc>
            <a:spcBef>
              <a:spcPct val="0"/>
            </a:spcBef>
            <a:spcAft>
              <a:spcPts val="600"/>
            </a:spcAft>
          </a:pPr>
          <a:r>
            <a:rPr lang="en-GB" sz="3200" b="1" i="1" dirty="0"/>
            <a:t>Rev 21:9–27; 22:1–5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are the conditions for partaking in the inheritance of the new heaven and the new earth?</a:t>
          </a:r>
        </a:p>
        <a:p>
          <a:pPr algn="ctr">
            <a:lnSpc>
              <a:spcPct val="100000"/>
            </a:lnSpc>
            <a:spcBef>
              <a:spcPct val="0"/>
            </a:spcBef>
            <a:spcAft>
              <a:spcPts val="600"/>
            </a:spcAft>
          </a:pPr>
          <a:r>
            <a:rPr lang="en-GB" sz="3200" b="0" i="1" kern="1200" dirty="0"/>
            <a:t> </a:t>
          </a:r>
          <a:r>
            <a:rPr lang="en-GB" sz="3200" b="1" i="1" kern="1200" dirty="0"/>
            <a:t>Rev 21:7,27; 22:14–15</a:t>
          </a:r>
          <a:endParaRPr lang="en-GB" sz="32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Highlight the unique qualities of the new heaven and the new earth.    </a:t>
          </a:r>
        </a:p>
        <a:p>
          <a:pPr marL="0" lvl="0" indent="0" algn="ctr" defTabSz="1422400">
            <a:lnSpc>
              <a:spcPct val="100000"/>
            </a:lnSpc>
            <a:spcBef>
              <a:spcPct val="0"/>
            </a:spcBef>
            <a:spcAft>
              <a:spcPts val="600"/>
            </a:spcAft>
            <a:buNone/>
          </a:pPr>
          <a:r>
            <a:rPr lang="en-GB" sz="3200" b="1" i="1" kern="1200" dirty="0"/>
            <a:t>Rev 21:1–7; Isa 65:17–25; 2 Pet 3:13</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do we convince gainsayers and sceptics that heaven is real?</a:t>
          </a:r>
        </a:p>
        <a:p>
          <a:pPr marL="0" lvl="0" indent="0" algn="ctr" defTabSz="1422400">
            <a:lnSpc>
              <a:spcPct val="100000"/>
            </a:lnSpc>
            <a:spcBef>
              <a:spcPct val="0"/>
            </a:spcBef>
            <a:spcAft>
              <a:spcPts val="600"/>
            </a:spcAft>
            <a:buNone/>
          </a:pPr>
          <a:r>
            <a:rPr lang="en-GB" sz="3200" b="1" i="1" kern="1200" dirty="0"/>
            <a:t>Jn 14:2–3; Rev 21:3–4</a:t>
          </a: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Describe the dimensions of the heavenly city.</a:t>
          </a:r>
        </a:p>
        <a:p>
          <a:pPr marL="0" lvl="0" indent="0" algn="ctr" defTabSz="1422400">
            <a:lnSpc>
              <a:spcPct val="100000"/>
            </a:lnSpc>
            <a:spcBef>
              <a:spcPct val="0"/>
            </a:spcBef>
            <a:spcAft>
              <a:spcPts val="600"/>
            </a:spcAft>
            <a:buNone/>
          </a:pPr>
          <a:r>
            <a:rPr lang="en-GB" sz="3200" b="1" i="1" kern="1200" dirty="0"/>
            <a:t>Rev 21:11–21</a:t>
          </a:r>
          <a:endParaRPr lang="en-GB" sz="3200"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Describe the life of the redeemed in heaven.</a:t>
          </a:r>
        </a:p>
        <a:p>
          <a:pPr marL="0" lvl="0" indent="0" algn="ctr" defTabSz="1422400">
            <a:lnSpc>
              <a:spcPct val="100000"/>
            </a:lnSpc>
            <a:spcBef>
              <a:spcPct val="0"/>
            </a:spcBef>
            <a:spcAft>
              <a:spcPts val="600"/>
            </a:spcAft>
            <a:buNone/>
          </a:pPr>
          <a:r>
            <a:rPr lang="en-GB" sz="3200" b="1" i="1" kern="1200" dirty="0"/>
            <a:t>Rev 21:9–27; 22:1–5</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conditions for partaking in the inheritance of the new heaven and the new earth?</a:t>
          </a:r>
        </a:p>
        <a:p>
          <a:pPr marL="0" lvl="0" indent="0" algn="ctr" defTabSz="1422400">
            <a:lnSpc>
              <a:spcPct val="100000"/>
            </a:lnSpc>
            <a:spcBef>
              <a:spcPct val="0"/>
            </a:spcBef>
            <a:spcAft>
              <a:spcPts val="600"/>
            </a:spcAft>
            <a:buNone/>
          </a:pPr>
          <a:r>
            <a:rPr lang="en-GB" sz="3200" b="0" i="1" kern="1200" dirty="0"/>
            <a:t> </a:t>
          </a:r>
          <a:r>
            <a:rPr lang="en-GB" sz="3200" b="1" i="1" kern="1200" dirty="0"/>
            <a:t>Rev 21:7,27; 22:14–15</a:t>
          </a:r>
          <a:endParaRPr lang="en-GB" sz="3200" b="0" i="1" kern="1200" dirty="0"/>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26-10-2025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448055"/>
            <a:ext cx="7037591" cy="5951023"/>
          </a:xfrm>
        </p:spPr>
        <p:txBody>
          <a:bodyPr anchor="ctr">
            <a:noAutofit/>
          </a:bodyPr>
          <a:lstStyle/>
          <a:p>
            <a:pPr marL="0" indent="0" algn="ctr">
              <a:lnSpc>
                <a:spcPct val="110000"/>
              </a:lnSpc>
              <a:buNone/>
            </a:pPr>
            <a:r>
              <a:rPr lang="en-GB" b="1" dirty="0">
                <a:solidFill>
                  <a:schemeClr val="bg2">
                    <a:lumMod val="75000"/>
                  </a:schemeClr>
                </a:solidFill>
                <a:latin typeface="Calibri" panose="020F0502020204030204" pitchFamily="34" charset="0"/>
              </a:rPr>
              <a:t>What is the difference between “The Judgement Seat of Christ” in 2 Corinthians 5:10, Romans 14:10, and “Great White Throne Judgement” in our study today? Why is it relevant for believers to know this?</a:t>
            </a: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Great White Throne Judgment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new heaven and the new earth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I saw a new heaven and a new earth: for the first heaven and the first earth were passed away; and there was no more sea.”</a:t>
            </a:r>
          </a:p>
          <a:p>
            <a:pPr marL="180975" lvl="1" indent="-180975" algn="ctr" defTabSz="1289050">
              <a:lnSpc>
                <a:spcPct val="90000"/>
              </a:lnSpc>
              <a:spcBef>
                <a:spcPct val="0"/>
              </a:spcBef>
              <a:spcAft>
                <a:spcPct val="20000"/>
              </a:spcAft>
            </a:pPr>
            <a:r>
              <a:rPr lang="en-US" sz="2800" b="1" i="1" dirty="0"/>
              <a:t>(Revelation 21 : 1).</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Revelation 21:1–27</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458921"/>
            <a:ext cx="7534048" cy="5940157"/>
          </a:xfrm>
        </p:spPr>
        <p:txBody>
          <a:bodyPr anchor="ctr">
            <a:noAutofit/>
          </a:bodyPr>
          <a:lstStyle/>
          <a:p>
            <a:pPr marL="0" indent="0" algn="just" eaLnBrk="0" fontAlgn="base" hangingPunct="0">
              <a:lnSpc>
                <a:spcPct val="100000"/>
              </a:lnSpc>
              <a:spcBef>
                <a:spcPct val="0"/>
              </a:spcBef>
              <a:spcAft>
                <a:spcPts val="600"/>
              </a:spcAft>
              <a:buNone/>
              <a:defRPr/>
            </a:pPr>
            <a:r>
              <a:rPr lang="en-US" dirty="0"/>
              <a:t>God revealed to Apostle John a glorious vision of the saints’ eternal home, </a:t>
            </a:r>
            <a:r>
              <a:rPr lang="en-US" b="1" i="1" dirty="0"/>
              <a:t>“a new heaven and a new earth”. </a:t>
            </a:r>
            <a:r>
              <a:rPr lang="en-US" dirty="0"/>
              <a:t>This vision shows God’s plan to replace the present, sin-polluted world with a perfect creation where righteousness, peace, and divine glory will reign forever. The current world will pass away after the final judgment. A new order will replace it, where the redeemed will dwell in unbroken fellowship with God. This lesson reminds us that heaven is real and calls us to live with eternity in view, walking in holiness, faithfulness, and readiness for the glorious destiny God has prepared for His saints.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God will create a new heaven and a new earth that will replace this polluted world.</a:t>
            </a:r>
          </a:p>
          <a:p>
            <a:pPr marL="514350" indent="-514350" algn="just" eaLnBrk="0" fontAlgn="base" hangingPunct="0">
              <a:lnSpc>
                <a:spcPct val="100000"/>
              </a:lnSpc>
              <a:spcBef>
                <a:spcPct val="0"/>
              </a:spcBef>
              <a:spcAft>
                <a:spcPts val="600"/>
              </a:spcAft>
              <a:buFont typeface="+mj-lt"/>
              <a:buAutoNum type="arabicPeriod"/>
              <a:defRPr/>
            </a:pPr>
            <a:r>
              <a:rPr lang="en-GB" dirty="0"/>
              <a:t>The new creation will exhibit righteousness, peace, and divine glory.</a:t>
            </a:r>
          </a:p>
          <a:p>
            <a:pPr marL="514350" indent="-514350" algn="just" eaLnBrk="0" fontAlgn="base" hangingPunct="0">
              <a:lnSpc>
                <a:spcPct val="100000"/>
              </a:lnSpc>
              <a:spcBef>
                <a:spcPct val="0"/>
              </a:spcBef>
              <a:spcAft>
                <a:spcPts val="600"/>
              </a:spcAft>
              <a:buFont typeface="+mj-lt"/>
              <a:buAutoNum type="arabicPeriod"/>
              <a:defRPr/>
            </a:pPr>
            <a:r>
              <a:rPr lang="en-GB" dirty="0"/>
              <a:t>The redeemed will live in perfect fellowship with God forever.</a:t>
            </a:r>
          </a:p>
          <a:p>
            <a:pPr marL="514350" indent="-514350" algn="just" eaLnBrk="0" fontAlgn="base" hangingPunct="0">
              <a:lnSpc>
                <a:spcPct val="100000"/>
              </a:lnSpc>
              <a:spcBef>
                <a:spcPct val="0"/>
              </a:spcBef>
              <a:spcAft>
                <a:spcPts val="600"/>
              </a:spcAft>
              <a:buFont typeface="+mj-lt"/>
              <a:buAutoNum type="arabicPeriod"/>
              <a:defRPr/>
            </a:pPr>
            <a:r>
              <a:rPr lang="en-GB" dirty="0"/>
              <a:t>There will be no more sorrow, pain, death, or night.</a:t>
            </a:r>
          </a:p>
          <a:p>
            <a:pPr marL="514350" indent="-514350" algn="just" eaLnBrk="0" fontAlgn="base" hangingPunct="0">
              <a:lnSpc>
                <a:spcPct val="100000"/>
              </a:lnSpc>
              <a:spcBef>
                <a:spcPct val="0"/>
              </a:spcBef>
              <a:spcAft>
                <a:spcPts val="600"/>
              </a:spcAft>
              <a:buFont typeface="+mj-lt"/>
              <a:buAutoNum type="arabicPeriod"/>
              <a:defRPr/>
            </a:pPr>
            <a:r>
              <a:rPr lang="en-GB" dirty="0"/>
              <a:t>Only those whose names are written in the Lamb’s Book of Life will enter.</a:t>
            </a:r>
          </a:p>
          <a:p>
            <a:pPr marL="514350" indent="-514350" algn="just" eaLnBrk="0" fontAlgn="base" hangingPunct="0">
              <a:lnSpc>
                <a:spcPct val="100000"/>
              </a:lnSpc>
              <a:spcBef>
                <a:spcPct val="0"/>
              </a:spcBef>
              <a:spcAft>
                <a:spcPts val="600"/>
              </a:spcAft>
              <a:buFont typeface="+mj-lt"/>
              <a:buAutoNum type="arabicPeriod"/>
              <a:defRPr/>
            </a:pPr>
            <a:r>
              <a:rPr lang="en-GB" dirty="0"/>
              <a:t>Believers must therefore live holy, faithful, and expectant lives.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21:1–7; Isaiah 65:17–25; 2 Peter 3:13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29047085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16185269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23334606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38169251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4876546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The new heaven and the new earth are real and glorious, a home of everlasting peace, joy. Only those who have been washed in the blood of the Lamb and overcome will dwell there. Therefore, we must pursue holiness, persevere in faith, and continually prepare for eternity</a:t>
            </a:r>
            <a:r>
              <a:rPr lang="en-US" b="1"/>
              <a:t>. The </a:t>
            </a:r>
            <a:r>
              <a:rPr lang="en-US" b="1" dirty="0"/>
              <a:t>Scripture declares, </a:t>
            </a:r>
            <a:r>
              <a:rPr lang="en-US" b="1" i="1" dirty="0"/>
              <a:t>“Nevertheless we, according to his promise, look for new heavens and a new earth, wherein dwelleth righteousness” </a:t>
            </a:r>
            <a:r>
              <a:rPr lang="en-US" b="1" dirty="0"/>
              <a:t>(2 Peter 3:13).</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In our introduction, we were called to</a:t>
            </a:r>
          </a:p>
          <a:p>
            <a:pPr marL="0" indent="0" algn="ctr">
              <a:lnSpc>
                <a:spcPct val="110000"/>
              </a:lnSpc>
              <a:buNone/>
            </a:pPr>
            <a:r>
              <a:rPr lang="en-US" b="1" i="1" dirty="0">
                <a:latin typeface="Calibri" panose="020F0502020204030204" pitchFamily="34" charset="0"/>
              </a:rPr>
              <a:t>“live with eternity in view.”</a:t>
            </a:r>
          </a:p>
          <a:p>
            <a:pPr marL="0" indent="0" algn="ctr">
              <a:lnSpc>
                <a:spcPct val="110000"/>
              </a:lnSpc>
              <a:buNone/>
            </a:pPr>
            <a:r>
              <a:rPr lang="en-US" b="1" dirty="0">
                <a:latin typeface="Calibri" panose="020F0502020204030204" pitchFamily="34" charset="0"/>
              </a:rPr>
              <a:t>Now, study </a:t>
            </a:r>
            <a:r>
              <a:rPr lang="en-US" b="1">
                <a:latin typeface="Calibri" panose="020F0502020204030204" pitchFamily="34" charset="0"/>
              </a:rPr>
              <a:t>the fall </a:t>
            </a:r>
            <a:r>
              <a:rPr lang="en-US" b="1" dirty="0">
                <a:latin typeface="Calibri" panose="020F0502020204030204" pitchFamily="34" charset="0"/>
              </a:rPr>
              <a:t>of Esau in </a:t>
            </a:r>
            <a:r>
              <a:rPr lang="en-US" b="1" dirty="0">
                <a:solidFill>
                  <a:schemeClr val="accent1"/>
                </a:solidFill>
                <a:latin typeface="Calibri" panose="020F0502020204030204" pitchFamily="34" charset="0"/>
              </a:rPr>
              <a:t>Gen 25:29-34 </a:t>
            </a:r>
            <a:r>
              <a:rPr lang="en-US" b="1" dirty="0">
                <a:latin typeface="Calibri" panose="020F0502020204030204" pitchFamily="34" charset="0"/>
              </a:rPr>
              <a:t>and </a:t>
            </a:r>
            <a:r>
              <a:rPr lang="en-US" b="1" dirty="0">
                <a:solidFill>
                  <a:schemeClr val="accent1"/>
                </a:solidFill>
                <a:latin typeface="Calibri" panose="020F0502020204030204" pitchFamily="34" charset="0"/>
              </a:rPr>
              <a:t>Heb 12:16,17</a:t>
            </a:r>
            <a:r>
              <a:rPr lang="en-US" b="1" dirty="0">
                <a:latin typeface="Calibri" panose="020F0502020204030204" pitchFamily="34" charset="0"/>
              </a:rPr>
              <a:t>. What were Esau’s main faults in this story, how do they manifest today and how can you avoid them practically?</a:t>
            </a:r>
          </a:p>
          <a:p>
            <a:pPr marL="0" indent="0" algn="ctr">
              <a:lnSpc>
                <a:spcPct val="110000"/>
              </a:lnSpc>
              <a:buNone/>
            </a:pPr>
            <a:r>
              <a:rPr lang="en-US" b="1" dirty="0">
                <a:latin typeface="Calibri" panose="020F0502020204030204" pitchFamily="34" charset="0"/>
              </a:rPr>
              <a:t>Be ready to share your reflection next Sunday.</a:t>
            </a:r>
            <a:endParaRPr lang="en-US" b="1" i="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9581</TotalTime>
  <Words>583</Words>
  <Application>Microsoft Office PowerPoint</Application>
  <PresentationFormat>Widescreen</PresentationFormat>
  <Paragraphs>47</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1023:  The new heaven and the new earth</vt:lpstr>
      <vt:lpstr>INTRODUCTION</vt:lpstr>
      <vt:lpstr>Revelation 21:1–7; Isaiah 65:17–25; 2 Peter 3:13</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127</cp:revision>
  <dcterms:modified xsi:type="dcterms:W3CDTF">2025-10-09T12:32:43Z</dcterms:modified>
</cp:coreProperties>
</file>