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Lst>
  <p:notesMasterIdLst>
    <p:notesMasterId r:id="rId51"/>
  </p:notesMasterIdLst>
  <p:sldIdLst>
    <p:sldId id="3914" r:id="rId9"/>
    <p:sldId id="4160" r:id="rId10"/>
    <p:sldId id="4161" r:id="rId11"/>
    <p:sldId id="274" r:id="rId12"/>
    <p:sldId id="4162" r:id="rId13"/>
    <p:sldId id="4163" r:id="rId14"/>
    <p:sldId id="278" r:id="rId15"/>
    <p:sldId id="279" r:id="rId16"/>
    <p:sldId id="280" r:id="rId17"/>
    <p:sldId id="275" r:id="rId18"/>
    <p:sldId id="256" r:id="rId19"/>
    <p:sldId id="294" r:id="rId20"/>
    <p:sldId id="258" r:id="rId21"/>
    <p:sldId id="259" r:id="rId22"/>
    <p:sldId id="287" r:id="rId23"/>
    <p:sldId id="283" r:id="rId24"/>
    <p:sldId id="277" r:id="rId25"/>
    <p:sldId id="276" r:id="rId26"/>
    <p:sldId id="292" r:id="rId27"/>
    <p:sldId id="291" r:id="rId28"/>
    <p:sldId id="4155" r:id="rId29"/>
    <p:sldId id="288" r:id="rId30"/>
    <p:sldId id="3211" r:id="rId31"/>
    <p:sldId id="3200" r:id="rId32"/>
    <p:sldId id="3201" r:id="rId33"/>
    <p:sldId id="3162" r:id="rId34"/>
    <p:sldId id="3163" r:id="rId35"/>
    <p:sldId id="3931" r:id="rId36"/>
    <p:sldId id="4164" r:id="rId37"/>
    <p:sldId id="4084" r:id="rId38"/>
    <p:sldId id="4081" r:id="rId39"/>
    <p:sldId id="4104" r:id="rId40"/>
    <p:sldId id="269" r:id="rId41"/>
    <p:sldId id="270" r:id="rId42"/>
    <p:sldId id="4156" r:id="rId43"/>
    <p:sldId id="299" r:id="rId44"/>
    <p:sldId id="300" r:id="rId45"/>
    <p:sldId id="4157" r:id="rId46"/>
    <p:sldId id="298" r:id="rId47"/>
    <p:sldId id="3627" r:id="rId48"/>
    <p:sldId id="3204" r:id="rId49"/>
    <p:sldId id="208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71896" autoAdjust="0"/>
  </p:normalViewPr>
  <p:slideViewPr>
    <p:cSldViewPr snapToGrid="0">
      <p:cViewPr varScale="1">
        <p:scale>
          <a:sx n="68" d="100"/>
          <a:sy n="68" d="100"/>
        </p:scale>
        <p:origin x="533"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Highlight the unique qualities of the new heaven and the new earth.    </a:t>
          </a:r>
        </a:p>
        <a:p>
          <a:pPr algn="ctr">
            <a:lnSpc>
              <a:spcPct val="100000"/>
            </a:lnSpc>
            <a:spcBef>
              <a:spcPct val="0"/>
            </a:spcBef>
            <a:spcAft>
              <a:spcPts val="600"/>
            </a:spcAft>
          </a:pPr>
          <a:r>
            <a:rPr lang="en-GB" sz="3200" b="1" i="1" kern="1200" dirty="0"/>
            <a:t>Rev 21:1–7; Isa 65:17–25; 2 Pet 3:13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do we convince gainsayers and sceptics that heaven is real?</a:t>
          </a:r>
        </a:p>
        <a:p>
          <a:pPr algn="ctr">
            <a:lnSpc>
              <a:spcPct val="100000"/>
            </a:lnSpc>
            <a:spcBef>
              <a:spcPct val="0"/>
            </a:spcBef>
            <a:spcAft>
              <a:spcPts val="600"/>
            </a:spcAft>
          </a:pPr>
          <a:r>
            <a:rPr lang="en-GB" sz="3200" b="1" i="1" dirty="0"/>
            <a:t>Jn 14:2–3; Rev 21:3–4</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i="1" dirty="0"/>
            <a:t>Describe the dimensions of the heavenly city.</a:t>
          </a:r>
        </a:p>
        <a:p>
          <a:pPr algn="ctr">
            <a:lnSpc>
              <a:spcPct val="100000"/>
            </a:lnSpc>
            <a:spcBef>
              <a:spcPct val="0"/>
            </a:spcBef>
            <a:spcAft>
              <a:spcPts val="600"/>
            </a:spcAft>
          </a:pPr>
          <a:r>
            <a:rPr lang="en-GB" sz="3200" b="1" i="1" dirty="0"/>
            <a:t>Rev 21:11–21</a:t>
          </a:r>
          <a:endParaRPr lang="en-GB" sz="3200"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Describe the life of the redeemed in heaven.</a:t>
          </a:r>
        </a:p>
        <a:p>
          <a:pPr algn="ctr">
            <a:lnSpc>
              <a:spcPct val="100000"/>
            </a:lnSpc>
            <a:spcBef>
              <a:spcPct val="0"/>
            </a:spcBef>
            <a:spcAft>
              <a:spcPts val="600"/>
            </a:spcAft>
          </a:pPr>
          <a:r>
            <a:rPr lang="en-GB" sz="3200" b="1" i="1" dirty="0"/>
            <a:t>Rev 21:9–27; 22:1–5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t>What are the conditions for partaking in the inheritance of the new heaven and the new earth?</a:t>
          </a:r>
        </a:p>
        <a:p>
          <a:pPr algn="ctr">
            <a:lnSpc>
              <a:spcPct val="100000"/>
            </a:lnSpc>
            <a:spcBef>
              <a:spcPct val="0"/>
            </a:spcBef>
            <a:spcAft>
              <a:spcPts val="600"/>
            </a:spcAft>
          </a:pPr>
          <a:r>
            <a:rPr lang="en-GB" sz="3200" b="0" i="1" kern="1200" dirty="0"/>
            <a:t> </a:t>
          </a:r>
          <a:r>
            <a:rPr lang="en-GB" sz="3200" b="1" i="1" kern="1200" dirty="0"/>
            <a:t>Rev 21:7,27; 22:14–15</a:t>
          </a:r>
          <a:endParaRPr lang="en-GB" sz="3200" b="0"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Highlight the unique qualities of the new heaven and the new earth.    </a:t>
          </a:r>
        </a:p>
        <a:p>
          <a:pPr marL="0" lvl="0" indent="0" algn="ctr" defTabSz="1422400">
            <a:lnSpc>
              <a:spcPct val="100000"/>
            </a:lnSpc>
            <a:spcBef>
              <a:spcPct val="0"/>
            </a:spcBef>
            <a:spcAft>
              <a:spcPts val="600"/>
            </a:spcAft>
            <a:buNone/>
          </a:pPr>
          <a:r>
            <a:rPr lang="en-GB" sz="3200" b="1" i="1" kern="1200" dirty="0"/>
            <a:t>Rev 21:1–7; Isa 65:17–25; 2 Pet 3:13</a:t>
          </a: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do we convince gainsayers and sceptics that heaven is real?</a:t>
          </a:r>
        </a:p>
        <a:p>
          <a:pPr marL="0" lvl="0" indent="0" algn="ctr" defTabSz="1422400">
            <a:lnSpc>
              <a:spcPct val="100000"/>
            </a:lnSpc>
            <a:spcBef>
              <a:spcPct val="0"/>
            </a:spcBef>
            <a:spcAft>
              <a:spcPts val="600"/>
            </a:spcAft>
            <a:buNone/>
          </a:pPr>
          <a:r>
            <a:rPr lang="en-GB" sz="3200" b="1" i="1" kern="1200" dirty="0"/>
            <a:t>Jn 14:2–3; Rev 21:3–4</a:t>
          </a: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i="1" kern="1200" dirty="0"/>
            <a:t>Describe the dimensions of the heavenly city.</a:t>
          </a:r>
        </a:p>
        <a:p>
          <a:pPr marL="0" lvl="0" indent="0" algn="ctr" defTabSz="1422400">
            <a:lnSpc>
              <a:spcPct val="100000"/>
            </a:lnSpc>
            <a:spcBef>
              <a:spcPct val="0"/>
            </a:spcBef>
            <a:spcAft>
              <a:spcPts val="600"/>
            </a:spcAft>
            <a:buNone/>
          </a:pPr>
          <a:r>
            <a:rPr lang="en-GB" sz="3200" b="1" i="1" kern="1200" dirty="0"/>
            <a:t>Rev 21:11–21</a:t>
          </a:r>
          <a:endParaRPr lang="en-GB" sz="3200" i="1" kern="1200" dirty="0"/>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Describe the life of the redeemed in heaven.</a:t>
          </a:r>
        </a:p>
        <a:p>
          <a:pPr marL="0" lvl="0" indent="0" algn="ctr" defTabSz="1422400">
            <a:lnSpc>
              <a:spcPct val="100000"/>
            </a:lnSpc>
            <a:spcBef>
              <a:spcPct val="0"/>
            </a:spcBef>
            <a:spcAft>
              <a:spcPts val="600"/>
            </a:spcAft>
            <a:buNone/>
          </a:pPr>
          <a:r>
            <a:rPr lang="en-GB" sz="3200" b="1" i="1" kern="1200" dirty="0"/>
            <a:t>Rev 21:9–27; 22:1–5</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are the conditions for partaking in the inheritance of the new heaven and the new earth?</a:t>
          </a:r>
        </a:p>
        <a:p>
          <a:pPr marL="0" lvl="0" indent="0" algn="ctr" defTabSz="1422400">
            <a:lnSpc>
              <a:spcPct val="100000"/>
            </a:lnSpc>
            <a:spcBef>
              <a:spcPct val="0"/>
            </a:spcBef>
            <a:spcAft>
              <a:spcPts val="600"/>
            </a:spcAft>
            <a:buNone/>
          </a:pPr>
          <a:r>
            <a:rPr lang="en-GB" sz="3200" b="0" i="1" kern="1200" dirty="0"/>
            <a:t> </a:t>
          </a:r>
          <a:r>
            <a:rPr lang="en-GB" sz="3200" b="1" i="1" kern="1200" dirty="0"/>
            <a:t>Rev 21:7,27; 22:14–15</a:t>
          </a:r>
          <a:endParaRPr lang="en-GB" sz="3200" b="0" i="1" kern="1200" dirty="0"/>
        </a:p>
      </dsp:txBody>
      <dsp:txXfrm>
        <a:off x="2367247" y="596011"/>
        <a:ext cx="6721050"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3883711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29</a:t>
            </a:fld>
            <a:endParaRPr lang="en-US"/>
          </a:p>
        </p:txBody>
      </p:sp>
    </p:spTree>
    <p:extLst>
      <p:ext uri="{BB962C8B-B14F-4D97-AF65-F5344CB8AC3E}">
        <p14:creationId xmlns:p14="http://schemas.microsoft.com/office/powerpoint/2010/main" val="2950197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30</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41</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22/10/2025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22/10/2025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10/22/2025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10/22/2025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10/22/2025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10/22/2025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10/22/2025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10/22/2025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10/22/2025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10/22/2025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10/22/2025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10/22/2025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10/22/2025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10/22/2025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10/22/2025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10/22/2025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10/22/2025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495509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773093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553635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22/10/2025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743743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22/10/2025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399965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22/10/2025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854713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22/10/2025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937825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22/10/2025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126440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22/10/2025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35364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792641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22/10/2025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454358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FBD-055E-BAD8-34B7-90DD66AE1D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983F91C0-7708-0751-A740-A89A43B74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9DF61839-8268-7BB3-F514-538C382BAC5B}"/>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5" name="Footer Placeholder 4">
            <a:extLst>
              <a:ext uri="{FF2B5EF4-FFF2-40B4-BE49-F238E27FC236}">
                <a16:creationId xmlns:a16="http://schemas.microsoft.com/office/drawing/2014/main" id="{E2F49237-7AE9-5E3F-0936-3CEFCC14FD0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3AFF4CF-369C-068E-B2BC-72F2247A31B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036680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E5FB-341F-5AD5-5419-455847A99C2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634E920-544C-4E14-8977-52B15E4F76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73B38C9-5F83-909A-EDE1-E734326985FF}"/>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5" name="Footer Placeholder 4">
            <a:extLst>
              <a:ext uri="{FF2B5EF4-FFF2-40B4-BE49-F238E27FC236}">
                <a16:creationId xmlns:a16="http://schemas.microsoft.com/office/drawing/2014/main" id="{8DE72828-191A-7692-E2D7-CF05C0D61D9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9F22446-829E-ABC7-60C7-46855447D6E9}"/>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9207153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C3FB-4FE0-C1F6-A6A3-8144BAC3CB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1F766290-8881-5E2A-A101-194FAFB8C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AA6A83-9DF1-3A1A-A315-DB53D3260F20}"/>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5" name="Footer Placeholder 4">
            <a:extLst>
              <a:ext uri="{FF2B5EF4-FFF2-40B4-BE49-F238E27FC236}">
                <a16:creationId xmlns:a16="http://schemas.microsoft.com/office/drawing/2014/main" id="{77419B94-3A32-A26B-8A36-11AB385C70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AC36664-D092-0804-38D3-C4A74365FDA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465477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F054-2B43-D038-A3CF-8B99E6543C89}"/>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CEAF57C-50D1-D3E9-8567-E6364839B97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6BC6D1CA-3C14-E63B-CA0B-2B008CA0EE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AB6E151-B8A2-22F0-63F8-30F5C8E2711C}"/>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6" name="Footer Placeholder 5">
            <a:extLst>
              <a:ext uri="{FF2B5EF4-FFF2-40B4-BE49-F238E27FC236}">
                <a16:creationId xmlns:a16="http://schemas.microsoft.com/office/drawing/2014/main" id="{4F1D567C-D362-0BF6-EAA4-2EAD5CD460A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E2464DD-6EF9-1A19-53F8-938E314C163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4629007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189-DCA6-B8EF-279A-495226CB904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242D7BD-2E8D-65E7-280E-E9240EDB5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BF84BC-EE69-F0F6-546F-95B9EBD1C6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6E91EC-2618-CE61-0622-E25ED7D76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8660A5-8998-37D5-8506-95CA04E6CAD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9A9E748C-8F83-6D37-07AA-2DFE9E22B356}"/>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8" name="Footer Placeholder 7">
            <a:extLst>
              <a:ext uri="{FF2B5EF4-FFF2-40B4-BE49-F238E27FC236}">
                <a16:creationId xmlns:a16="http://schemas.microsoft.com/office/drawing/2014/main" id="{DB3311DC-6DB9-6EA0-AF98-56F504EF3E0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C0BDADA5-9981-D413-507F-90BD774BFF47}"/>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42834339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5D77-2D22-FDF4-1DB5-4639BB11C9A6}"/>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A4DDD96D-4948-4130-8173-DD93152EF33C}"/>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4" name="Footer Placeholder 3">
            <a:extLst>
              <a:ext uri="{FF2B5EF4-FFF2-40B4-BE49-F238E27FC236}">
                <a16:creationId xmlns:a16="http://schemas.microsoft.com/office/drawing/2014/main" id="{C786A11E-D578-6A22-ABE4-E412E15688C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D773F6D9-DE02-8714-5829-B4B73D79277F}"/>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7099520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44180-DB9A-0A48-ACD0-4F466F4D40CD}"/>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3" name="Footer Placeholder 2">
            <a:extLst>
              <a:ext uri="{FF2B5EF4-FFF2-40B4-BE49-F238E27FC236}">
                <a16:creationId xmlns:a16="http://schemas.microsoft.com/office/drawing/2014/main" id="{5A3C7EBE-F046-6496-5A02-738F99E2276C}"/>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F4A4F44-3C6C-65C3-575A-171AAC4D26CA}"/>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617197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3D93-D7C7-0690-10C6-EFDC07078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820F57C-A87D-7481-0A7B-F7B9D76FD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289D1D77-F661-A8F4-A0BA-FAEC98DA6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DF3E06-4FE9-EA54-315A-93FC46FB4F01}"/>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6" name="Footer Placeholder 5">
            <a:extLst>
              <a:ext uri="{FF2B5EF4-FFF2-40B4-BE49-F238E27FC236}">
                <a16:creationId xmlns:a16="http://schemas.microsoft.com/office/drawing/2014/main" id="{7C83C716-6DB2-E30B-5A9C-A22021E6DFE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A1881DE-5C33-E9C3-7E7C-4FC700CF233C}"/>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549583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2D6E-5B61-2C6C-8F31-E194965117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68CE0036-92EC-3768-E21F-3BA12A68E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731754A0-62FD-B9C3-1B8B-56DEE72B7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8D4325-59CF-8665-06FE-2F008350CB88}"/>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6" name="Footer Placeholder 5">
            <a:extLst>
              <a:ext uri="{FF2B5EF4-FFF2-40B4-BE49-F238E27FC236}">
                <a16:creationId xmlns:a16="http://schemas.microsoft.com/office/drawing/2014/main" id="{7F1FAA65-3CFA-429E-01C5-BAB3F9088634}"/>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C0C4E08-62DD-7839-CB7D-93B3EF71E231}"/>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33117005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4DF5-4936-56D0-6447-FA22AE6F6A2F}"/>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BEC8B0B6-83A6-BB01-D999-5187F54B0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32B41768-0FD2-9284-1394-2F391BDD51B2}"/>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5" name="Footer Placeholder 4">
            <a:extLst>
              <a:ext uri="{FF2B5EF4-FFF2-40B4-BE49-F238E27FC236}">
                <a16:creationId xmlns:a16="http://schemas.microsoft.com/office/drawing/2014/main" id="{57F9D965-4EBE-1CF9-2065-92496CE64BD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F01F1CB-B699-DAED-E055-6EDE72BA37EB}"/>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6013243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3AB1-B811-8804-AE93-E91FBD5C3D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7C9E000-504E-E585-B9B8-5309E5DBB2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D294AB-FBE8-FEDD-1759-EACB1426D0A7}"/>
              </a:ext>
            </a:extLst>
          </p:cNvPr>
          <p:cNvSpPr>
            <a:spLocks noGrp="1"/>
          </p:cNvSpPr>
          <p:nvPr>
            <p:ph type="dt" sz="half" idx="10"/>
          </p:nvPr>
        </p:nvSpPr>
        <p:spPr/>
        <p:txBody>
          <a:bodyPr/>
          <a:lstStyle/>
          <a:p>
            <a:fld id="{D42AA53C-0CEE-458C-8C67-F9CDB65070F8}" type="datetimeFigureOut">
              <a:rPr lang="en-NL" smtClean="0"/>
              <a:t>22/10/2025</a:t>
            </a:fld>
            <a:endParaRPr lang="en-NL"/>
          </a:p>
        </p:txBody>
      </p:sp>
      <p:sp>
        <p:nvSpPr>
          <p:cNvPr id="5" name="Footer Placeholder 4">
            <a:extLst>
              <a:ext uri="{FF2B5EF4-FFF2-40B4-BE49-F238E27FC236}">
                <a16:creationId xmlns:a16="http://schemas.microsoft.com/office/drawing/2014/main" id="{0BF6F155-EE81-8F03-0768-1B77D833878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57358DD-9209-9F8A-646C-5403E397217E}"/>
              </a:ext>
            </a:extLst>
          </p:cNvPr>
          <p:cNvSpPr>
            <a:spLocks noGrp="1"/>
          </p:cNvSpPr>
          <p:nvPr>
            <p:ph type="sldNum" sz="quarter" idx="12"/>
          </p:nvPr>
        </p:nvSpPr>
        <p:spPr/>
        <p:txBody>
          <a:bodyPr/>
          <a:lstStyle/>
          <a:p>
            <a:fld id="{9112840B-EB83-4BA0-8F36-C0AA8694A392}" type="slidenum">
              <a:rPr lang="en-NL" smtClean="0"/>
              <a:t>‹#›</a:t>
            </a:fld>
            <a:endParaRPr lang="en-NL"/>
          </a:p>
        </p:txBody>
      </p:sp>
    </p:spTree>
    <p:extLst>
      <p:ext uri="{BB962C8B-B14F-4D97-AF65-F5344CB8AC3E}">
        <p14:creationId xmlns:p14="http://schemas.microsoft.com/office/powerpoint/2010/main" val="155237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22/10/2025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10/22/2025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22/10/2025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10/22/2025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10/22/2025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22/10/2025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6056337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D961C-3288-6441-7418-5CEA514F3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B4231257-6E26-13D4-2D25-EB79C75B19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D08F6D5-A8F8-38E8-ADBB-0F45D0365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AA53C-0CEE-458C-8C67-F9CDB65070F8}" type="datetimeFigureOut">
              <a:rPr lang="en-NL" smtClean="0"/>
              <a:t>22/10/2025</a:t>
            </a:fld>
            <a:endParaRPr lang="en-NL"/>
          </a:p>
        </p:txBody>
      </p:sp>
      <p:sp>
        <p:nvSpPr>
          <p:cNvPr id="5" name="Footer Placeholder 4">
            <a:extLst>
              <a:ext uri="{FF2B5EF4-FFF2-40B4-BE49-F238E27FC236}">
                <a16:creationId xmlns:a16="http://schemas.microsoft.com/office/drawing/2014/main" id="{33A0D405-1FC5-9E7E-584D-D0FD4627C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E9868B38-7215-308B-C90D-0E8A09A13F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12840B-EB83-4BA0-8F36-C0AA8694A392}" type="slidenum">
              <a:rPr lang="en-NL" smtClean="0"/>
              <a:t>‹#›</a:t>
            </a:fld>
            <a:endParaRPr lang="en-NL"/>
          </a:p>
        </p:txBody>
      </p:sp>
    </p:spTree>
    <p:extLst>
      <p:ext uri="{BB962C8B-B14F-4D97-AF65-F5344CB8AC3E}">
        <p14:creationId xmlns:p14="http://schemas.microsoft.com/office/powerpoint/2010/main" val="333275100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8.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mp3"/><Relationship Id="rId7" Type="http://schemas.openxmlformats.org/officeDocument/2006/relationships/image" Target="../media/image3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notesSlide" Target="../notesSlides/notesSlide9.xml"/><Relationship Id="rId5" Type="http://schemas.openxmlformats.org/officeDocument/2006/relationships/slideLayout" Target="../slideLayouts/slideLayout48.xml"/><Relationship Id="rId4" Type="http://schemas.openxmlformats.org/officeDocument/2006/relationships/audio" Target="../media/media2.mp3"/><Relationship Id="rId9"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26-10-2025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138:</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WHEN WE ALL GET TO HEAVEN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59563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WHEN WE ALL GET TO HEAVEN </a:t>
            </a:r>
            <a:r>
              <a:rPr lang="en-US" b="1" u="sng" dirty="0">
                <a:solidFill>
                  <a:schemeClr val="bg1"/>
                </a:solidFill>
                <a:latin typeface="Arial" panose="020B0604020202020204" pitchFamily="34" charset="0"/>
                <a:cs typeface="Arial" panose="020B0604020202020204" pitchFamily="34" charset="0"/>
              </a:rPr>
              <a:t>[GHS 138]</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the wondrous love of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His mercy and His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mansions, bright and blessed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He’ll prepare for us a place.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21223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57274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get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day of rejoicing that will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see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We’ll sing and shout the victory.</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A2DF5-A612-9AEB-6510-9361D67ABE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E7B45-3003-097D-1CC7-1D7AE93AC5CF}"/>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WHEN WE ALL GET TO HEAVEN </a:t>
            </a:r>
            <a:r>
              <a:rPr lang="en-US" b="1" u="sng" dirty="0">
                <a:solidFill>
                  <a:schemeClr val="bg1"/>
                </a:solidFill>
                <a:latin typeface="Arial" panose="020B0604020202020204" pitchFamily="34" charset="0"/>
                <a:cs typeface="Arial" panose="020B0604020202020204" pitchFamily="34" charset="0"/>
              </a:rPr>
              <a:t>[GHS 138]</a:t>
            </a:r>
          </a:p>
        </p:txBody>
      </p:sp>
      <p:grpSp>
        <p:nvGrpSpPr>
          <p:cNvPr id="3" name="Group 2">
            <a:extLst>
              <a:ext uri="{FF2B5EF4-FFF2-40B4-BE49-F238E27FC236}">
                <a16:creationId xmlns:a16="http://schemas.microsoft.com/office/drawing/2014/main" id="{40F3F902-32E2-AE89-577F-25700FC732ED}"/>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3D2CC8AD-98D0-9149-5461-ECB14A54304D}"/>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we walk the pilgrim pathway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Clouds will overspread the sky;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when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trav’ling</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days are over,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shadow, not a sigh.</a:t>
              </a:r>
            </a:p>
          </p:txBody>
        </p:sp>
        <p:sp>
          <p:nvSpPr>
            <p:cNvPr id="14341" name="TextBox 5">
              <a:extLst>
                <a:ext uri="{FF2B5EF4-FFF2-40B4-BE49-F238E27FC236}">
                  <a16:creationId xmlns:a16="http://schemas.microsoft.com/office/drawing/2014/main" id="{A53DF9A1-D39F-9788-3EB7-F85A892A1F17}"/>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0368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2130B-562F-FBBA-8D9A-42DAA54C6243}"/>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61F13C02-C9BA-BB11-EAB8-D6D4A61CC23A}"/>
              </a:ext>
            </a:extLst>
          </p:cNvPr>
          <p:cNvSpPr txBox="1">
            <a:spLocks noChangeArrowheads="1"/>
          </p:cNvSpPr>
          <p:nvPr/>
        </p:nvSpPr>
        <p:spPr bwMode="auto">
          <a:xfrm>
            <a:off x="1744826" y="1350655"/>
            <a:ext cx="957274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get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day of rejoicing that will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see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We’ll sing and shout the victory.</a:t>
            </a:r>
          </a:p>
        </p:txBody>
      </p:sp>
    </p:spTree>
    <p:extLst>
      <p:ext uri="{BB962C8B-B14F-4D97-AF65-F5344CB8AC3E}">
        <p14:creationId xmlns:p14="http://schemas.microsoft.com/office/powerpoint/2010/main" val="3076525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A1251-5BF2-2C60-2C2A-ABA25BEB3F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F9005C-E415-E883-C3B0-E7856A9DE91E}"/>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WHEN WE ALL GET TO HEAVEN </a:t>
            </a:r>
            <a:r>
              <a:rPr lang="en-US" b="1" u="sng" dirty="0">
                <a:solidFill>
                  <a:schemeClr val="bg1"/>
                </a:solidFill>
                <a:latin typeface="Arial" panose="020B0604020202020204" pitchFamily="34" charset="0"/>
                <a:cs typeface="Arial" panose="020B0604020202020204" pitchFamily="34" charset="0"/>
              </a:rPr>
              <a:t>[GHS 138]</a:t>
            </a:r>
          </a:p>
        </p:txBody>
      </p:sp>
      <p:grpSp>
        <p:nvGrpSpPr>
          <p:cNvPr id="3" name="Group 2">
            <a:extLst>
              <a:ext uri="{FF2B5EF4-FFF2-40B4-BE49-F238E27FC236}">
                <a16:creationId xmlns:a16="http://schemas.microsoft.com/office/drawing/2014/main" id="{2D267A0E-1210-B788-416F-A7D461456FAF}"/>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89F291DA-923A-0624-0AF8-5046A2738E83}"/>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us, then, be true and faithful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Trusting, serving every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one glimpse of Him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the toils of life repay.</a:t>
              </a:r>
            </a:p>
          </p:txBody>
        </p:sp>
        <p:sp>
          <p:nvSpPr>
            <p:cNvPr id="14341" name="TextBox 5">
              <a:extLst>
                <a:ext uri="{FF2B5EF4-FFF2-40B4-BE49-F238E27FC236}">
                  <a16:creationId xmlns:a16="http://schemas.microsoft.com/office/drawing/2014/main" id="{5C0B7987-59BE-2B93-CCE8-F40BA0284D4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64248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68015-8FFE-2EBD-0D0E-CA070F719751}"/>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7349D11C-2307-AD18-7BD4-95CF2EA919B5}"/>
              </a:ext>
            </a:extLst>
          </p:cNvPr>
          <p:cNvSpPr txBox="1">
            <a:spLocks noChangeArrowheads="1"/>
          </p:cNvSpPr>
          <p:nvPr/>
        </p:nvSpPr>
        <p:spPr bwMode="auto">
          <a:xfrm>
            <a:off x="1744826" y="1350655"/>
            <a:ext cx="957274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get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day of rejoicing that will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see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We’ll sing and shout the victory.</a:t>
            </a:r>
          </a:p>
        </p:txBody>
      </p:sp>
    </p:spTree>
    <p:extLst>
      <p:ext uri="{BB962C8B-B14F-4D97-AF65-F5344CB8AC3E}">
        <p14:creationId xmlns:p14="http://schemas.microsoft.com/office/powerpoint/2010/main" val="4200408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7D100-946D-D4BD-AC62-ECE8F2252B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11EF2-682F-D97B-F9B3-8EC523A6F506}"/>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WHEN WE ALL GET TO HEAVEN </a:t>
            </a:r>
            <a:r>
              <a:rPr lang="en-US" b="1" u="sng" dirty="0">
                <a:solidFill>
                  <a:schemeClr val="bg1"/>
                </a:solidFill>
                <a:latin typeface="Arial" panose="020B0604020202020204" pitchFamily="34" charset="0"/>
                <a:cs typeface="Arial" panose="020B0604020202020204" pitchFamily="34" charset="0"/>
              </a:rPr>
              <a:t>[GHS 138]</a:t>
            </a:r>
          </a:p>
        </p:txBody>
      </p:sp>
      <p:grpSp>
        <p:nvGrpSpPr>
          <p:cNvPr id="3" name="Group 2">
            <a:extLst>
              <a:ext uri="{FF2B5EF4-FFF2-40B4-BE49-F238E27FC236}">
                <a16:creationId xmlns:a16="http://schemas.microsoft.com/office/drawing/2014/main" id="{83563695-D264-A208-25F7-1AE232D37B4E}"/>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F873EE3B-D9CD-ADDC-6233-F5EFDEC373F7}"/>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Onward to the prize before 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Soon His beauty we’ll behold;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Soon the pearly gates will open,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shall tread the streets of gold</a:t>
              </a:r>
            </a:p>
          </p:txBody>
        </p:sp>
        <p:sp>
          <p:nvSpPr>
            <p:cNvPr id="14341" name="TextBox 5">
              <a:extLst>
                <a:ext uri="{FF2B5EF4-FFF2-40B4-BE49-F238E27FC236}">
                  <a16:creationId xmlns:a16="http://schemas.microsoft.com/office/drawing/2014/main" id="{06F8B40C-645B-C06F-C475-44D8338C5B2B}"/>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74236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6125B-6AEF-301F-1776-3BFA5CB5E4C7}"/>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C21CF2F1-04CD-5A8E-3F10-340D0AD469A8}"/>
              </a:ext>
            </a:extLst>
          </p:cNvPr>
          <p:cNvSpPr txBox="1">
            <a:spLocks noChangeArrowheads="1"/>
          </p:cNvSpPr>
          <p:nvPr/>
        </p:nvSpPr>
        <p:spPr bwMode="auto">
          <a:xfrm>
            <a:off x="1744826" y="1350655"/>
            <a:ext cx="957274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get to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day of rejoicing that will be!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all see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We’ll sing and shout the victory.</a:t>
            </a:r>
          </a:p>
        </p:txBody>
      </p:sp>
      <p:sp>
        <p:nvSpPr>
          <p:cNvPr id="2" name="Oval 1">
            <a:extLst>
              <a:ext uri="{FF2B5EF4-FFF2-40B4-BE49-F238E27FC236}">
                <a16:creationId xmlns:a16="http://schemas.microsoft.com/office/drawing/2014/main" id="{35C47FA6-1819-6314-6B02-A0760500371E}"/>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780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26-10-2025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448055"/>
            <a:ext cx="7037591" cy="5951023"/>
          </a:xfrm>
        </p:spPr>
        <p:txBody>
          <a:bodyPr anchor="ctr">
            <a:noAutofit/>
          </a:bodyPr>
          <a:lstStyle/>
          <a:p>
            <a:pPr marL="0" indent="0" algn="ctr">
              <a:lnSpc>
                <a:spcPct val="110000"/>
              </a:lnSpc>
              <a:buNone/>
            </a:pPr>
            <a:r>
              <a:rPr lang="en-GB" b="1" dirty="0">
                <a:solidFill>
                  <a:schemeClr val="bg2">
                    <a:lumMod val="75000"/>
                  </a:schemeClr>
                </a:solidFill>
                <a:latin typeface="Calibri" panose="020F0502020204030204" pitchFamily="34" charset="0"/>
              </a:rPr>
              <a:t>What is the difference between “The Judgement Seat of Christ” in 2 Corinthians 5:10, Romans 14:10, and “Great White Throne Judgement” in our study today? Why is it relevant for believers to know this?</a:t>
            </a:r>
            <a:endParaRPr lang="en-US" b="1" dirty="0">
              <a:solidFill>
                <a:schemeClr val="bg2">
                  <a:lumMod val="7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Great White Throne Judgment</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new heaven and the new earth</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 saw a new heaven and a new earth: for the first heaven and the first earth were passed away; and there was no more sea.”</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21 : 1).</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21:1–27</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458921"/>
            <a:ext cx="7534048" cy="5940157"/>
          </a:xfrm>
        </p:spPr>
        <p:txBody>
          <a:bodyPr anchor="ctr">
            <a:noAutofit/>
          </a:bodyPr>
          <a:lstStyle/>
          <a:p>
            <a:pPr marL="0" indent="0" algn="just" eaLnBrk="0" fontAlgn="base" hangingPunct="0">
              <a:lnSpc>
                <a:spcPct val="100000"/>
              </a:lnSpc>
              <a:spcBef>
                <a:spcPct val="0"/>
              </a:spcBef>
              <a:spcAft>
                <a:spcPts val="600"/>
              </a:spcAft>
              <a:buNone/>
              <a:defRPr/>
            </a:pPr>
            <a:r>
              <a:rPr lang="en-US" dirty="0"/>
              <a:t>God revealed to Apostle John a glorious vision of the saints’ eternal home, </a:t>
            </a:r>
            <a:r>
              <a:rPr lang="en-US" b="1" i="1" dirty="0"/>
              <a:t>“a new heaven and a new earth”. </a:t>
            </a:r>
            <a:r>
              <a:rPr lang="en-US" dirty="0"/>
              <a:t>This vision shows God’s plan to replace the present, sin-polluted world with a perfect creation where righteousness, peace, and divine glory will reign forever. The current world will pass away after the final judgment. A new order will replace it, where the redeemed will dwell in unbroken fellowship with God. This lesson reminds us that heaven is real and calls us to live with eternity in view, walking in holiness, faithfulness, and readiness for the glorious destiny God has prepared for His saints.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God will create a new heaven and a new earth that will replace this polluted world.</a:t>
            </a:r>
          </a:p>
          <a:p>
            <a:pPr marL="514350" indent="-514350" algn="just" eaLnBrk="0" fontAlgn="base" hangingPunct="0">
              <a:lnSpc>
                <a:spcPct val="100000"/>
              </a:lnSpc>
              <a:spcBef>
                <a:spcPct val="0"/>
              </a:spcBef>
              <a:spcAft>
                <a:spcPts val="600"/>
              </a:spcAft>
              <a:buFont typeface="+mj-lt"/>
              <a:buAutoNum type="arabicPeriod"/>
              <a:defRPr/>
            </a:pPr>
            <a:r>
              <a:rPr lang="en-GB" dirty="0"/>
              <a:t>The new creation will exhibit righteousness, peace, and divine glory.</a:t>
            </a:r>
          </a:p>
          <a:p>
            <a:pPr marL="514350" indent="-514350" algn="just" eaLnBrk="0" fontAlgn="base" hangingPunct="0">
              <a:lnSpc>
                <a:spcPct val="100000"/>
              </a:lnSpc>
              <a:spcBef>
                <a:spcPct val="0"/>
              </a:spcBef>
              <a:spcAft>
                <a:spcPts val="600"/>
              </a:spcAft>
              <a:buFont typeface="+mj-lt"/>
              <a:buAutoNum type="arabicPeriod"/>
              <a:defRPr/>
            </a:pPr>
            <a:r>
              <a:rPr lang="en-GB" dirty="0"/>
              <a:t>The redeemed will live in perfect fellowship with God forever.</a:t>
            </a:r>
          </a:p>
          <a:p>
            <a:pPr marL="514350" indent="-514350" algn="just" eaLnBrk="0" fontAlgn="base" hangingPunct="0">
              <a:lnSpc>
                <a:spcPct val="100000"/>
              </a:lnSpc>
              <a:spcBef>
                <a:spcPct val="0"/>
              </a:spcBef>
              <a:spcAft>
                <a:spcPts val="600"/>
              </a:spcAft>
              <a:buFont typeface="+mj-lt"/>
              <a:buAutoNum type="arabicPeriod"/>
              <a:defRPr/>
            </a:pPr>
            <a:r>
              <a:rPr lang="en-GB" dirty="0"/>
              <a:t>There will be no more sorrow, pain, death, or night.</a:t>
            </a:r>
          </a:p>
          <a:p>
            <a:pPr marL="514350" indent="-514350" algn="just" eaLnBrk="0" fontAlgn="base" hangingPunct="0">
              <a:lnSpc>
                <a:spcPct val="100000"/>
              </a:lnSpc>
              <a:spcBef>
                <a:spcPct val="0"/>
              </a:spcBef>
              <a:spcAft>
                <a:spcPts val="600"/>
              </a:spcAft>
              <a:buFont typeface="+mj-lt"/>
              <a:buAutoNum type="arabicPeriod"/>
              <a:defRPr/>
            </a:pPr>
            <a:r>
              <a:rPr lang="en-GB" dirty="0"/>
              <a:t>Only those whose names are written in the Lamb’s Book of Life will enter.</a:t>
            </a:r>
          </a:p>
          <a:p>
            <a:pPr marL="514350" indent="-514350" algn="just" eaLnBrk="0" fontAlgn="base" hangingPunct="0">
              <a:lnSpc>
                <a:spcPct val="100000"/>
              </a:lnSpc>
              <a:spcBef>
                <a:spcPct val="0"/>
              </a:spcBef>
              <a:spcAft>
                <a:spcPts val="600"/>
              </a:spcAft>
              <a:buFont typeface="+mj-lt"/>
              <a:buAutoNum type="arabicPeriod"/>
              <a:defRPr/>
            </a:pPr>
            <a:r>
              <a:rPr lang="en-GB" dirty="0"/>
              <a:t>Believers must therefore live holy, faithful, and expectant lives.</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21:1–7; Isaiah 65:17–25; 2 Peter 3:13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t>The new heaven and the new earth are real and glorious, a home of everlasting peace, joy. Only those who have been washed in the blood of the Lamb and overcome will dwell there. Therefore, we must pursue holiness, persevere in faith, and continually prepare for eternity</a:t>
            </a:r>
            <a:r>
              <a:rPr lang="en-US" b="1"/>
              <a:t>. The </a:t>
            </a:r>
            <a:r>
              <a:rPr lang="en-US" b="1" dirty="0"/>
              <a:t>Scripture declares, </a:t>
            </a:r>
            <a:r>
              <a:rPr lang="en-US" b="1" i="1" dirty="0"/>
              <a:t>“Nevertheless we, according to his promise, look for new heavens and a new earth, wherein dwelleth righteousness” </a:t>
            </a:r>
            <a:r>
              <a:rPr lang="en-US" b="1" dirty="0"/>
              <a:t>(2 Peter 3:13).</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In our introduction, we were called to</a:t>
            </a:r>
          </a:p>
          <a:p>
            <a:pPr marL="0" indent="0" algn="ctr">
              <a:lnSpc>
                <a:spcPct val="110000"/>
              </a:lnSpc>
              <a:buNone/>
            </a:pPr>
            <a:r>
              <a:rPr lang="en-US" b="1" i="1" dirty="0">
                <a:latin typeface="Calibri" panose="020F0502020204030204" pitchFamily="34" charset="0"/>
              </a:rPr>
              <a:t>“live with eternity in view.”</a:t>
            </a:r>
          </a:p>
          <a:p>
            <a:pPr marL="0" indent="0" algn="ctr">
              <a:lnSpc>
                <a:spcPct val="110000"/>
              </a:lnSpc>
              <a:buNone/>
            </a:pPr>
            <a:r>
              <a:rPr lang="en-US" b="1" dirty="0">
                <a:latin typeface="Calibri" panose="020F0502020204030204" pitchFamily="34" charset="0"/>
              </a:rPr>
              <a:t>Now, study </a:t>
            </a:r>
            <a:r>
              <a:rPr lang="en-US" b="1">
                <a:latin typeface="Calibri" panose="020F0502020204030204" pitchFamily="34" charset="0"/>
              </a:rPr>
              <a:t>the fall </a:t>
            </a:r>
            <a:r>
              <a:rPr lang="en-US" b="1" dirty="0">
                <a:latin typeface="Calibri" panose="020F0502020204030204" pitchFamily="34" charset="0"/>
              </a:rPr>
              <a:t>of Esau in </a:t>
            </a:r>
            <a:r>
              <a:rPr lang="en-US" b="1" dirty="0">
                <a:solidFill>
                  <a:schemeClr val="accent1"/>
                </a:solidFill>
                <a:latin typeface="Calibri" panose="020F0502020204030204" pitchFamily="34" charset="0"/>
              </a:rPr>
              <a:t>Gen 25:29-34 </a:t>
            </a:r>
            <a:r>
              <a:rPr lang="en-US" b="1" dirty="0">
                <a:latin typeface="Calibri" panose="020F0502020204030204" pitchFamily="34" charset="0"/>
              </a:rPr>
              <a:t>and </a:t>
            </a:r>
            <a:r>
              <a:rPr lang="en-US" b="1" dirty="0">
                <a:solidFill>
                  <a:schemeClr val="accent1"/>
                </a:solidFill>
                <a:latin typeface="Calibri" panose="020F0502020204030204" pitchFamily="34" charset="0"/>
              </a:rPr>
              <a:t>Heb 12:16,17</a:t>
            </a:r>
            <a:r>
              <a:rPr lang="en-US" b="1" dirty="0">
                <a:latin typeface="Calibri" panose="020F0502020204030204" pitchFamily="34" charset="0"/>
              </a:rPr>
              <a:t>. What were Esau’s main faults in this story, how do they manifest today and how can you avoid them practically?</a:t>
            </a:r>
          </a:p>
          <a:p>
            <a:pPr marL="0" indent="0" algn="ctr">
              <a:lnSpc>
                <a:spcPct val="110000"/>
              </a:lnSpc>
              <a:buNone/>
            </a:pPr>
            <a:r>
              <a:rPr lang="en-US" b="1" dirty="0">
                <a:latin typeface="Calibri" panose="020F0502020204030204" pitchFamily="34" charset="0"/>
              </a:rPr>
              <a:t>Be ready to share your reflection next Sunday.</a:t>
            </a:r>
            <a:endParaRPr lang="en-US" b="1" i="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63B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5679789-4445-2D05-D11F-F9A19994B2CB}"/>
              </a:ext>
            </a:extLst>
          </p:cNvPr>
          <p:cNvSpPr txBox="1"/>
          <p:nvPr/>
        </p:nvSpPr>
        <p:spPr>
          <a:xfrm>
            <a:off x="6618100" y="3737765"/>
            <a:ext cx="152909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rPr>
              <a:t>2024</a:t>
            </a:r>
            <a:endParaRPr kumimoji="0" lang="en-NL" sz="3200" b="0" i="0" u="none" strike="noStrike" kern="1200" cap="none" spc="0" normalizeH="0" baseline="0" noProof="0" dirty="0">
              <a:ln>
                <a:noFill/>
              </a:ln>
              <a:solidFill>
                <a:prstClr val="white"/>
              </a:solidFill>
              <a:effectLst/>
              <a:uLnTx/>
              <a:uFillTx/>
              <a:latin typeface="Aptos Black"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9E5F0ADF-2F5E-B806-FC90-4D7705A91A3A}"/>
              </a:ext>
            </a:extLst>
          </p:cNvPr>
          <p:cNvCxnSpPr/>
          <p:nvPr/>
        </p:nvCxnSpPr>
        <p:spPr>
          <a:xfrm>
            <a:off x="5314950" y="3872230"/>
            <a:ext cx="252412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B96BC1AA-95D1-AF2B-CF8E-B3691EECC59A}"/>
              </a:ext>
            </a:extLst>
          </p:cNvPr>
          <p:cNvPicPr>
            <a:picLocks noChangeAspect="1"/>
          </p:cNvPicPr>
          <p:nvPr/>
        </p:nvPicPr>
        <p:blipFill>
          <a:blip r:embed="rId3"/>
          <a:srcRect t="16648"/>
          <a:stretch/>
        </p:blipFill>
        <p:spPr>
          <a:xfrm>
            <a:off x="10210785" y="5336935"/>
            <a:ext cx="1137935" cy="948492"/>
          </a:xfrm>
          <a:prstGeom prst="rect">
            <a:avLst/>
          </a:prstGeom>
        </p:spPr>
      </p:pic>
      <p:grpSp>
        <p:nvGrpSpPr>
          <p:cNvPr id="15" name="Group 14">
            <a:extLst>
              <a:ext uri="{FF2B5EF4-FFF2-40B4-BE49-F238E27FC236}">
                <a16:creationId xmlns:a16="http://schemas.microsoft.com/office/drawing/2014/main" id="{F6EC0CE6-97DD-5CB5-F134-EF6850C47D76}"/>
              </a:ext>
            </a:extLst>
          </p:cNvPr>
          <p:cNvGrpSpPr/>
          <p:nvPr/>
        </p:nvGrpSpPr>
        <p:grpSpPr>
          <a:xfrm>
            <a:off x="661328" y="480059"/>
            <a:ext cx="11053660" cy="5778603"/>
            <a:chOff x="661328" y="480059"/>
            <a:chExt cx="11286254" cy="5778603"/>
          </a:xfrm>
        </p:grpSpPr>
        <p:pic>
          <p:nvPicPr>
            <p:cNvPr id="21" name="Picture 20">
              <a:extLst>
                <a:ext uri="{FF2B5EF4-FFF2-40B4-BE49-F238E27FC236}">
                  <a16:creationId xmlns:a16="http://schemas.microsoft.com/office/drawing/2014/main" id="{F1505C8F-57DE-1F3F-8A88-7BAD8BFBECC2}"/>
                </a:ext>
              </a:extLst>
            </p:cNvPr>
            <p:cNvPicPr>
              <a:picLocks noChangeAspect="1"/>
            </p:cNvPicPr>
            <p:nvPr/>
          </p:nvPicPr>
          <p:blipFill>
            <a:blip r:embed="rId4"/>
            <a:stretch>
              <a:fillRect/>
            </a:stretch>
          </p:blipFill>
          <p:spPr>
            <a:xfrm>
              <a:off x="5275135" y="480059"/>
              <a:ext cx="6672447" cy="4856875"/>
            </a:xfrm>
            <a:prstGeom prst="rect">
              <a:avLst/>
            </a:prstGeom>
            <a:effectLst>
              <a:outerShdw blurRad="76200" dist="12700" dir="2700000" sy="-23000" kx="-800400" algn="bl" rotWithShape="0">
                <a:prstClr val="black">
                  <a:alpha val="20000"/>
                </a:prstClr>
              </a:outerShdw>
            </a:effectLst>
          </p:spPr>
        </p:pic>
        <p:grpSp>
          <p:nvGrpSpPr>
            <p:cNvPr id="14" name="Group 13">
              <a:extLst>
                <a:ext uri="{FF2B5EF4-FFF2-40B4-BE49-F238E27FC236}">
                  <a16:creationId xmlns:a16="http://schemas.microsoft.com/office/drawing/2014/main" id="{31245D52-4193-27B1-4FD9-212667A9AC21}"/>
                </a:ext>
              </a:extLst>
            </p:cNvPr>
            <p:cNvGrpSpPr/>
            <p:nvPr/>
          </p:nvGrpSpPr>
          <p:grpSpPr>
            <a:xfrm>
              <a:off x="661328" y="1956372"/>
              <a:ext cx="9449254" cy="4302290"/>
              <a:chOff x="661328" y="1956372"/>
              <a:chExt cx="9449254" cy="4302290"/>
            </a:xfrm>
          </p:grpSpPr>
          <p:grpSp>
            <p:nvGrpSpPr>
              <p:cNvPr id="13" name="Group 12">
                <a:extLst>
                  <a:ext uri="{FF2B5EF4-FFF2-40B4-BE49-F238E27FC236}">
                    <a16:creationId xmlns:a16="http://schemas.microsoft.com/office/drawing/2014/main" id="{C36B14BD-4BC1-F55A-6C3B-D3E3747C42AC}"/>
                  </a:ext>
                </a:extLst>
              </p:cNvPr>
              <p:cNvGrpSpPr/>
              <p:nvPr/>
            </p:nvGrpSpPr>
            <p:grpSpPr>
              <a:xfrm>
                <a:off x="661328" y="1956372"/>
                <a:ext cx="4702400" cy="3854809"/>
                <a:chOff x="661328" y="1956372"/>
                <a:chExt cx="4702400" cy="3854809"/>
              </a:xfrm>
            </p:grpSpPr>
            <p:sp>
              <p:nvSpPr>
                <p:cNvPr id="12" name="TextBox 11">
                  <a:extLst>
                    <a:ext uri="{FF2B5EF4-FFF2-40B4-BE49-F238E27FC236}">
                      <a16:creationId xmlns:a16="http://schemas.microsoft.com/office/drawing/2014/main" id="{76F03D71-D3A4-54FF-E8DC-C7CAF473AE44}"/>
                    </a:ext>
                  </a:extLst>
                </p:cNvPr>
                <p:cNvSpPr txBox="1"/>
                <p:nvPr/>
              </p:nvSpPr>
              <p:spPr>
                <a:xfrm>
                  <a:off x="661328" y="5164850"/>
                  <a:ext cx="448859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rPr>
                    <a:t>Date: Sunday 23 November</a:t>
                  </a:r>
                  <a:endParaRPr kumimoji="0" lang="en-NL" sz="3600" b="0" i="0" u="none" strike="noStrike" kern="1200" cap="none" spc="0" normalizeH="0" baseline="0" noProof="0" dirty="0">
                    <a:ln>
                      <a:noFill/>
                    </a:ln>
                    <a:solidFill>
                      <a:prstClr val="black">
                        <a:lumMod val="95000"/>
                        <a:lumOff val="5000"/>
                      </a:prstClr>
                    </a:solidFill>
                    <a:effectLst/>
                    <a:uLnTx/>
                    <a:uFillTx/>
                    <a:latin typeface="Bahnschrift Condensed" panose="020B0502040204020203" pitchFamily="34" charset="0"/>
                    <a:ea typeface="+mn-ea"/>
                    <a:cs typeface="+mn-cs"/>
                  </a:endParaRPr>
                </a:p>
              </p:txBody>
            </p:sp>
            <p:sp>
              <p:nvSpPr>
                <p:cNvPr id="19" name="TextBox 18">
                  <a:extLst>
                    <a:ext uri="{FF2B5EF4-FFF2-40B4-BE49-F238E27FC236}">
                      <a16:creationId xmlns:a16="http://schemas.microsoft.com/office/drawing/2014/main" id="{55B1D795-BBDB-8686-BB24-61FDA6EA9F8F}"/>
                    </a:ext>
                  </a:extLst>
                </p:cNvPr>
                <p:cNvSpPr txBox="1"/>
                <p:nvPr/>
              </p:nvSpPr>
              <p:spPr>
                <a:xfrm>
                  <a:off x="673663" y="1956372"/>
                  <a:ext cx="44762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BELIEVER’S</a:t>
                  </a:r>
                </a:p>
              </p:txBody>
            </p:sp>
            <p:sp>
              <p:nvSpPr>
                <p:cNvPr id="23" name="TextBox 22">
                  <a:extLst>
                    <a:ext uri="{FF2B5EF4-FFF2-40B4-BE49-F238E27FC236}">
                      <a16:creationId xmlns:a16="http://schemas.microsoft.com/office/drawing/2014/main" id="{CA8B05C3-9889-161A-6FD6-1B3553B944E9}"/>
                    </a:ext>
                  </a:extLst>
                </p:cNvPr>
                <p:cNvSpPr txBox="1"/>
                <p:nvPr/>
              </p:nvSpPr>
              <p:spPr>
                <a:xfrm>
                  <a:off x="673665" y="3513437"/>
                  <a:ext cx="420623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Programme</a:t>
                  </a:r>
                  <a:endParaRPr kumimoji="0" lang="en-NL" sz="4800" b="0" i="0" u="none" strike="noStrike" kern="1200" cap="none" spc="0" normalizeH="0" baseline="0" noProof="0" dirty="0">
                    <a:ln>
                      <a:noFill/>
                    </a:ln>
                    <a:solidFill>
                      <a:srgbClr val="E97132">
                        <a:lumMod val="50000"/>
                      </a:srgbClr>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5" name="TextBox 24">
                  <a:extLst>
                    <a:ext uri="{FF2B5EF4-FFF2-40B4-BE49-F238E27FC236}">
                      <a16:creationId xmlns:a16="http://schemas.microsoft.com/office/drawing/2014/main" id="{0A9C59FE-5F6E-9852-49D5-6AD25A807996}"/>
                    </a:ext>
                  </a:extLst>
                </p:cNvPr>
                <p:cNvSpPr txBox="1"/>
                <p:nvPr/>
              </p:nvSpPr>
              <p:spPr>
                <a:xfrm>
                  <a:off x="661329" y="2683074"/>
                  <a:ext cx="47023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Development </a:t>
                  </a:r>
                  <a:endParaRPr kumimoji="0" lang="en-NL" sz="6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grpSp>
          <p:sp>
            <p:nvSpPr>
              <p:cNvPr id="27" name="TextBox 26">
                <a:extLst>
                  <a:ext uri="{FF2B5EF4-FFF2-40B4-BE49-F238E27FC236}">
                    <a16:creationId xmlns:a16="http://schemas.microsoft.com/office/drawing/2014/main" id="{7F3E7FC4-CC05-B429-3F25-E0B86B38979D}"/>
                  </a:ext>
                </a:extLst>
              </p:cNvPr>
              <p:cNvSpPr txBox="1"/>
              <p:nvPr/>
            </p:nvSpPr>
            <p:spPr>
              <a:xfrm>
                <a:off x="703527" y="5950885"/>
                <a:ext cx="9407055" cy="307777"/>
              </a:xfrm>
              <a:prstGeom prst="rect">
                <a:avLst/>
              </a:prstGeom>
              <a:solidFill>
                <a:schemeClr val="tx1"/>
              </a:solidFill>
              <a:ln>
                <a:solidFill>
                  <a:schemeClr val="bg2">
                    <a:lumMod val="9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"Know ye not that they which run in a race run all, but one </a:t>
                </a:r>
                <a:r>
                  <a:rPr kumimoji="0" lang="en-GB" sz="1400" b="0" i="0" u="none" strike="noStrike" kern="1200" cap="none" spc="0" normalizeH="0" baseline="0" noProof="0" dirty="0" err="1">
                    <a:ln>
                      <a:noFill/>
                    </a:ln>
                    <a:solidFill>
                      <a:prstClr val="white"/>
                    </a:solidFill>
                    <a:effectLst/>
                    <a:uLnTx/>
                    <a:uFillTx/>
                    <a:latin typeface="Eras Light ITC" panose="020B0402030504020804" pitchFamily="34" charset="0"/>
                    <a:ea typeface="+mn-ea"/>
                    <a:cs typeface="+mn-cs"/>
                  </a:rPr>
                  <a:t>receiveth</a:t>
                </a:r>
                <a:r>
                  <a:rPr kumimoji="0" lang="en-GB"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rPr>
                  <a:t> the prize? So run, that ye may obtain." (1 Cor 9:24)</a:t>
                </a:r>
                <a:endParaRPr kumimoji="0" lang="en-NL" sz="1400" b="0" i="0" u="none" strike="noStrike" kern="1200" cap="none" spc="0" normalizeH="0" baseline="0" noProof="0" dirty="0">
                  <a:ln>
                    <a:noFill/>
                  </a:ln>
                  <a:solidFill>
                    <a:prstClr val="white"/>
                  </a:solidFill>
                  <a:effectLst/>
                  <a:uLnTx/>
                  <a:uFillTx/>
                  <a:latin typeface="Eras Light ITC" panose="020B0402030504020804" pitchFamily="34" charset="0"/>
                  <a:ea typeface="+mn-ea"/>
                  <a:cs typeface="+mn-cs"/>
                </a:endParaRPr>
              </a:p>
            </p:txBody>
          </p:sp>
        </p:grpSp>
      </p:grpSp>
      <p:sp>
        <p:nvSpPr>
          <p:cNvPr id="3" name="TextBox 2">
            <a:extLst>
              <a:ext uri="{FF2B5EF4-FFF2-40B4-BE49-F238E27FC236}">
                <a16:creationId xmlns:a16="http://schemas.microsoft.com/office/drawing/2014/main" id="{019C1312-7F99-90AA-9CC6-CAF7ADEF2228}"/>
              </a:ext>
            </a:extLst>
          </p:cNvPr>
          <p:cNvSpPr txBox="1"/>
          <p:nvPr/>
        </p:nvSpPr>
        <p:spPr>
          <a:xfrm>
            <a:off x="534448" y="310402"/>
            <a:ext cx="420623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Black" panose="020B0A04020102020204" pitchFamily="34" charset="0"/>
                <a:ea typeface="ADLaM Display" panose="02010000000000000000" pitchFamily="2" charset="0"/>
                <a:cs typeface="Aharoni" panose="02010803020104030203" pitchFamily="2" charset="-79"/>
              </a:rPr>
              <a:t>EXAM</a:t>
            </a:r>
            <a:endParaRPr kumimoji="0" lang="en-NL" sz="8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Black" panose="020B0A04020102020204" pitchFamily="34" charset="0"/>
              <a:ea typeface="+mn-ea"/>
              <a:cs typeface="+mn-cs"/>
            </a:endParaRPr>
          </a:p>
        </p:txBody>
      </p:sp>
      <p:sp>
        <p:nvSpPr>
          <p:cNvPr id="22" name="TextBox 21">
            <a:extLst>
              <a:ext uri="{FF2B5EF4-FFF2-40B4-BE49-F238E27FC236}">
                <a16:creationId xmlns:a16="http://schemas.microsoft.com/office/drawing/2014/main" id="{B3EA24B0-AC8A-993C-AA9D-CFD74D2CFA08}"/>
              </a:ext>
            </a:extLst>
          </p:cNvPr>
          <p:cNvSpPr txBox="1"/>
          <p:nvPr/>
        </p:nvSpPr>
        <p:spPr>
          <a:xfrm>
            <a:off x="1921968" y="4161175"/>
            <a:ext cx="2701592"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dirty="0">
                <a:solidFill>
                  <a:prstClr val="black"/>
                </a:solidFill>
                <a:effectLst>
                  <a:outerShdw blurRad="38100" dist="38100" dir="2700000" algn="tl">
                    <a:srgbClr val="000000">
                      <a:alpha val="43137"/>
                    </a:srgbClr>
                  </a:outerShdw>
                </a:effectLst>
                <a:latin typeface="Aharoni" panose="02010803020104030203" pitchFamily="2" charset="-79"/>
                <a:ea typeface="ADLaM Display" panose="02010000000000000000" pitchFamily="2" charset="0"/>
                <a:cs typeface="Aharoni" panose="02010803020104030203" pitchFamily="2" charset="-79"/>
              </a:rPr>
              <a:t>(</a:t>
            </a:r>
            <a:r>
              <a:rPr kumimoji="0" lang="en-GB" sz="5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haroni" panose="02010803020104030203" pitchFamily="2" charset="-79"/>
                <a:ea typeface="ADLaM Display" panose="02010000000000000000" pitchFamily="2" charset="0"/>
                <a:cs typeface="Aharoni" panose="02010803020104030203" pitchFamily="2" charset="-79"/>
              </a:rPr>
              <a:t>BDP)</a:t>
            </a:r>
          </a:p>
        </p:txBody>
      </p:sp>
      <p:sp>
        <p:nvSpPr>
          <p:cNvPr id="26" name="TextBox 25">
            <a:extLst>
              <a:ext uri="{FF2B5EF4-FFF2-40B4-BE49-F238E27FC236}">
                <a16:creationId xmlns:a16="http://schemas.microsoft.com/office/drawing/2014/main" id="{4DC688AE-F0E0-673B-D8C9-DA4FCDCD9702}"/>
              </a:ext>
            </a:extLst>
          </p:cNvPr>
          <p:cNvSpPr txBox="1"/>
          <p:nvPr/>
        </p:nvSpPr>
        <p:spPr>
          <a:xfrm>
            <a:off x="2119129" y="1406015"/>
            <a:ext cx="8933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b="1" i="1"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a:t>
            </a:r>
            <a:r>
              <a:rPr kumimoji="0" lang="en-GB" sz="40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rPr>
              <a:t>or</a:t>
            </a:r>
            <a:r>
              <a:rPr kumimoji="0" lang="en-GB"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ADLaM Display" panose="02010000000000000000" pitchFamily="2" charset="0"/>
                <a:cs typeface="Aharoni" panose="02010803020104030203" pitchFamily="2" charset="-79"/>
              </a:rPr>
              <a:t> </a:t>
            </a:r>
            <a:endParaRPr kumimoji="0" lang="en-NL"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Bradley Hand ITC" panose="03070402050302030203" pitchFamily="66" charset="0"/>
              <a:ea typeface="+mn-ea"/>
              <a:cs typeface="+mn-cs"/>
            </a:endParaRPr>
          </a:p>
        </p:txBody>
      </p:sp>
    </p:spTree>
    <p:extLst>
      <p:ext uri="{BB962C8B-B14F-4D97-AF65-F5344CB8AC3E}">
        <p14:creationId xmlns:p14="http://schemas.microsoft.com/office/powerpoint/2010/main" val="70374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2BD940-6BF8-EF11-3A9A-EF674CD2D95B}"/>
            </a:ext>
          </a:extLst>
        </p:cNvPr>
        <p:cNvGrpSpPr/>
        <p:nvPr/>
      </p:nvGrpSpPr>
      <p:grpSpPr>
        <a:xfrm>
          <a:off x="0" y="0"/>
          <a:ext cx="0" cy="0"/>
          <a:chOff x="0" y="0"/>
          <a:chExt cx="0" cy="0"/>
        </a:xfrm>
      </p:grpSpPr>
      <p:sp>
        <p:nvSpPr>
          <p:cNvPr id="19" name="Rectangle 12">
            <a:extLst>
              <a:ext uri="{FF2B5EF4-FFF2-40B4-BE49-F238E27FC236}">
                <a16:creationId xmlns:a16="http://schemas.microsoft.com/office/drawing/2014/main" id="{6CC83C89-CEB7-BB38-46C2-E93671C07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627DE52D-F240-5B6F-020D-A959FAB93601}"/>
              </a:ext>
            </a:extLst>
          </p:cNvPr>
          <p:cNvSpPr txBox="1">
            <a:spLocks/>
          </p:cNvSpPr>
          <p:nvPr/>
        </p:nvSpPr>
        <p:spPr>
          <a:xfrm>
            <a:off x="139946" y="3643912"/>
            <a:ext cx="5555388" cy="185698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accent2">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DATE: </a:t>
            </a: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Next Sunday</a:t>
            </a:r>
          </a:p>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		02-11-2025</a:t>
            </a:r>
          </a:p>
        </p:txBody>
      </p:sp>
      <p:cxnSp>
        <p:nvCxnSpPr>
          <p:cNvPr id="20" name="Straight Connector 14">
            <a:extLst>
              <a:ext uri="{FF2B5EF4-FFF2-40B4-BE49-F238E27FC236}">
                <a16:creationId xmlns:a16="http://schemas.microsoft.com/office/drawing/2014/main" id="{F36C85BB-6223-52ED-BFDA-212C85DADB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535DA602-FAFE-FB90-B8CA-BE926B38DC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75F96982-1381-FCE5-9889-F5F1CCC3CC8D}"/>
              </a:ext>
            </a:extLst>
          </p:cNvPr>
          <p:cNvGrpSpPr/>
          <p:nvPr/>
        </p:nvGrpSpPr>
        <p:grpSpPr>
          <a:xfrm>
            <a:off x="5695334" y="1064313"/>
            <a:ext cx="5775524" cy="5486400"/>
            <a:chOff x="7320134" y="1125328"/>
            <a:chExt cx="4922091" cy="5292000"/>
          </a:xfrm>
        </p:grpSpPr>
        <p:pic>
          <p:nvPicPr>
            <p:cNvPr id="5" name="Picture 2" descr="2 Timothy 2:15 Truth: Verse of the Day: James 5:16 KJV">
              <a:extLst>
                <a:ext uri="{FF2B5EF4-FFF2-40B4-BE49-F238E27FC236}">
                  <a16:creationId xmlns:a16="http://schemas.microsoft.com/office/drawing/2014/main" id="{3839F4E6-7564-A753-02FE-8A7716EAB8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07" t="2902" r="2594"/>
            <a:stretch/>
          </p:blipFill>
          <p:spPr bwMode="auto">
            <a:xfrm>
              <a:off x="7320134"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25A5C13-DCE4-A733-BDDB-6AF97028C729}"/>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BA003B3F-7F77-22FB-A7A3-52A2414590B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9" name="Content Placeholder 2">
            <a:extLst>
              <a:ext uri="{FF2B5EF4-FFF2-40B4-BE49-F238E27FC236}">
                <a16:creationId xmlns:a16="http://schemas.microsoft.com/office/drawing/2014/main" id="{4364E996-FB37-5853-874B-7B467DE2CB1C}"/>
              </a:ext>
            </a:extLst>
          </p:cNvPr>
          <p:cNvSpPr txBox="1">
            <a:spLocks/>
          </p:cNvSpPr>
          <p:nvPr/>
        </p:nvSpPr>
        <p:spPr>
          <a:xfrm>
            <a:off x="522164" y="307287"/>
            <a:ext cx="10069506" cy="825673"/>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54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NATIONAL PRAYER &amp; FASTING</a:t>
            </a:r>
          </a:p>
        </p:txBody>
      </p:sp>
      <p:sp>
        <p:nvSpPr>
          <p:cNvPr id="11" name="TextBox 10">
            <a:extLst>
              <a:ext uri="{FF2B5EF4-FFF2-40B4-BE49-F238E27FC236}">
                <a16:creationId xmlns:a16="http://schemas.microsoft.com/office/drawing/2014/main" id="{0468EC82-14B3-A36C-F2E7-2CCAABDB975F}"/>
              </a:ext>
            </a:extLst>
          </p:cNvPr>
          <p:cNvSpPr txBox="1"/>
          <p:nvPr/>
        </p:nvSpPr>
        <p:spPr>
          <a:xfrm>
            <a:off x="435070" y="1511273"/>
            <a:ext cx="5201330" cy="1754326"/>
          </a:xfrm>
          <a:prstGeom prst="rect">
            <a:avLst/>
          </a:prstGeom>
          <a:noFill/>
        </p:spPr>
        <p:txBody>
          <a:bodyPr wrap="square">
            <a:spAutoFit/>
          </a:bodyPr>
          <a:lstStyle/>
          <a:p>
            <a:pPr marL="0" indent="0" algn="ctr">
              <a:spcBef>
                <a:spcPct val="0"/>
              </a:spcBef>
              <a:spcAft>
                <a:spcPts val="600"/>
              </a:spcAft>
              <a:buNone/>
              <a:defRPr/>
            </a:pPr>
            <a:r>
              <a:rPr lang="en-US" sz="3600" b="1" i="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There is going to be National Prayer   and Fasting  for the Nation</a:t>
            </a:r>
            <a:r>
              <a:rPr lang="en-US" sz="3600" b="1"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a:t>
            </a:r>
          </a:p>
        </p:txBody>
      </p:sp>
      <p:sp>
        <p:nvSpPr>
          <p:cNvPr id="12" name="Rectangle 11">
            <a:extLst>
              <a:ext uri="{FF2B5EF4-FFF2-40B4-BE49-F238E27FC236}">
                <a16:creationId xmlns:a16="http://schemas.microsoft.com/office/drawing/2014/main" id="{8903B77E-8996-2A79-7D89-9F918F42EA0F}"/>
              </a:ext>
            </a:extLst>
          </p:cNvPr>
          <p:cNvSpPr/>
          <p:nvPr/>
        </p:nvSpPr>
        <p:spPr>
          <a:xfrm>
            <a:off x="5977389" y="4647993"/>
            <a:ext cx="5136444" cy="1978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“Pray for the peace of Jerusalem..”</a:t>
            </a:r>
          </a:p>
          <a:p>
            <a:pPr algn="ctr"/>
            <a:r>
              <a:rPr lang="en-GB" sz="2400" dirty="0"/>
              <a:t>(Psalm 122:6)</a:t>
            </a:r>
          </a:p>
        </p:txBody>
      </p:sp>
    </p:spTree>
    <p:extLst>
      <p:ext uri="{BB962C8B-B14F-4D97-AF65-F5344CB8AC3E}">
        <p14:creationId xmlns:p14="http://schemas.microsoft.com/office/powerpoint/2010/main" val="770304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Imminent Return Of Christ</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behold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i</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come quickly; and my reward is with me, to give every man according as his work shall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22:12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22:1-21</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2961-3241-4B18-F6AC-2354E06EF9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BE3C1C-650B-D725-4DC4-BA82C05641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A9BF931-8540-17BA-0225-51CAE8C5BBC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43250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7">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Matthew 7:1-29; </a:t>
            </a:r>
          </a:p>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Luke 13:1-35</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0) Matthew 007">
            <a:hlinkClick r:id="" action="ppaction://media"/>
            <a:extLst>
              <a:ext uri="{FF2B5EF4-FFF2-40B4-BE49-F238E27FC236}">
                <a16:creationId xmlns:a16="http://schemas.microsoft.com/office/drawing/2014/main" id="{1D64236F-9886-FF71-F18C-03C88D5B62BC}"/>
              </a:ext>
            </a:extLst>
          </p:cNvPr>
          <p:cNvPicPr>
            <a:picLocks noChangeAspect="1"/>
          </p:cNvPicPr>
          <p:nvPr>
            <a:audioFile r:link="rId1"/>
            <p:extLst>
              <p:ext uri="{DAA4B4D4-6D71-4841-9C94-3DE7FCFB9230}">
                <p14:media xmlns:p14="http://schemas.microsoft.com/office/powerpoint/2010/main" r:embed="rId2">
                  <p14:trim end="3706.2857"/>
                </p14:media>
              </p:ext>
            </p:extLst>
          </p:nvPr>
        </p:nvPicPr>
        <p:blipFill>
          <a:blip r:embed="rId9"/>
          <a:stretch>
            <a:fillRect/>
          </a:stretch>
        </p:blipFill>
        <p:spPr>
          <a:xfrm>
            <a:off x="5546905" y="4365142"/>
            <a:ext cx="487363" cy="487363"/>
          </a:xfrm>
          <a:prstGeom prst="rect">
            <a:avLst/>
          </a:prstGeom>
        </p:spPr>
      </p:pic>
      <p:pic>
        <p:nvPicPr>
          <p:cNvPr id="5" name="(42) Luke 013">
            <a:hlinkClick r:id="" action="ppaction://media"/>
            <a:extLst>
              <a:ext uri="{FF2B5EF4-FFF2-40B4-BE49-F238E27FC236}">
                <a16:creationId xmlns:a16="http://schemas.microsoft.com/office/drawing/2014/main" id="{9B2585CD-1548-0918-7462-8F9CCFD3B9E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6271953" y="4365142"/>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879" fill="hold"/>
                                        <p:tgtEl>
                                          <p:spTgt spid="3"/>
                                        </p:tgtEl>
                                      </p:cBhvr>
                                    </p:cmd>
                                  </p:childTnLst>
                                </p:cTn>
                              </p:par>
                            </p:childTnLst>
                          </p:cTn>
                        </p:par>
                        <p:par>
                          <p:cTn id="7" fill="hold">
                            <p:stCondLst>
                              <p:cond delay="215879"/>
                            </p:stCondLst>
                            <p:childTnLst>
                              <p:par>
                                <p:cTn id="8" presetID="1" presetClass="mediacall" presetSubtype="0" fill="hold" nodeType="afterEffect">
                                  <p:stCondLst>
                                    <p:cond delay="0"/>
                                  </p:stCondLst>
                                  <p:childTnLst>
                                    <p:cmd type="call" cmd="playFrom(0.0)">
                                      <p:cBhvr>
                                        <p:cTn id="9" dur="3107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11"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dirty="0">
                <a:solidFill>
                  <a:schemeClr val="bg1"/>
                </a:solidFill>
                <a:effectLst>
                  <a:outerShdw blurRad="38100" dist="38100" dir="2700000" algn="tl">
                    <a:srgbClr val="000000">
                      <a:alpha val="43137"/>
                    </a:srgbClr>
                  </a:outerShdw>
                </a:effectLst>
              </a:rPr>
              <a:t>LOOK AND LIVE</a:t>
            </a:r>
          </a:p>
          <a:p>
            <a:pPr marL="0" indent="0" algn="ctr">
              <a:buNone/>
              <a:defRPr/>
            </a:pPr>
            <a:r>
              <a:rPr lang="en-US" sz="7200" b="1" dirty="0">
                <a:solidFill>
                  <a:schemeClr val="bg1"/>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2428505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LOOK AND LIVE</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 message from the Lord,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message unto you I bring;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recorded in His Word,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is only that you look and live.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and live! My brother live!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to Jesus now and live!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recorded in His Word,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is only that you look and live.</a:t>
            </a:r>
          </a:p>
        </p:txBody>
      </p:sp>
    </p:spTree>
    <p:extLst>
      <p:ext uri="{BB962C8B-B14F-4D97-AF65-F5344CB8AC3E}">
        <p14:creationId xmlns:p14="http://schemas.microsoft.com/office/powerpoint/2010/main" val="4004687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828AE-8EC7-64E2-7CE8-7BD98747A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DB383-ADF0-3DD8-2F76-BE39CD6DA1B3}"/>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LOOK AND LIVE</a:t>
            </a:r>
          </a:p>
        </p:txBody>
      </p:sp>
      <p:grpSp>
        <p:nvGrpSpPr>
          <p:cNvPr id="3" name="Group 2">
            <a:extLst>
              <a:ext uri="{FF2B5EF4-FFF2-40B4-BE49-F238E27FC236}">
                <a16:creationId xmlns:a16="http://schemas.microsoft.com/office/drawing/2014/main" id="{14469898-CC6C-721E-19C4-E2C023D0564E}"/>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D7142FF8-E886-0649-2B0E-BC097F5BCACB}"/>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 message full of love,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message, oh my friend, for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a message from above,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said it and I know ‘tis true.</a:t>
              </a:r>
            </a:p>
          </p:txBody>
        </p:sp>
        <p:sp>
          <p:nvSpPr>
            <p:cNvPr id="14341" name="TextBox 5">
              <a:extLst>
                <a:ext uri="{FF2B5EF4-FFF2-40B4-BE49-F238E27FC236}">
                  <a16:creationId xmlns:a16="http://schemas.microsoft.com/office/drawing/2014/main" id="{5161F034-3172-6964-1201-E6C1395353A1}"/>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84986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088B8-998A-04AD-F3AF-F1CC5C4860F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DA7EE411-8336-3F71-91CC-24870A07A138}"/>
              </a:ext>
            </a:extLst>
          </p:cNvPr>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and live! My brother live!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to Jesus now and live!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recorded in His Word,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is only that you look and live.</a:t>
            </a:r>
          </a:p>
        </p:txBody>
      </p:sp>
    </p:spTree>
    <p:extLst>
      <p:ext uri="{BB962C8B-B14F-4D97-AF65-F5344CB8AC3E}">
        <p14:creationId xmlns:p14="http://schemas.microsoft.com/office/powerpoint/2010/main" val="1654622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C2246-A6C4-A8DB-0293-9F90CBF940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0555A-9BF7-2AB5-3BDC-9941CD41F1CB}"/>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LOOK AND LIVE</a:t>
            </a:r>
          </a:p>
        </p:txBody>
      </p:sp>
      <p:grpSp>
        <p:nvGrpSpPr>
          <p:cNvPr id="3" name="Group 2">
            <a:extLst>
              <a:ext uri="{FF2B5EF4-FFF2-40B4-BE49-F238E27FC236}">
                <a16:creationId xmlns:a16="http://schemas.microsoft.com/office/drawing/2014/main" id="{B98D5597-A75A-D884-F4D7-122378A403E4}"/>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0A38A2CF-CA52-20EB-8AD3-82ABA44F7A29}"/>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Life is offered unto thee,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Eternal life thy soul shall have;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 only look to Him,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to Jesus who alone can save.</a:t>
              </a:r>
            </a:p>
          </p:txBody>
        </p:sp>
        <p:sp>
          <p:nvSpPr>
            <p:cNvPr id="14341" name="TextBox 5">
              <a:extLst>
                <a:ext uri="{FF2B5EF4-FFF2-40B4-BE49-F238E27FC236}">
                  <a16:creationId xmlns:a16="http://schemas.microsoft.com/office/drawing/2014/main" id="{3B094CB4-5335-B6A0-0E42-2D5276BA13FB}"/>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956581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9EC8E-C0CB-EBB3-E76C-2DDC23E03D17}"/>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6A829D0B-1139-B139-2E5C-A13F25627F1A}"/>
              </a:ext>
            </a:extLst>
          </p:cNvPr>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and live! My brother live!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to Jesus now and live!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recorded in His Word, hallelujah!</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is only that you look and live.</a:t>
            </a:r>
          </a:p>
        </p:txBody>
      </p:sp>
      <p:sp>
        <p:nvSpPr>
          <p:cNvPr id="2" name="Oval 1">
            <a:extLst>
              <a:ext uri="{FF2B5EF4-FFF2-40B4-BE49-F238E27FC236}">
                <a16:creationId xmlns:a16="http://schemas.microsoft.com/office/drawing/2014/main" id="{A5E10B42-556C-53DC-2A37-B9B876E6EB26}"/>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221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BROAD WAY AND THE NARROW WAY</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16117</TotalTime>
  <Words>1539</Words>
  <Application>Microsoft Office PowerPoint</Application>
  <PresentationFormat>Widescreen</PresentationFormat>
  <Paragraphs>235</Paragraphs>
  <Slides>42</Slides>
  <Notes>10</Notes>
  <HiddenSlides>0</HiddenSlides>
  <MMClips>2</MMClips>
  <ScaleCrop>false</ScaleCrop>
  <HeadingPairs>
    <vt:vector size="6" baseType="variant">
      <vt:variant>
        <vt:lpstr>Fonts Used</vt:lpstr>
      </vt:variant>
      <vt:variant>
        <vt:i4>17</vt:i4>
      </vt:variant>
      <vt:variant>
        <vt:lpstr>Theme</vt:lpstr>
      </vt:variant>
      <vt:variant>
        <vt:i4>8</vt:i4>
      </vt:variant>
      <vt:variant>
        <vt:lpstr>Slide Titles</vt:lpstr>
      </vt:variant>
      <vt:variant>
        <vt:i4>42</vt:i4>
      </vt:variant>
    </vt:vector>
  </HeadingPairs>
  <TitlesOfParts>
    <vt:vector size="67" baseType="lpstr">
      <vt:lpstr>Aharoni</vt:lpstr>
      <vt:lpstr>Aptos</vt:lpstr>
      <vt:lpstr>Aptos Black</vt:lpstr>
      <vt:lpstr>Aptos Display</vt:lpstr>
      <vt:lpstr>Arial</vt:lpstr>
      <vt:lpstr>Arial Black</vt:lpstr>
      <vt:lpstr>Bahnschrift Condensed</vt:lpstr>
      <vt:lpstr>Bell MT</vt:lpstr>
      <vt:lpstr>Bradley Hand ITC</vt:lpstr>
      <vt:lpstr>Calibri</vt:lpstr>
      <vt:lpstr>Calibri Light</vt:lpstr>
      <vt:lpstr>Cambria</vt:lpstr>
      <vt:lpstr>Candara</vt:lpstr>
      <vt:lpstr>Eras Light ITC</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5_Office Theme</vt:lpstr>
      <vt:lpstr>PowerPoint Presentation</vt:lpstr>
      <vt:lpstr>HYMN</vt:lpstr>
      <vt:lpstr>WHEN WE ALL GET TO HEAVEN [GHS 138]</vt:lpstr>
      <vt:lpstr>PowerPoint Presentation</vt:lpstr>
      <vt:lpstr>WHEN WE ALL GET TO HEAVEN [GHS 138]</vt:lpstr>
      <vt:lpstr>PowerPoint Presentation</vt:lpstr>
      <vt:lpstr>WHEN WE ALL GET TO HEAVEN [GHS 138]</vt:lpstr>
      <vt:lpstr>PowerPoint Presentation</vt:lpstr>
      <vt:lpstr>WHEN WE ALL GET TO HEAVEN [GHS 138]</vt:lpstr>
      <vt:lpstr>PowerPoint Presentation</vt:lpstr>
      <vt:lpstr>SEARCH THE SCRIPTURES</vt:lpstr>
      <vt:lpstr>REVIEW OF THE ASSIGNMENT FROM LAST STUDY</vt:lpstr>
      <vt:lpstr> LESSON 1023:  The new heaven and the new earth</vt:lpstr>
      <vt:lpstr>INTRODUCTION</vt:lpstr>
      <vt:lpstr>Revelation 21:1–7; Isaiah 65:17–25; 2 Peter 3:13</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1024: The Imminent Return Of Christ</vt:lpstr>
      <vt:lpstr>PowerPoint Presentation</vt:lpstr>
      <vt:lpstr>PowerPoint Presentation</vt:lpstr>
      <vt:lpstr>HYMN</vt:lpstr>
      <vt:lpstr>LOOK AND LIVE</vt:lpstr>
      <vt:lpstr>PowerPoint Presentation</vt:lpstr>
      <vt:lpstr>LOOK AND LIVE</vt:lpstr>
      <vt:lpstr>PowerPoint Presentation</vt:lpstr>
      <vt:lpstr>LOOK AND LIVE</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988</cp:revision>
  <dcterms:created xsi:type="dcterms:W3CDTF">2023-01-06T14:44:39Z</dcterms:created>
  <dcterms:modified xsi:type="dcterms:W3CDTF">2025-10-22T20:37:25Z</dcterms:modified>
</cp:coreProperties>
</file>