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94" r:id="rId3"/>
    <p:sldId id="258" r:id="rId4"/>
    <p:sldId id="259" r:id="rId5"/>
    <p:sldId id="287" r:id="rId6"/>
    <p:sldId id="283" r:id="rId7"/>
    <p:sldId id="277" r:id="rId8"/>
    <p:sldId id="276" r:id="rId9"/>
    <p:sldId id="292" r:id="rId10"/>
    <p:sldId id="295" r:id="rId11"/>
    <p:sldId id="296" r:id="rId12"/>
    <p:sldId id="269" r:id="rId13"/>
    <p:sldId id="288" r:id="rId14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A528AE-E145-7B60-8606-288916411FED}" name="G. ANOKYE" initials="GA" userId="ffd800ae5dc12da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69A0DF-3B01-42C1-A07C-CB4FBA9A10FA}" v="9" dt="2025-10-09T13:36:24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719"/>
  </p:normalViewPr>
  <p:slideViewPr>
    <p:cSldViewPr snapToGrid="0">
      <p:cViewPr varScale="1">
        <p:scale>
          <a:sx n="58" d="100"/>
          <a:sy n="58" d="100"/>
        </p:scale>
        <p:origin x="8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CLM NL" userId="57f3ed0d-ae9c-485c-9738-6351eaddc248" providerId="ADAL" clId="{DB9D4196-092C-4817-BE64-F00FCE99FF6D}"/>
    <pc:docChg chg="custSel modSld">
      <pc:chgData name="DCLM NL" userId="57f3ed0d-ae9c-485c-9738-6351eaddc248" providerId="ADAL" clId="{DB9D4196-092C-4817-BE64-F00FCE99FF6D}" dt="2025-10-09T13:40:16.647" v="162" actId="20577"/>
      <pc:docMkLst>
        <pc:docMk/>
      </pc:docMkLst>
      <pc:sldChg chg="modSp mod">
        <pc:chgData name="DCLM NL" userId="57f3ed0d-ae9c-485c-9738-6351eaddc248" providerId="ADAL" clId="{DB9D4196-092C-4817-BE64-F00FCE99FF6D}" dt="2025-10-09T13:33:02.247" v="50" actId="20577"/>
        <pc:sldMkLst>
          <pc:docMk/>
          <pc:sldMk cId="0" sldId="259"/>
        </pc:sldMkLst>
        <pc:spChg chg="mod">
          <ac:chgData name="DCLM NL" userId="57f3ed0d-ae9c-485c-9738-6351eaddc248" providerId="ADAL" clId="{DB9D4196-092C-4817-BE64-F00FCE99FF6D}" dt="2025-10-09T13:33:02.247" v="50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DCLM NL" userId="57f3ed0d-ae9c-485c-9738-6351eaddc248" providerId="ADAL" clId="{DB9D4196-092C-4817-BE64-F00FCE99FF6D}" dt="2025-10-09T13:37:40.026" v="154" actId="20577"/>
        <pc:sldMkLst>
          <pc:docMk/>
          <pc:sldMk cId="0" sldId="269"/>
        </pc:sldMkLst>
        <pc:spChg chg="mod">
          <ac:chgData name="DCLM NL" userId="57f3ed0d-ae9c-485c-9738-6351eaddc248" providerId="ADAL" clId="{DB9D4196-092C-4817-BE64-F00FCE99FF6D}" dt="2025-10-09T13:37:40.026" v="154" actId="20577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DCLM NL" userId="57f3ed0d-ae9c-485c-9738-6351eaddc248" providerId="ADAL" clId="{DB9D4196-092C-4817-BE64-F00FCE99FF6D}" dt="2025-10-09T13:35:50.747" v="97" actId="20577"/>
        <pc:sldMkLst>
          <pc:docMk/>
          <pc:sldMk cId="0" sldId="276"/>
        </pc:sldMkLst>
        <pc:graphicFrameChg chg="mod modGraphic">
          <ac:chgData name="DCLM NL" userId="57f3ed0d-ae9c-485c-9738-6351eaddc248" providerId="ADAL" clId="{DB9D4196-092C-4817-BE64-F00FCE99FF6D}" dt="2025-10-09T13:35:50.747" v="97" actId="20577"/>
          <ac:graphicFrameMkLst>
            <pc:docMk/>
            <pc:sldMk cId="0" sldId="276"/>
            <ac:graphicFrameMk id="6" creationId="{00000000-0000-0000-0000-000000000000}"/>
          </ac:graphicFrameMkLst>
        </pc:graphicFrameChg>
      </pc:sldChg>
      <pc:sldChg chg="modSp mod">
        <pc:chgData name="DCLM NL" userId="57f3ed0d-ae9c-485c-9738-6351eaddc248" providerId="ADAL" clId="{DB9D4196-092C-4817-BE64-F00FCE99FF6D}" dt="2025-10-09T13:35:32.187" v="94" actId="20577"/>
        <pc:sldMkLst>
          <pc:docMk/>
          <pc:sldMk cId="0" sldId="287"/>
        </pc:sldMkLst>
        <pc:spChg chg="mod">
          <ac:chgData name="DCLM NL" userId="57f3ed0d-ae9c-485c-9738-6351eaddc248" providerId="ADAL" clId="{DB9D4196-092C-4817-BE64-F00FCE99FF6D}" dt="2025-10-09T13:35:32.187" v="94" actId="20577"/>
          <ac:spMkLst>
            <pc:docMk/>
            <pc:sldMk cId="0" sldId="287"/>
            <ac:spMk id="3" creationId="{00000000-0000-0000-0000-000000000000}"/>
          </ac:spMkLst>
        </pc:spChg>
      </pc:sldChg>
      <pc:sldChg chg="modSp mod">
        <pc:chgData name="DCLM NL" userId="57f3ed0d-ae9c-485c-9738-6351eaddc248" providerId="ADAL" clId="{DB9D4196-092C-4817-BE64-F00FCE99FF6D}" dt="2025-10-09T13:40:16.647" v="162" actId="20577"/>
        <pc:sldMkLst>
          <pc:docMk/>
          <pc:sldMk cId="3147146620" sldId="288"/>
        </pc:sldMkLst>
        <pc:spChg chg="mod">
          <ac:chgData name="DCLM NL" userId="57f3ed0d-ae9c-485c-9738-6351eaddc248" providerId="ADAL" clId="{DB9D4196-092C-4817-BE64-F00FCE99FF6D}" dt="2025-10-09T13:40:16.647" v="162" actId="20577"/>
          <ac:spMkLst>
            <pc:docMk/>
            <pc:sldMk cId="3147146620" sldId="288"/>
            <ac:spMk id="3" creationId="{5726220F-64AF-5D4E-529F-4F53CD27DA00}"/>
          </ac:spMkLst>
        </pc:spChg>
      </pc:sldChg>
      <pc:sldChg chg="modSp mod">
        <pc:chgData name="DCLM NL" userId="57f3ed0d-ae9c-485c-9738-6351eaddc248" providerId="ADAL" clId="{DB9D4196-092C-4817-BE64-F00FCE99FF6D}" dt="2025-10-09T13:36:01.709" v="100" actId="20577"/>
        <pc:sldMkLst>
          <pc:docMk/>
          <pc:sldMk cId="1496636655" sldId="292"/>
        </pc:sldMkLst>
        <pc:graphicFrameChg chg="mod modGraphic">
          <ac:chgData name="DCLM NL" userId="57f3ed0d-ae9c-485c-9738-6351eaddc248" providerId="ADAL" clId="{DB9D4196-092C-4817-BE64-F00FCE99FF6D}" dt="2025-10-09T13:36:01.709" v="100" actId="20577"/>
          <ac:graphicFrameMkLst>
            <pc:docMk/>
            <pc:sldMk cId="1496636655" sldId="292"/>
            <ac:graphicFrameMk id="6" creationId="{126B2D8D-FB54-7DB7-7D99-F1CEBB1A4561}"/>
          </ac:graphicFrameMkLst>
        </pc:graphicFrameChg>
      </pc:sldChg>
      <pc:sldChg chg="modSp mod">
        <pc:chgData name="DCLM NL" userId="57f3ed0d-ae9c-485c-9738-6351eaddc248" providerId="ADAL" clId="{DB9D4196-092C-4817-BE64-F00FCE99FF6D}" dt="2025-10-09T12:33:31.990" v="2" actId="20577"/>
        <pc:sldMkLst>
          <pc:docMk/>
          <pc:sldMk cId="402866119" sldId="294"/>
        </pc:sldMkLst>
        <pc:spChg chg="mod">
          <ac:chgData name="DCLM NL" userId="57f3ed0d-ae9c-485c-9738-6351eaddc248" providerId="ADAL" clId="{DB9D4196-092C-4817-BE64-F00FCE99FF6D}" dt="2025-10-09T12:33:31.990" v="2" actId="20577"/>
          <ac:spMkLst>
            <pc:docMk/>
            <pc:sldMk cId="402866119" sldId="294"/>
            <ac:spMk id="3" creationId="{00000000-0000-0000-0000-000000000000}"/>
          </ac:spMkLst>
        </pc:spChg>
      </pc:sldChg>
      <pc:sldChg chg="modSp mod">
        <pc:chgData name="DCLM NL" userId="57f3ed0d-ae9c-485c-9738-6351eaddc248" providerId="ADAL" clId="{DB9D4196-092C-4817-BE64-F00FCE99FF6D}" dt="2025-10-09T13:36:11.333" v="103" actId="20577"/>
        <pc:sldMkLst>
          <pc:docMk/>
          <pc:sldMk cId="3854894678" sldId="295"/>
        </pc:sldMkLst>
        <pc:graphicFrameChg chg="mod modGraphic">
          <ac:chgData name="DCLM NL" userId="57f3ed0d-ae9c-485c-9738-6351eaddc248" providerId="ADAL" clId="{DB9D4196-092C-4817-BE64-F00FCE99FF6D}" dt="2025-10-09T13:36:11.333" v="103" actId="20577"/>
          <ac:graphicFrameMkLst>
            <pc:docMk/>
            <pc:sldMk cId="3854894678" sldId="295"/>
            <ac:graphicFrameMk id="6" creationId="{B8C4174C-E2D1-196C-7429-657ACF086685}"/>
          </ac:graphicFrameMkLst>
        </pc:graphicFrameChg>
      </pc:sldChg>
      <pc:sldChg chg="modSp mod">
        <pc:chgData name="DCLM NL" userId="57f3ed0d-ae9c-485c-9738-6351eaddc248" providerId="ADAL" clId="{DB9D4196-092C-4817-BE64-F00FCE99FF6D}" dt="2025-10-09T13:36:27.995" v="110" actId="20577"/>
        <pc:sldMkLst>
          <pc:docMk/>
          <pc:sldMk cId="972939592" sldId="296"/>
        </pc:sldMkLst>
        <pc:graphicFrameChg chg="mod modGraphic">
          <ac:chgData name="DCLM NL" userId="57f3ed0d-ae9c-485c-9738-6351eaddc248" providerId="ADAL" clId="{DB9D4196-092C-4817-BE64-F00FCE99FF6D}" dt="2025-10-09T13:36:27.995" v="110" actId="20577"/>
          <ac:graphicFrameMkLst>
            <pc:docMk/>
            <pc:sldMk cId="972939592" sldId="296"/>
            <ac:graphicFrameMk id="6" creationId="{56D10DFE-37D2-8296-7454-BE4F01538A8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kern="1200" dirty="0"/>
            <a:t>From the text, state the proofs that Christ's return is near.</a:t>
          </a:r>
          <a:r>
            <a:rPr lang="en-GB" sz="3200" b="1" i="1" kern="1200" dirty="0"/>
            <a:t>  </a:t>
          </a:r>
          <a:r>
            <a:rPr lang="en-US" sz="3200" b="1" i="1" kern="1200" dirty="0"/>
            <a:t>Revelation 22:12,20</a:t>
          </a:r>
          <a:r>
            <a:rPr lang="en-GB" sz="3200" b="1" i="1" kern="1200" dirty="0"/>
            <a:t>; </a:t>
          </a:r>
          <a:r>
            <a:rPr lang="en-US" sz="3200" b="1" i="1" kern="1200" dirty="0"/>
            <a:t>Matthew 24:33-35; James 5:8</a:t>
          </a:r>
          <a:endParaRPr lang="en-GB" sz="3200" b="1" i="1" kern="1200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90491" custScaleY="76115" custLinFactNeighborX="-782" custLinFactNeighborY="-4431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Explain why heaven is the only desirable place to be after life on earth.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Revelation 22:1-5; Revelation 21:4-6; John 14:2,3 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3835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6" loCatId="hierarchy" qsTypeId="urn:microsoft.com/office/officeart/2005/8/quickstyle/simple1#5" qsCatId="simple" csTypeId="urn:microsoft.com/office/officeart/2005/8/colors/accent0_3#6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i="1" dirty="0"/>
            <a:t>What are the proofs of the certainty of Christ’s imminent return?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Acts 1:9-11</a:t>
          </a:r>
          <a:r>
            <a:rPr lang="en-GB" sz="3200" b="1" i="1" dirty="0"/>
            <a:t>; </a:t>
          </a:r>
          <a:r>
            <a:rPr lang="en-US" sz="3200" b="1" i="1" dirty="0"/>
            <a:t>Revelation 22:7,12,20; 2 Timothy 4:8</a:t>
          </a:r>
          <a:r>
            <a:rPr lang="en-GB" sz="3200" b="1" i="1" dirty="0"/>
            <a:t>.</a:t>
          </a:r>
        </a:p>
      </dgm:t>
    </dgm:pt>
    <dgm:pt modelId="{9E84C169-3ED9-436C-BE7D-98EA155ECFDB}" type="parTrans" cxnId="{70482D5F-5C3D-4C90-A84D-0908E2290F31}">
      <dgm:prSet/>
      <dgm:spPr/>
      <dgm:t>
        <a:bodyPr/>
        <a:lstStyle/>
        <a:p>
          <a:endParaRPr lang="en-US"/>
        </a:p>
      </dgm:t>
    </dgm:pt>
    <dgm:pt modelId="{8B714856-D08B-41FD-BF3A-5E4B3859D26F}" type="sibTrans" cxnId="{70482D5F-5C3D-4C90-A84D-0908E2290F31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95380" custScaleY="76846" custLinFactNeighborX="-1549" custLinFactNeighborY="-50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E0B83A36-9E76-4A3A-93CA-DF78C34A098C}" type="presOf" srcId="{49828610-9B16-48BE-81A5-8175BFC125E8}" destId="{7BC538D0-47AE-414F-9DE4-F18E62186D5B}" srcOrd="0" destOrd="0" presId="urn:microsoft.com/office/officeart/2005/8/layout/hierarchy1#6"/>
    <dgm:cxn modelId="{5114093B-4020-4803-B0B0-89B486BFDBF6}" type="presOf" srcId="{60B4422F-B5F1-45C8-8FA5-66CA47A48205}" destId="{DDCA46C2-3612-464D-9F92-813CC60D482F}" srcOrd="0" destOrd="0" presId="urn:microsoft.com/office/officeart/2005/8/layout/hierarchy1#6"/>
    <dgm:cxn modelId="{70482D5F-5C3D-4C90-A84D-0908E2290F31}" srcId="{49828610-9B16-48BE-81A5-8175BFC125E8}" destId="{60B4422F-B5F1-45C8-8FA5-66CA47A48205}" srcOrd="0" destOrd="0" parTransId="{9E84C169-3ED9-436C-BE7D-98EA155ECFDB}" sibTransId="{8B714856-D08B-41FD-BF3A-5E4B3859D26F}"/>
    <dgm:cxn modelId="{953A0546-7B1A-40BF-ADA3-18E577BC1D29}" type="presParOf" srcId="{7BC538D0-47AE-414F-9DE4-F18E62186D5B}" destId="{A5087579-C124-49EC-86E7-A232783731D9}" srcOrd="0" destOrd="0" presId="urn:microsoft.com/office/officeart/2005/8/layout/hierarchy1#6"/>
    <dgm:cxn modelId="{3C875ABF-0894-49EF-9FE0-2686E535A811}" type="presParOf" srcId="{A5087579-C124-49EC-86E7-A232783731D9}" destId="{E432CA65-1FEE-4816-920D-95060379FF5B}" srcOrd="0" destOrd="0" presId="urn:microsoft.com/office/officeart/2005/8/layout/hierarchy1#6"/>
    <dgm:cxn modelId="{F56DCE3D-86E6-493D-A8D2-F080C30A0785}" type="presParOf" srcId="{E432CA65-1FEE-4816-920D-95060379FF5B}" destId="{A31D16F8-974D-4512-94F2-E4F4716BC42E}" srcOrd="0" destOrd="0" presId="urn:microsoft.com/office/officeart/2005/8/layout/hierarchy1#6"/>
    <dgm:cxn modelId="{7B866CFB-6FF8-4528-94D4-DB956488D16C}" type="presParOf" srcId="{E432CA65-1FEE-4816-920D-95060379FF5B}" destId="{DDCA46C2-3612-464D-9F92-813CC60D482F}" srcOrd="1" destOrd="0" presId="urn:microsoft.com/office/officeart/2005/8/layout/hierarchy1#6"/>
    <dgm:cxn modelId="{324570EC-9D61-4DAA-BB8E-038AA0D272B4}" type="presParOf" srcId="{A5087579-C124-49EC-86E7-A232783731D9}" destId="{39243EBB-08C3-40AD-9EBD-DFB2E309673B}" srcOrd="1" destOrd="0" presId="urn:microsoft.com/office/officeart/2005/8/layout/hierarchy1#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Distinguish between the rapture and Christ’s second coming.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1 Thessalonians 4:16,17; 1 Corinthians 15:51,52; Matthew 24:30,31; Revelation 19:11-16.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2619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How should sinners and believers prepare for Christ’s imminent return?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Isaiah 55:6,7; Luke 13:3; Revelations 22:7; 16:15; 1 Peter 4:7.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3866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Explain the believer’s role in preserving the complete scriptural canon.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Revelation 22:18,19; Galatians 1:8,9; Proverbs 24:21-22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3866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2233701" y="-175342"/>
          <a:ext cx="5666689" cy="30266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>
        <a:xfrm>
          <a:off x="2929497" y="485662"/>
          <a:ext cx="5666689" cy="30266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From the text, state the proofs that Christ's return is near.</a:t>
          </a:r>
          <a:r>
            <a:rPr lang="en-GB" sz="3200" b="1" i="1" kern="1200" dirty="0"/>
            <a:t>  </a:t>
          </a:r>
          <a:r>
            <a:rPr lang="en-US" sz="3200" b="1" i="1" kern="1200" dirty="0"/>
            <a:t>Revelation 22:12,20</a:t>
          </a:r>
          <a:r>
            <a:rPr lang="en-GB" sz="3200" b="1" i="1" kern="1200" dirty="0"/>
            <a:t>; </a:t>
          </a:r>
          <a:r>
            <a:rPr lang="en-US" sz="3200" b="1" i="1" kern="1200" dirty="0"/>
            <a:t>Matthew 24:33-35; James 5:8</a:t>
          </a:r>
          <a:endParaRPr lang="en-GB" sz="3200" b="1" i="1" kern="1200" dirty="0"/>
        </a:p>
      </dsp:txBody>
      <dsp:txXfrm>
        <a:off x="3018146" y="574311"/>
        <a:ext cx="5489391" cy="2849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914533" y="1387"/>
          <a:ext cx="6571045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42249" y="502717"/>
          <a:ext cx="6571045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Explain why heaven is the only desirable place to be after life on earth.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Revelation 22:1-5; Revelation 21:4-6; John 14:2,3 </a:t>
          </a:r>
          <a:endParaRPr lang="en-GB" sz="3200" b="1" i="1" kern="1200" dirty="0"/>
        </a:p>
      </dsp:txBody>
      <dsp:txXfrm>
        <a:off x="2535543" y="596011"/>
        <a:ext cx="6384457" cy="29987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2058906" y="-1401"/>
          <a:ext cx="5927042" cy="30323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749366" y="654535"/>
          <a:ext cx="5927042" cy="30323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i="1" kern="1200" dirty="0"/>
            <a:t>What are the proofs of the certainty of Christ’s imminent return?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Acts 1:9-11</a:t>
          </a:r>
          <a:r>
            <a:rPr lang="en-GB" sz="3200" b="1" i="1" kern="1200" dirty="0"/>
            <a:t>; </a:t>
          </a:r>
          <a:r>
            <a:rPr lang="en-US" sz="3200" b="1" i="1" kern="1200" dirty="0"/>
            <a:t>Revelation 22:7,12,20; 2 Timothy 4:8</a:t>
          </a:r>
          <a:r>
            <a:rPr lang="en-GB" sz="3200" b="1" i="1" kern="1200" dirty="0"/>
            <a:t>.</a:t>
          </a:r>
        </a:p>
      </dsp:txBody>
      <dsp:txXfrm>
        <a:off x="2838180" y="743349"/>
        <a:ext cx="5749414" cy="2854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2203300" y="1387"/>
          <a:ext cx="5993512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731016" y="502717"/>
          <a:ext cx="5993512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Distinguish between the rapture and Christ’s second coming.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1 Thessalonians 4:16,17; 1 Corinthians 15:51,52; Matthew 24:30,31; Revelation 19:11-16.</a:t>
          </a:r>
          <a:endParaRPr lang="en-GB" sz="3200" b="1" i="1" kern="1200" dirty="0"/>
        </a:p>
      </dsp:txBody>
      <dsp:txXfrm>
        <a:off x="2824310" y="596011"/>
        <a:ext cx="5806924" cy="2998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907172" y="1387"/>
          <a:ext cx="6585768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34888" y="502717"/>
          <a:ext cx="6585768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How should sinners and believers prepare for Christ’s imminent return?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Isaiah 55:6,7; Luke 13:3; Revelations 22:7; 16:15; 1 Peter 4:7.</a:t>
          </a:r>
          <a:endParaRPr lang="en-GB" sz="3200" b="1" i="1" kern="1200" dirty="0"/>
        </a:p>
      </dsp:txBody>
      <dsp:txXfrm>
        <a:off x="2528182" y="596011"/>
        <a:ext cx="6399180" cy="29987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907172" y="1387"/>
          <a:ext cx="6585768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34888" y="502717"/>
          <a:ext cx="6585768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Explain the believer’s role in preserving the complete scriptural canon.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Revelation 22:18,19; Galatians 1:8,9; Proverbs 24:21-22</a:t>
          </a:r>
          <a:endParaRPr lang="en-GB" sz="3200" b="1" i="1" kern="1200" dirty="0"/>
        </a:p>
      </dsp:txBody>
      <dsp:txXfrm>
        <a:off x="2528182" y="596011"/>
        <a:ext cx="6399180" cy="2998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#6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9BDD5-BA06-4E29-8B13-3C82608DB588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5F175-DDF5-4570-A698-9A96E4F2BE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91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42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9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F5FF-A7D2-B4BE-625A-2DBF4A8E0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F3F13-0ABD-3AD3-FA88-BED9D6586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E1DDBA-1D76-5FC2-22D4-B09D88723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F6AFA-39F3-DEB0-0027-C5DEA9887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83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3CB20-02BC-63BA-D24E-506C3199A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5E046C-0FF2-7658-FE82-CF59ACE37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B5B064-A069-1553-6E94-CAA2C5043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7969E-287F-5E2F-C284-B75ECDB2C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9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SEARCH THE SCRIPTURES</a:t>
            </a:r>
            <a:endParaRPr lang="en-GB" sz="7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en-GB" b="1" dirty="0"/>
              <a:t>02-11-2025</a:t>
            </a:r>
          </a:p>
        </p:txBody>
      </p: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REVIEW OF THE ASSIGNMENT FROM LAST STUDY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 our introduction, we were called to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“live with eternity in view.”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Now, study the fall of Esau in Gen 25:29-34 and </a:t>
            </a:r>
            <a:r>
              <a:rPr lang="en-GB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Heb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12:16,17. What were Esau’s main faults in this story, how do they manifest today and how can you avoid them practically?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Volunteers, please!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485736"/>
            <a:ext cx="3414368" cy="1818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GB" sz="2800" b="1" i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new heaven and the new earth</a:t>
            </a:r>
            <a:endParaRPr kumimoji="0" lang="en-GB" altLang="en-GB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86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049" y="742951"/>
            <a:ext cx="3617277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10</a:t>
            </a:r>
            <a:r>
              <a:rPr lang="en-US" altLang="en-US" sz="4800" b="1" u="sng" dirty="0">
                <a:solidFill>
                  <a:srgbClr val="FFFFFF"/>
                </a:solidFill>
              </a:rPr>
              <a:t>2</a:t>
            </a: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Imminent Return Of Christ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/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lvl="0" indent="0" algn="l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200" b="1" i="0" kern="1200" baseline="0"/>
              <a:t>MEMORY VERSE: ……</a:t>
            </a:r>
            <a:endParaRPr lang="en-US" sz="3200" kern="1200"/>
          </a:p>
        </p:txBody>
      </p:sp>
      <p:sp>
        <p:nvSpPr>
          <p:cNvPr id="8" name="Freeform: Shape 7"/>
          <p:cNvSpPr/>
          <p:nvPr/>
        </p:nvSpPr>
        <p:spPr>
          <a:xfrm>
            <a:off x="5187948" y="1576738"/>
            <a:ext cx="6667168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lvl="1" indent="-180975" algn="ctr" defTabSz="12890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800" b="1" i="1" dirty="0"/>
              <a:t>“And behold </a:t>
            </a:r>
            <a:r>
              <a:rPr lang="en-US" sz="2800" b="1" i="1" dirty="0" err="1"/>
              <a:t>i</a:t>
            </a:r>
            <a:r>
              <a:rPr lang="en-US" sz="2800" b="1" i="1" dirty="0"/>
              <a:t> come quickly; and my reward is with me, to give every man according as his work shall be”</a:t>
            </a:r>
          </a:p>
          <a:p>
            <a:pPr marL="180975" lvl="1" indent="-180975" algn="ctr" defTabSz="12890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800" b="1" i="1" dirty="0"/>
              <a:t>(Revelation 22:12).</a:t>
            </a:r>
            <a:endParaRPr lang="en-GB" sz="2400" b="1" kern="1200" dirty="0"/>
          </a:p>
        </p:txBody>
      </p:sp>
      <p:sp>
        <p:nvSpPr>
          <p:cNvPr id="3" name="Freeform: Shape 2"/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8"/>
              <a:lumOff val="-11764"/>
              <a:alphaOff val="0"/>
            </a:schemeClr>
          </a:fillRef>
          <a:effectRef idx="0">
            <a:schemeClr val="accent5">
              <a:hueOff val="-6758543"/>
              <a:satOff val="-17418"/>
              <a:lumOff val="-1176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b="1" i="0" kern="1200" baseline="0" dirty="0"/>
              <a:t>TEXT:</a:t>
            </a:r>
            <a:r>
              <a:rPr lang="en-GB" sz="2800" b="1" i="1" kern="1200" baseline="0" dirty="0"/>
              <a:t>  </a:t>
            </a:r>
            <a:r>
              <a:rPr lang="en-US" sz="2800" b="1" i="1" kern="1200" baseline="0" dirty="0">
                <a:latin typeface="Calibri" panose="020F0502020204030204" pitchFamily="34" charset="0"/>
                <a:sym typeface="+mn-ea"/>
              </a:rPr>
              <a:t>Revelation 22:1-21</a:t>
            </a:r>
            <a:endParaRPr lang="en-US" sz="2800" kern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3554D3-1954-BC8C-38C3-93FDAF7260FF}"/>
              </a:ext>
            </a:extLst>
          </p:cNvPr>
          <p:cNvSpPr/>
          <p:nvPr/>
        </p:nvSpPr>
        <p:spPr>
          <a:xfrm>
            <a:off x="4037181" y="448055"/>
            <a:ext cx="7688475" cy="5951024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INTRODUCTION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GB" sz="28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 new heaven and the new earth</a:t>
            </a:r>
            <a:endParaRPr kumimoji="0" lang="en-GB" altLang="en-GB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180" y="547821"/>
            <a:ext cx="7688476" cy="5951024"/>
          </a:xfrm>
        </p:spPr>
        <p:txBody>
          <a:bodyPr anchor="ctr">
            <a:noAutofit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/>
              <a:t>In this last chapter of the book of Revelation, the New Testament and the entire Bible, Christ reveals Himself as </a:t>
            </a:r>
            <a:r>
              <a:rPr lang="en-US" b="1" i="1" dirty="0"/>
              <a:t>‘the Alpha and the Omega.’</a:t>
            </a:r>
            <a:r>
              <a:rPr lang="en-US" dirty="0"/>
              <a:t> As the </a:t>
            </a:r>
            <a:r>
              <a:rPr lang="en-US" b="1" dirty="0"/>
              <a:t>Alph</a:t>
            </a:r>
            <a:r>
              <a:rPr lang="en-US" dirty="0"/>
              <a:t>a, Christ came the first time to accomplish our redemption through His death on the cross. As the </a:t>
            </a:r>
            <a:r>
              <a:rPr lang="en-US" b="1" dirty="0"/>
              <a:t>Omega</a:t>
            </a:r>
            <a:r>
              <a:rPr lang="en-US" dirty="0"/>
              <a:t>, He is coming again for the consummation of all things. His imminent return, mentioned repeatedly throughout Revelation (1:7,8; 22:7, 12,20), </a:t>
            </a:r>
            <a:r>
              <a:rPr lang="en-US" dirty="0" err="1"/>
              <a:t>emphasises</a:t>
            </a:r>
            <a:r>
              <a:rPr lang="en-US" dirty="0"/>
              <a:t> its absolute certainty. The Lord’s gracious delay provides opportunity for believers to propagate the gospel and for sinners to repent and be saved (2 Peter 3:9).</a:t>
            </a: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2114" y="446335"/>
            <a:ext cx="7820963" cy="5952744"/>
          </a:xfrm>
        </p:spPr>
        <p:txBody>
          <a:bodyPr anchor="ctr">
            <a:noAutofit/>
          </a:bodyPr>
          <a:lstStyle/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John describes the New Jerusalem as the glorious, eternal home prepared for all saints.</a:t>
            </a:r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Christ is Coming soon. He repeatedly promises, “</a:t>
            </a:r>
            <a:r>
              <a:rPr lang="en-US" b="1" i="1" dirty="0"/>
              <a:t>I come quickly”. </a:t>
            </a:r>
            <a:endParaRPr lang="en-US" dirty="0"/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The Rapture will happen first. Christ will appear in the sky; all believers will be caught up to meet Him in the air.</a:t>
            </a:r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Seven years later, He returns to earth visibly to reign for 1,000 years. </a:t>
            </a:r>
            <a:r>
              <a:rPr lang="en-US" b="1" dirty="0"/>
              <a:t>“Every eye will see Him”</a:t>
            </a:r>
            <a:r>
              <a:rPr lang="en-US" dirty="0"/>
              <a:t>.</a:t>
            </a:r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These prophecies warn us to repent and prepare for His return today. Your decision today determines where you will spend eternity.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58921"/>
            <a:ext cx="3414368" cy="380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b="1" dirty="0">
                <a:solidFill>
                  <a:srgbClr val="FFFFFF"/>
                </a:solidFill>
                <a:latin typeface="Cambria" panose="02040503050406030204" pitchFamily="18" charset="0"/>
              </a:rPr>
              <a:t>KEY LESSONS IN THE STUDY OF TODAY</a:t>
            </a:r>
            <a:endParaRPr lang="en-GB" altLang="en-US" sz="2800" b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485736"/>
            <a:ext cx="3414368" cy="1818229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 Revelations 22:7,12 &amp; 20.</a:t>
            </a:r>
            <a:b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</a:br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     John 14:2-3.</a:t>
            </a:r>
            <a:b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</a:br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     Acts 1: 9-11.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972D2-208E-9EBB-A07D-F3ABDB80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F505FBF5-F93C-B3E5-A499-A11F7726012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76FC7103-DC4F-ECF4-FC8D-44283E4D170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470E2E-2978-C687-1699-63147333A6D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9D901E-0F55-71B5-95B2-E73521B8DA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51D66-29C9-B1FC-F56C-3F271253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</a:t>
            </a:r>
            <a:r>
              <a:rPr lang="en-GB" altLang="en-US" sz="4000" b="1" dirty="0">
                <a:solidFill>
                  <a:srgbClr val="FFFFFF"/>
                </a:solidFill>
                <a:latin typeface="Cambria" panose="02040503050406030204" pitchFamily="18" charset="0"/>
              </a:rPr>
              <a:t>1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B526434-7CF2-5A32-0275-CB018C2AF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B2D1BC-904E-1511-0666-6FD5BE672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82853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764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2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510349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3311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3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244388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A721-1AF0-7B24-99FF-5C00F835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EAA8DE15-7CEA-49F0-95D2-2E28974A88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A35F4C7A-4010-4EE2-94E5-FF15B68344D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4778B5-557B-8D9D-9669-035F0D74825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6116EE-8A15-5207-6E36-36872F67122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5593FC-A334-2C40-F804-379EC13B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4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F401C03-15E1-11E6-A179-35BD741C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26B2D8D-FB54-7DB7-7D99-F1CEBB1A45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647318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9663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69DF3-D7EA-20C2-1352-366574548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E4241E7F-7E37-A720-9E48-42248C2A3F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A4C3F66-AB3E-E844-48B4-4BA1FCC3AE0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30592-4E9F-C356-77AB-22A44874DE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51E9CE-3CCD-CE53-B26A-8FE4E8B9D6B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765F83-AA40-1AEA-9538-E8DB3884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5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7FD3B9-1154-DF9D-9011-C8360F106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8C4174C-E2D1-196C-7429-657ACF0866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34675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5489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FD3B8-8232-CCBD-9DC2-858A0A737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2D3DA8E8-51C3-E221-5626-D1A3289FE54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6160FB9F-9267-C000-B005-47B967AF2E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EE98D-7734-EFD5-7AAA-B7A3F0D2C4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287C5-2EC6-9F9E-2CF1-B36CA29C25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13DF8-613B-EEE6-1ECB-DD2EAD3C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6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0DB4925-9EB0-41E3-E823-4DF3DC4E4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6D10DFE-37D2-8296-7454-BE4F01538A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7926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7293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CONCLUSION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709" y="686862"/>
            <a:ext cx="7035051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 ​ Just as the prophecies of Christ’s virgin birth, ministry, death, and resurrection were literally fulfilled, so shall His return be. The exact date or time is unknown; He can come at any moment.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Saved by grace, believers are strengthened, sanctified, and sustained by that same grace until they reach heaven.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The crucial question is: Are YOU personally ready?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C397-70D4-9A54-F5C2-D482B8EDA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>
            <a:extLst>
              <a:ext uri="{FF2B5EF4-FFF2-40B4-BE49-F238E27FC236}">
                <a16:creationId xmlns:a16="http://schemas.microsoft.com/office/drawing/2014/main" id="{F5FBE66D-08FA-04AB-F1E6-332E9DF5BE2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7D23B-410A-5FDB-A2B5-54D3B05D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ASSIGNMENT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E3022-905D-B7D5-0598-F5B2CE72EA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40690E-D11D-3828-9D77-F16A573510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6220F-64AF-5D4E-529F-4F53CD27D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807" y="901781"/>
            <a:ext cx="7490066" cy="5045292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You often come across people, both unbelievers and church-goers, who argue that Christ will never come again. They say, </a:t>
            </a:r>
            <a:r>
              <a:rPr lang="en-US" b="1" i="1" dirty="0">
                <a:latin typeface="Calibri" panose="020F0502020204030204" pitchFamily="34" charset="0"/>
              </a:rPr>
              <a:t>"Our great-great-grandparents heard the same thing about Jesus coming back, and they all died. Death will eventually come to everyone, just as it always has”. </a:t>
            </a:r>
            <a:r>
              <a:rPr lang="en-US" b="1">
                <a:latin typeface="Calibri" panose="020F0502020204030204" pitchFamily="34" charset="0"/>
              </a:rPr>
              <a:t>How would </a:t>
            </a:r>
            <a:r>
              <a:rPr lang="en-US" b="1" dirty="0">
                <a:latin typeface="Calibri" panose="020F0502020204030204" pitchFamily="34" charset="0"/>
              </a:rPr>
              <a:t>you approach and help deliver them from their spiritual blindness, using biblical references?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01382DD-677B-2A4D-79A3-6BE3C1DE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4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663</Words>
  <Application>Microsoft Office PowerPoint</Application>
  <PresentationFormat>Widescreen</PresentationFormat>
  <Paragraphs>52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Cambria</vt:lpstr>
      <vt:lpstr>Office Theme</vt:lpstr>
      <vt:lpstr>SEARCH THE SCRIPTURES</vt:lpstr>
      <vt:lpstr>REVIEW OF THE ASSIGNMENT FROM LAST STUDY</vt:lpstr>
      <vt:lpstr> LESSON 1024:  The Imminent Return Of Christ</vt:lpstr>
      <vt:lpstr>INTRODUCTION</vt:lpstr>
      <vt:lpstr> Revelations 22:7,12 &amp; 20.      John 14:2-3.      Acts 1: 9-11.</vt:lpstr>
      <vt:lpstr>QUESTION 1</vt:lpstr>
      <vt:lpstr>QUESTION 2</vt:lpstr>
      <vt:lpstr>QUESTION 3</vt:lpstr>
      <vt:lpstr>QUESTION 4</vt:lpstr>
      <vt:lpstr>QUESTION 5</vt:lpstr>
      <vt:lpstr>QUESTION 6</vt:lpstr>
      <vt:lpstr>CONCLUSION</vt:lpstr>
      <vt:lpstr>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G. ANOKYE</dc:creator>
  <cp:lastModifiedBy>DCLM NL</cp:lastModifiedBy>
  <cp:revision>149</cp:revision>
  <dcterms:modified xsi:type="dcterms:W3CDTF">2025-10-09T13:40:23Z</dcterms:modified>
</cp:coreProperties>
</file>