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708" r:id="rId5"/>
    <p:sldMasterId id="2147483744" r:id="rId6"/>
  </p:sldMasterIdLst>
  <p:notesMasterIdLst>
    <p:notesMasterId r:id="rId48"/>
  </p:notesMasterIdLst>
  <p:sldIdLst>
    <p:sldId id="3914" r:id="rId7"/>
    <p:sldId id="269" r:id="rId8"/>
    <p:sldId id="270" r:id="rId9"/>
    <p:sldId id="274" r:id="rId10"/>
    <p:sldId id="293" r:id="rId11"/>
    <p:sldId id="4165" r:id="rId12"/>
    <p:sldId id="297" r:id="rId13"/>
    <p:sldId id="4166" r:id="rId14"/>
    <p:sldId id="256" r:id="rId15"/>
    <p:sldId id="294" r:id="rId16"/>
    <p:sldId id="258" r:id="rId17"/>
    <p:sldId id="259" r:id="rId18"/>
    <p:sldId id="287" r:id="rId19"/>
    <p:sldId id="283" r:id="rId20"/>
    <p:sldId id="277" r:id="rId21"/>
    <p:sldId id="276" r:id="rId22"/>
    <p:sldId id="292" r:id="rId23"/>
    <p:sldId id="295" r:id="rId24"/>
    <p:sldId id="296" r:id="rId25"/>
    <p:sldId id="4167" r:id="rId26"/>
    <p:sldId id="288" r:id="rId27"/>
    <p:sldId id="3211" r:id="rId28"/>
    <p:sldId id="3200" r:id="rId29"/>
    <p:sldId id="3201" r:id="rId30"/>
    <p:sldId id="2468" r:id="rId31"/>
    <p:sldId id="2469" r:id="rId32"/>
    <p:sldId id="2470" r:id="rId33"/>
    <p:sldId id="2477" r:id="rId34"/>
    <p:sldId id="2478" r:id="rId35"/>
    <p:sldId id="2479" r:id="rId36"/>
    <p:sldId id="2480" r:id="rId37"/>
    <p:sldId id="2481" r:id="rId38"/>
    <p:sldId id="2482" r:id="rId39"/>
    <p:sldId id="3627" r:id="rId40"/>
    <p:sldId id="3204" r:id="rId41"/>
    <p:sldId id="3361" r:id="rId42"/>
    <p:sldId id="4170" r:id="rId43"/>
    <p:sldId id="3752" r:id="rId44"/>
    <p:sldId id="3162" r:id="rId45"/>
    <p:sldId id="3163" r:id="rId46"/>
    <p:sldId id="4084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A528AE-E145-7B60-8606-288916411FED}" name="G. ANOKYE" initials="GA" userId="ffd800ae5dc12dac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E978"/>
    <a:srgbClr val="FF99FF"/>
    <a:srgbClr val="FFCCFF"/>
    <a:srgbClr val="F1EBF1"/>
    <a:srgbClr val="80350E"/>
    <a:srgbClr val="3333FF"/>
    <a:srgbClr val="A9A949"/>
    <a:srgbClr val="0000CC"/>
    <a:srgbClr val="B4A3CF"/>
    <a:srgbClr val="BCA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16" autoAdjust="0"/>
    <p:restoredTop sz="71896" autoAdjust="0"/>
  </p:normalViewPr>
  <p:slideViewPr>
    <p:cSldViewPr snapToGrid="0">
      <p:cViewPr varScale="1">
        <p:scale>
          <a:sx n="68" d="100"/>
          <a:sy n="68" d="100"/>
        </p:scale>
        <p:origin x="1066" y="67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microsoft.com/office/2018/10/relationships/authors" Target="author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presProps" Target="presProps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#6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kern="1200" dirty="0"/>
            <a:t>From the text, state the proofs that Christ's return is near.</a:t>
          </a:r>
          <a:r>
            <a:rPr lang="en-GB" sz="3200" b="1" i="1" kern="1200" dirty="0"/>
            <a:t>  </a:t>
          </a:r>
          <a:r>
            <a:rPr lang="en-US" sz="3200" b="1" i="1" kern="1200" dirty="0"/>
            <a:t>Revelation 22:12,20</a:t>
          </a:r>
          <a:r>
            <a:rPr lang="en-GB" sz="3200" b="1" i="1" kern="1200" dirty="0"/>
            <a:t>; </a:t>
          </a:r>
          <a:r>
            <a:rPr lang="en-US" sz="3200" b="1" i="1" kern="1200" dirty="0"/>
            <a:t>Matthew 24:33-35; James 5:8</a:t>
          </a:r>
          <a:endParaRPr lang="en-GB" sz="3200" b="1" i="1" kern="1200" dirty="0"/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90491" custScaleY="76115" custLinFactNeighborX="-782" custLinFactNeighborY="-4431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dirty="0"/>
            <a:t>Explain why heaven is the only desirable place to be after life on earth.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1" i="1" dirty="0"/>
            <a:t>Revelation 22:1-5; Revelation 21:4-6; John 14:2,3 </a:t>
          </a:r>
          <a:endParaRPr lang="en-GB" sz="3200" b="1" i="1" dirty="0"/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38354" custScaleY="105617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6" loCatId="hierarchy" qsTypeId="urn:microsoft.com/office/officeart/2005/8/quickstyle/simple1#5" qsCatId="simple" csTypeId="urn:microsoft.com/office/officeart/2005/8/colors/accent0_3#6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i="1" dirty="0"/>
            <a:t>What are the proofs of the certainty of Christ’s imminent return?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1" i="1" dirty="0"/>
            <a:t>Acts 1:9-11</a:t>
          </a:r>
          <a:r>
            <a:rPr lang="en-GB" sz="3200" b="1" i="1" dirty="0"/>
            <a:t>; </a:t>
          </a:r>
          <a:r>
            <a:rPr lang="en-US" sz="3200" b="1" i="1" dirty="0"/>
            <a:t>Revelation 22:7,12,20; 2 Timothy 4:8</a:t>
          </a:r>
          <a:r>
            <a:rPr lang="en-GB" sz="3200" b="1" i="1" dirty="0"/>
            <a:t>.</a:t>
          </a:r>
        </a:p>
      </dgm:t>
    </dgm:pt>
    <dgm:pt modelId="{9E84C169-3ED9-436C-BE7D-98EA155ECFDB}" type="parTrans" cxnId="{70482D5F-5C3D-4C90-A84D-0908E2290F31}">
      <dgm:prSet/>
      <dgm:spPr/>
      <dgm:t>
        <a:bodyPr/>
        <a:lstStyle/>
        <a:p>
          <a:endParaRPr lang="en-US"/>
        </a:p>
      </dgm:t>
    </dgm:pt>
    <dgm:pt modelId="{8B714856-D08B-41FD-BF3A-5E4B3859D26F}" type="sibTrans" cxnId="{70482D5F-5C3D-4C90-A84D-0908E2290F31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95380" custScaleY="76846" custLinFactNeighborX="-1549" custLinFactNeighborY="-50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E0B83A36-9E76-4A3A-93CA-DF78C34A098C}" type="presOf" srcId="{49828610-9B16-48BE-81A5-8175BFC125E8}" destId="{7BC538D0-47AE-414F-9DE4-F18E62186D5B}" srcOrd="0" destOrd="0" presId="urn:microsoft.com/office/officeart/2005/8/layout/hierarchy1#6"/>
    <dgm:cxn modelId="{5114093B-4020-4803-B0B0-89B486BFDBF6}" type="presOf" srcId="{60B4422F-B5F1-45C8-8FA5-66CA47A48205}" destId="{DDCA46C2-3612-464D-9F92-813CC60D482F}" srcOrd="0" destOrd="0" presId="urn:microsoft.com/office/officeart/2005/8/layout/hierarchy1#6"/>
    <dgm:cxn modelId="{70482D5F-5C3D-4C90-A84D-0908E2290F31}" srcId="{49828610-9B16-48BE-81A5-8175BFC125E8}" destId="{60B4422F-B5F1-45C8-8FA5-66CA47A48205}" srcOrd="0" destOrd="0" parTransId="{9E84C169-3ED9-436C-BE7D-98EA155ECFDB}" sibTransId="{8B714856-D08B-41FD-BF3A-5E4B3859D26F}"/>
    <dgm:cxn modelId="{953A0546-7B1A-40BF-ADA3-18E577BC1D29}" type="presParOf" srcId="{7BC538D0-47AE-414F-9DE4-F18E62186D5B}" destId="{A5087579-C124-49EC-86E7-A232783731D9}" srcOrd="0" destOrd="0" presId="urn:microsoft.com/office/officeart/2005/8/layout/hierarchy1#6"/>
    <dgm:cxn modelId="{3C875ABF-0894-49EF-9FE0-2686E535A811}" type="presParOf" srcId="{A5087579-C124-49EC-86E7-A232783731D9}" destId="{E432CA65-1FEE-4816-920D-95060379FF5B}" srcOrd="0" destOrd="0" presId="urn:microsoft.com/office/officeart/2005/8/layout/hierarchy1#6"/>
    <dgm:cxn modelId="{F56DCE3D-86E6-493D-A8D2-F080C30A0785}" type="presParOf" srcId="{E432CA65-1FEE-4816-920D-95060379FF5B}" destId="{A31D16F8-974D-4512-94F2-E4F4716BC42E}" srcOrd="0" destOrd="0" presId="urn:microsoft.com/office/officeart/2005/8/layout/hierarchy1#6"/>
    <dgm:cxn modelId="{7B866CFB-6FF8-4528-94D4-DB956488D16C}" type="presParOf" srcId="{E432CA65-1FEE-4816-920D-95060379FF5B}" destId="{DDCA46C2-3612-464D-9F92-813CC60D482F}" srcOrd="1" destOrd="0" presId="urn:microsoft.com/office/officeart/2005/8/layout/hierarchy1#6"/>
    <dgm:cxn modelId="{324570EC-9D61-4DAA-BB8E-038AA0D272B4}" type="presParOf" srcId="{A5087579-C124-49EC-86E7-A232783731D9}" destId="{39243EBB-08C3-40AD-9EBD-DFB2E309673B}" srcOrd="1" destOrd="0" presId="urn:microsoft.com/office/officeart/2005/8/layout/hierarchy1#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dirty="0"/>
            <a:t> Distinguish between the rapture and Christ’s second coming.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1" i="1" dirty="0"/>
            <a:t>1 Thessalonians 4:16,17; 1 Corinthians 15:51,52; Matthew 24:30,31; Revelation 19:11-16.</a:t>
          </a:r>
          <a:endParaRPr lang="en-GB" sz="3200" b="1" i="1" dirty="0"/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26194" custScaleY="105617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dirty="0"/>
            <a:t> How should sinners and believers prepare for Christ’s imminent return?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1" i="1" dirty="0"/>
            <a:t>Isaiah 55:6,7; Luke 13:3; Revelations 22:7; 16:15; 1 Peter 4:7.</a:t>
          </a:r>
          <a:endParaRPr lang="en-GB" sz="3200" b="1" i="1" dirty="0"/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38664" custScaleY="105617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9828610-9B16-48BE-81A5-8175BFC125E8}" type="doc">
      <dgm:prSet loTypeId="urn:microsoft.com/office/officeart/2005/8/layout/hierarchy1#5" loCatId="hierarchy" qsTypeId="urn:microsoft.com/office/officeart/2005/8/quickstyle/simple1#4" qsCatId="simple" csTypeId="urn:microsoft.com/office/officeart/2005/8/colors/accent0_3#5" csCatId="mainScheme" phldr="1"/>
      <dgm:spPr/>
      <dgm:t>
        <a:bodyPr/>
        <a:lstStyle/>
        <a:p>
          <a:endParaRPr lang="en-US"/>
        </a:p>
      </dgm:t>
    </dgm:pt>
    <dgm:pt modelId="{60B4422F-B5F1-45C8-8FA5-66CA47A48205}">
      <dgm:prSet phldr="0" custT="1"/>
      <dgm:spPr/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0" i="1" dirty="0"/>
            <a:t> Explain the believer’s role in preserving the complete scriptural canon.</a:t>
          </a:r>
        </a:p>
        <a:p>
          <a:pPr algn="ctr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200" b="1" i="1" dirty="0"/>
            <a:t>Revelation 22:18,19; Galatians 1:8,9; Proverbs 24:21-22</a:t>
          </a:r>
          <a:endParaRPr lang="en-GB" sz="3200" b="1" i="1" dirty="0"/>
        </a:p>
      </dgm:t>
    </dgm:pt>
    <dgm:pt modelId="{9E84C169-3ED9-436C-BE7D-98EA155ECFDB}" type="parTrans" cxnId="{E42147C2-4BB6-4E89-85A7-F14B7BF4B1C5}">
      <dgm:prSet/>
      <dgm:spPr/>
      <dgm:t>
        <a:bodyPr/>
        <a:lstStyle/>
        <a:p>
          <a:endParaRPr lang="en-US"/>
        </a:p>
      </dgm:t>
    </dgm:pt>
    <dgm:pt modelId="{8B714856-D08B-41FD-BF3A-5E4B3859D26F}" type="sibTrans" cxnId="{E42147C2-4BB6-4E89-85A7-F14B7BF4B1C5}">
      <dgm:prSet/>
      <dgm:spPr/>
      <dgm:t>
        <a:bodyPr/>
        <a:lstStyle/>
        <a:p>
          <a:endParaRPr lang="en-US"/>
        </a:p>
      </dgm:t>
    </dgm:pt>
    <dgm:pt modelId="{7BC538D0-47AE-414F-9DE4-F18E62186D5B}" type="pres">
      <dgm:prSet presAssocID="{49828610-9B16-48BE-81A5-8175BFC125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087579-C124-49EC-86E7-A232783731D9}" type="pres">
      <dgm:prSet presAssocID="{60B4422F-B5F1-45C8-8FA5-66CA47A48205}" presName="hierRoot1" presStyleCnt="0"/>
      <dgm:spPr/>
    </dgm:pt>
    <dgm:pt modelId="{E432CA65-1FEE-4816-920D-95060379FF5B}" type="pres">
      <dgm:prSet presAssocID="{60B4422F-B5F1-45C8-8FA5-66CA47A48205}" presName="composite" presStyleCnt="0"/>
      <dgm:spPr/>
    </dgm:pt>
    <dgm:pt modelId="{A31D16F8-974D-4512-94F2-E4F4716BC42E}" type="pres">
      <dgm:prSet presAssocID="{60B4422F-B5F1-45C8-8FA5-66CA47A48205}" presName="background" presStyleLbl="node0" presStyleIdx="0" presStyleCnt="1"/>
      <dgm:spPr/>
    </dgm:pt>
    <dgm:pt modelId="{DDCA46C2-3612-464D-9F92-813CC60D482F}" type="pres">
      <dgm:prSet presAssocID="{60B4422F-B5F1-45C8-8FA5-66CA47A48205}" presName="text" presStyleLbl="fgAcc0" presStyleIdx="0" presStyleCnt="1" custScaleX="138664" custScaleY="105617">
        <dgm:presLayoutVars>
          <dgm:chPref val="3"/>
        </dgm:presLayoutVars>
      </dgm:prSet>
      <dgm:spPr/>
    </dgm:pt>
    <dgm:pt modelId="{39243EBB-08C3-40AD-9EBD-DFB2E309673B}" type="pres">
      <dgm:prSet presAssocID="{60B4422F-B5F1-45C8-8FA5-66CA47A48205}" presName="hierChild2" presStyleCnt="0"/>
      <dgm:spPr/>
    </dgm:pt>
  </dgm:ptLst>
  <dgm:cxnLst>
    <dgm:cxn modelId="{A21F6075-259E-4E2D-A21E-46E7ED952A30}" type="presOf" srcId="{49828610-9B16-48BE-81A5-8175BFC125E8}" destId="{7BC538D0-47AE-414F-9DE4-F18E62186D5B}" srcOrd="0" destOrd="0" presId="urn:microsoft.com/office/officeart/2005/8/layout/hierarchy1#5"/>
    <dgm:cxn modelId="{91A184BE-52DF-490D-9DB5-ADACFB082963}" type="presOf" srcId="{60B4422F-B5F1-45C8-8FA5-66CA47A48205}" destId="{DDCA46C2-3612-464D-9F92-813CC60D482F}" srcOrd="0" destOrd="0" presId="urn:microsoft.com/office/officeart/2005/8/layout/hierarchy1#5"/>
    <dgm:cxn modelId="{E42147C2-4BB6-4E89-85A7-F14B7BF4B1C5}" srcId="{49828610-9B16-48BE-81A5-8175BFC125E8}" destId="{60B4422F-B5F1-45C8-8FA5-66CA47A48205}" srcOrd="0" destOrd="0" parTransId="{9E84C169-3ED9-436C-BE7D-98EA155ECFDB}" sibTransId="{8B714856-D08B-41FD-BF3A-5E4B3859D26F}"/>
    <dgm:cxn modelId="{AED99832-5513-4C29-93AC-FF4C8F900CC7}" type="presParOf" srcId="{7BC538D0-47AE-414F-9DE4-F18E62186D5B}" destId="{A5087579-C124-49EC-86E7-A232783731D9}" srcOrd="0" destOrd="0" presId="urn:microsoft.com/office/officeart/2005/8/layout/hierarchy1#5"/>
    <dgm:cxn modelId="{0956B71B-C020-40DA-AD4A-FB6B5CA1FBAF}" type="presParOf" srcId="{A5087579-C124-49EC-86E7-A232783731D9}" destId="{E432CA65-1FEE-4816-920D-95060379FF5B}" srcOrd="0" destOrd="0" presId="urn:microsoft.com/office/officeart/2005/8/layout/hierarchy1#5"/>
    <dgm:cxn modelId="{930E966D-F46D-422D-9112-51944B215FEA}" type="presParOf" srcId="{E432CA65-1FEE-4816-920D-95060379FF5B}" destId="{A31D16F8-974D-4512-94F2-E4F4716BC42E}" srcOrd="0" destOrd="0" presId="urn:microsoft.com/office/officeart/2005/8/layout/hierarchy1#5"/>
    <dgm:cxn modelId="{F4B43E06-D5B3-4123-A59D-D4E563A2642A}" type="presParOf" srcId="{E432CA65-1FEE-4816-920D-95060379FF5B}" destId="{DDCA46C2-3612-464D-9F92-813CC60D482F}" srcOrd="1" destOrd="0" presId="urn:microsoft.com/office/officeart/2005/8/layout/hierarchy1#5"/>
    <dgm:cxn modelId="{81A22B0E-8DA8-40A0-BBC4-F422A367F471}" type="presParOf" srcId="{A5087579-C124-49EC-86E7-A232783731D9}" destId="{39243EBB-08C3-40AD-9EBD-DFB2E309673B}" srcOrd="1" destOrd="0" presId="urn:microsoft.com/office/officeart/2005/8/layout/hierarchy1#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1174215-D218-43DB-A975-CA407A7226E0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AF883E-3A24-4426-B635-7AF0059F6E9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Your phone</a:t>
          </a:r>
          <a:endParaRPr lang="en-US" dirty="0"/>
        </a:p>
      </dgm:t>
    </dgm:pt>
    <dgm:pt modelId="{898C3C04-D0BA-4F88-B235-8C0C8D9B9887}" type="parTrans" cxnId="{27B272CD-1068-4869-B409-8C961BE406C5}">
      <dgm:prSet/>
      <dgm:spPr/>
      <dgm:t>
        <a:bodyPr/>
        <a:lstStyle/>
        <a:p>
          <a:endParaRPr lang="en-US"/>
        </a:p>
      </dgm:t>
    </dgm:pt>
    <dgm:pt modelId="{6F665508-287E-4999-9412-6BA3E3D1054C}" type="sibTrans" cxnId="{27B272CD-1068-4869-B409-8C961BE406C5}">
      <dgm:prSet/>
      <dgm:spPr/>
      <dgm:t>
        <a:bodyPr/>
        <a:lstStyle/>
        <a:p>
          <a:endParaRPr lang="en-US"/>
        </a:p>
      </dgm:t>
    </dgm:pt>
    <dgm:pt modelId="{91CE65F6-5110-4970-99BF-C5D61E525DF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Bank transfer to </a:t>
          </a:r>
          <a:endParaRPr lang="en-US" dirty="0"/>
        </a:p>
      </dgm:t>
    </dgm:pt>
    <dgm:pt modelId="{8D349FC8-FC04-40B5-A899-354C440185AF}" type="parTrans" cxnId="{EEF3A8A0-0687-466F-9722-6176B22ED543}">
      <dgm:prSet/>
      <dgm:spPr/>
      <dgm:t>
        <a:bodyPr/>
        <a:lstStyle/>
        <a:p>
          <a:endParaRPr lang="en-US"/>
        </a:p>
      </dgm:t>
    </dgm:pt>
    <dgm:pt modelId="{0B8A768F-FD6F-4105-B947-1ABFEBEC9F91}" type="sibTrans" cxnId="{EEF3A8A0-0687-466F-9722-6176B22ED543}">
      <dgm:prSet/>
      <dgm:spPr/>
      <dgm:t>
        <a:bodyPr/>
        <a:lstStyle/>
        <a:p>
          <a:endParaRPr lang="en-US"/>
        </a:p>
      </dgm:t>
    </dgm:pt>
    <dgm:pt modelId="{60BB5266-7C6D-4787-9798-B640CD4D10B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Cash</a:t>
          </a:r>
        </a:p>
      </dgm:t>
    </dgm:pt>
    <dgm:pt modelId="{886D9D08-3CD5-469D-89AF-267D65D4CDBA}" type="parTrans" cxnId="{5BBFD74E-E77B-49D9-B43F-62956E277A14}">
      <dgm:prSet/>
      <dgm:spPr/>
      <dgm:t>
        <a:bodyPr/>
        <a:lstStyle/>
        <a:p>
          <a:endParaRPr lang="en-US"/>
        </a:p>
      </dgm:t>
    </dgm:pt>
    <dgm:pt modelId="{03536AC8-38C9-4397-94AF-F74021A30AE5}" type="sibTrans" cxnId="{5BBFD74E-E77B-49D9-B43F-62956E277A14}">
      <dgm:prSet/>
      <dgm:spPr/>
      <dgm:t>
        <a:bodyPr/>
        <a:lstStyle/>
        <a:p>
          <a:endParaRPr lang="en-US"/>
        </a:p>
      </dgm:t>
    </dgm:pt>
    <dgm:pt modelId="{ADE1E27A-18E0-4101-AA43-3FD5C2986B90}" type="pres">
      <dgm:prSet presAssocID="{41174215-D218-43DB-A975-CA407A7226E0}" presName="root" presStyleCnt="0">
        <dgm:presLayoutVars>
          <dgm:dir/>
          <dgm:resizeHandles val="exact"/>
        </dgm:presLayoutVars>
      </dgm:prSet>
      <dgm:spPr/>
    </dgm:pt>
    <dgm:pt modelId="{F128F735-4D4A-46DD-8467-729EF1DFA1FF}" type="pres">
      <dgm:prSet presAssocID="{60BB5266-7C6D-4787-9798-B640CD4D10B9}" presName="compNode" presStyleCnt="0"/>
      <dgm:spPr/>
    </dgm:pt>
    <dgm:pt modelId="{17284BCD-0611-4DC5-B411-CEC954224CBA}" type="pres">
      <dgm:prSet presAssocID="{60BB5266-7C6D-4787-9798-B640CD4D10B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 with solid fill"/>
        </a:ext>
      </dgm:extLst>
    </dgm:pt>
    <dgm:pt modelId="{DC0925AA-8418-4D2E-81B2-535BD03BDAAE}" type="pres">
      <dgm:prSet presAssocID="{60BB5266-7C6D-4787-9798-B640CD4D10B9}" presName="iconSpace" presStyleCnt="0"/>
      <dgm:spPr/>
    </dgm:pt>
    <dgm:pt modelId="{E50BEC53-58A2-46A2-9A2A-DFA2A457CCE4}" type="pres">
      <dgm:prSet presAssocID="{60BB5266-7C6D-4787-9798-B640CD4D10B9}" presName="parTx" presStyleLbl="revTx" presStyleIdx="0" presStyleCnt="6">
        <dgm:presLayoutVars>
          <dgm:chMax val="0"/>
          <dgm:chPref val="0"/>
        </dgm:presLayoutVars>
      </dgm:prSet>
      <dgm:spPr/>
    </dgm:pt>
    <dgm:pt modelId="{A79A5CF6-359D-4271-A921-4C0A679CB8D4}" type="pres">
      <dgm:prSet presAssocID="{60BB5266-7C6D-4787-9798-B640CD4D10B9}" presName="txSpace" presStyleCnt="0"/>
      <dgm:spPr/>
    </dgm:pt>
    <dgm:pt modelId="{C88A1669-5131-41AC-B686-6F4DF99F8E5C}" type="pres">
      <dgm:prSet presAssocID="{60BB5266-7C6D-4787-9798-B640CD4D10B9}" presName="desTx" presStyleLbl="revTx" presStyleIdx="1" presStyleCnt="6">
        <dgm:presLayoutVars/>
      </dgm:prSet>
      <dgm:spPr/>
    </dgm:pt>
    <dgm:pt modelId="{580238EB-3A99-47D3-AC44-95149FFA4697}" type="pres">
      <dgm:prSet presAssocID="{03536AC8-38C9-4397-94AF-F74021A30AE5}" presName="sibTrans" presStyleCnt="0"/>
      <dgm:spPr/>
    </dgm:pt>
    <dgm:pt modelId="{0AC0E2D2-F6EA-4233-B0C7-CBEE397EE805}" type="pres">
      <dgm:prSet presAssocID="{DEAF883E-3A24-4426-B635-7AF0059F6E99}" presName="compNode" presStyleCnt="0"/>
      <dgm:spPr/>
    </dgm:pt>
    <dgm:pt modelId="{96D9C110-B108-4F74-B125-6CC39D0F275B}" type="pres">
      <dgm:prSet presAssocID="{DEAF883E-3A24-4426-B635-7AF0059F6E99}" presName="iconRect" presStyleLbl="node1" presStyleIdx="1" presStyleCnt="3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 with solid fill"/>
        </a:ext>
      </dgm:extLst>
    </dgm:pt>
    <dgm:pt modelId="{B7ADA560-C258-4F45-8BD2-D5450124015F}" type="pres">
      <dgm:prSet presAssocID="{DEAF883E-3A24-4426-B635-7AF0059F6E99}" presName="iconSpace" presStyleCnt="0"/>
      <dgm:spPr/>
    </dgm:pt>
    <dgm:pt modelId="{854B6430-F4A5-44FF-89D8-546AD35106DF}" type="pres">
      <dgm:prSet presAssocID="{DEAF883E-3A24-4426-B635-7AF0059F6E99}" presName="parTx" presStyleLbl="revTx" presStyleIdx="2" presStyleCnt="6">
        <dgm:presLayoutVars>
          <dgm:chMax val="0"/>
          <dgm:chPref val="0"/>
        </dgm:presLayoutVars>
      </dgm:prSet>
      <dgm:spPr/>
    </dgm:pt>
    <dgm:pt modelId="{E7EF29D6-13D6-4200-81B7-1791AC5053F3}" type="pres">
      <dgm:prSet presAssocID="{DEAF883E-3A24-4426-B635-7AF0059F6E99}" presName="txSpace" presStyleCnt="0"/>
      <dgm:spPr/>
    </dgm:pt>
    <dgm:pt modelId="{342256BF-D64D-4592-AD9F-8A7D76C5383F}" type="pres">
      <dgm:prSet presAssocID="{DEAF883E-3A24-4426-B635-7AF0059F6E99}" presName="desTx" presStyleLbl="revTx" presStyleIdx="3" presStyleCnt="6">
        <dgm:presLayoutVars/>
      </dgm:prSet>
      <dgm:spPr/>
    </dgm:pt>
    <dgm:pt modelId="{6F835BBB-BC77-4AD4-AD5D-840496F20083}" type="pres">
      <dgm:prSet presAssocID="{6F665508-287E-4999-9412-6BA3E3D1054C}" presName="sibTrans" presStyleCnt="0"/>
      <dgm:spPr/>
    </dgm:pt>
    <dgm:pt modelId="{74B4B5C2-727B-47D5-A3E7-37F86BFEB583}" type="pres">
      <dgm:prSet presAssocID="{91CE65F6-5110-4970-99BF-C5D61E525DFB}" presName="compNode" presStyleCnt="0"/>
      <dgm:spPr/>
    </dgm:pt>
    <dgm:pt modelId="{12E42017-408D-4ED2-968F-26FDF72B5F35}" type="pres">
      <dgm:prSet presAssocID="{91CE65F6-5110-4970-99BF-C5D61E525DF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ternet with solid fill"/>
        </a:ext>
      </dgm:extLst>
    </dgm:pt>
    <dgm:pt modelId="{AFFAFEEA-FCED-422F-A462-17686B8C7C1F}" type="pres">
      <dgm:prSet presAssocID="{91CE65F6-5110-4970-99BF-C5D61E525DFB}" presName="iconSpace" presStyleCnt="0"/>
      <dgm:spPr/>
    </dgm:pt>
    <dgm:pt modelId="{40F4FCE7-5855-4DE1-9E09-CA868FF3E6E1}" type="pres">
      <dgm:prSet presAssocID="{91CE65F6-5110-4970-99BF-C5D61E525DFB}" presName="parTx" presStyleLbl="revTx" presStyleIdx="4" presStyleCnt="6">
        <dgm:presLayoutVars>
          <dgm:chMax val="0"/>
          <dgm:chPref val="0"/>
        </dgm:presLayoutVars>
      </dgm:prSet>
      <dgm:spPr/>
    </dgm:pt>
    <dgm:pt modelId="{1DF9A98B-52FF-4D07-B6D3-A60508C5D403}" type="pres">
      <dgm:prSet presAssocID="{91CE65F6-5110-4970-99BF-C5D61E525DFB}" presName="txSpace" presStyleCnt="0"/>
      <dgm:spPr/>
    </dgm:pt>
    <dgm:pt modelId="{9F585C44-BFF3-4FEC-9F88-6832301931F7}" type="pres">
      <dgm:prSet presAssocID="{91CE65F6-5110-4970-99BF-C5D61E525DFB}" presName="desTx" presStyleLbl="revTx" presStyleIdx="5" presStyleCnt="6" custLinFactNeighborX="-380" custLinFactNeighborY="6697">
        <dgm:presLayoutVars/>
      </dgm:prSet>
      <dgm:spPr/>
    </dgm:pt>
  </dgm:ptLst>
  <dgm:cxnLst>
    <dgm:cxn modelId="{EF99A700-9680-48B0-A61F-9610BFD395DB}" type="presOf" srcId="{DEAF883E-3A24-4426-B635-7AF0059F6E99}" destId="{854B6430-F4A5-44FF-89D8-546AD35106DF}" srcOrd="0" destOrd="0" presId="urn:microsoft.com/office/officeart/2018/2/layout/IconLabelDescriptionList"/>
    <dgm:cxn modelId="{C2BA8101-8A5B-46C9-BAF6-E87F7BB2D50F}" type="presOf" srcId="{91CE65F6-5110-4970-99BF-C5D61E525DFB}" destId="{40F4FCE7-5855-4DE1-9E09-CA868FF3E6E1}" srcOrd="0" destOrd="0" presId="urn:microsoft.com/office/officeart/2018/2/layout/IconLabelDescriptionList"/>
    <dgm:cxn modelId="{FA2A8C14-40F9-4239-9FE6-24B8418B3A3B}" type="presOf" srcId="{60BB5266-7C6D-4787-9798-B640CD4D10B9}" destId="{E50BEC53-58A2-46A2-9A2A-DFA2A457CCE4}" srcOrd="0" destOrd="0" presId="urn:microsoft.com/office/officeart/2018/2/layout/IconLabelDescriptionList"/>
    <dgm:cxn modelId="{5BBFD74E-E77B-49D9-B43F-62956E277A14}" srcId="{41174215-D218-43DB-A975-CA407A7226E0}" destId="{60BB5266-7C6D-4787-9798-B640CD4D10B9}" srcOrd="0" destOrd="0" parTransId="{886D9D08-3CD5-469D-89AF-267D65D4CDBA}" sibTransId="{03536AC8-38C9-4397-94AF-F74021A30AE5}"/>
    <dgm:cxn modelId="{EEF3A8A0-0687-466F-9722-6176B22ED543}" srcId="{41174215-D218-43DB-A975-CA407A7226E0}" destId="{91CE65F6-5110-4970-99BF-C5D61E525DFB}" srcOrd="2" destOrd="0" parTransId="{8D349FC8-FC04-40B5-A899-354C440185AF}" sibTransId="{0B8A768F-FD6F-4105-B947-1ABFEBEC9F91}"/>
    <dgm:cxn modelId="{4F47CAAB-0A19-4371-9E1E-1F1E45393949}" type="presOf" srcId="{41174215-D218-43DB-A975-CA407A7226E0}" destId="{ADE1E27A-18E0-4101-AA43-3FD5C2986B90}" srcOrd="0" destOrd="0" presId="urn:microsoft.com/office/officeart/2018/2/layout/IconLabelDescriptionList"/>
    <dgm:cxn modelId="{27B272CD-1068-4869-B409-8C961BE406C5}" srcId="{41174215-D218-43DB-A975-CA407A7226E0}" destId="{DEAF883E-3A24-4426-B635-7AF0059F6E99}" srcOrd="1" destOrd="0" parTransId="{898C3C04-D0BA-4F88-B235-8C0C8D9B9887}" sibTransId="{6F665508-287E-4999-9412-6BA3E3D1054C}"/>
    <dgm:cxn modelId="{DD97AAC5-B4B1-4951-8E7E-CCE5494779F0}" type="presParOf" srcId="{ADE1E27A-18E0-4101-AA43-3FD5C2986B90}" destId="{F128F735-4D4A-46DD-8467-729EF1DFA1FF}" srcOrd="0" destOrd="0" presId="urn:microsoft.com/office/officeart/2018/2/layout/IconLabelDescriptionList"/>
    <dgm:cxn modelId="{957CB45C-70B5-4315-B9DE-67AB4D5C3201}" type="presParOf" srcId="{F128F735-4D4A-46DD-8467-729EF1DFA1FF}" destId="{17284BCD-0611-4DC5-B411-CEC954224CBA}" srcOrd="0" destOrd="0" presId="urn:microsoft.com/office/officeart/2018/2/layout/IconLabelDescriptionList"/>
    <dgm:cxn modelId="{31A28445-AFE7-45A3-BF58-DEF275273763}" type="presParOf" srcId="{F128F735-4D4A-46DD-8467-729EF1DFA1FF}" destId="{DC0925AA-8418-4D2E-81B2-535BD03BDAAE}" srcOrd="1" destOrd="0" presId="urn:microsoft.com/office/officeart/2018/2/layout/IconLabelDescriptionList"/>
    <dgm:cxn modelId="{75FBC2E4-00A2-4D8B-AFB3-136A239D7DB5}" type="presParOf" srcId="{F128F735-4D4A-46DD-8467-729EF1DFA1FF}" destId="{E50BEC53-58A2-46A2-9A2A-DFA2A457CCE4}" srcOrd="2" destOrd="0" presId="urn:microsoft.com/office/officeart/2018/2/layout/IconLabelDescriptionList"/>
    <dgm:cxn modelId="{9CD3EE9E-981D-4E81-BB94-F5916A972691}" type="presParOf" srcId="{F128F735-4D4A-46DD-8467-729EF1DFA1FF}" destId="{A79A5CF6-359D-4271-A921-4C0A679CB8D4}" srcOrd="3" destOrd="0" presId="urn:microsoft.com/office/officeart/2018/2/layout/IconLabelDescriptionList"/>
    <dgm:cxn modelId="{6F84EC9F-11E9-4BC6-B622-7F634EA16975}" type="presParOf" srcId="{F128F735-4D4A-46DD-8467-729EF1DFA1FF}" destId="{C88A1669-5131-41AC-B686-6F4DF99F8E5C}" srcOrd="4" destOrd="0" presId="urn:microsoft.com/office/officeart/2018/2/layout/IconLabelDescriptionList"/>
    <dgm:cxn modelId="{6E9C0DBC-6915-4BAA-853A-D5E2A29DB4AB}" type="presParOf" srcId="{ADE1E27A-18E0-4101-AA43-3FD5C2986B90}" destId="{580238EB-3A99-47D3-AC44-95149FFA4697}" srcOrd="1" destOrd="0" presId="urn:microsoft.com/office/officeart/2018/2/layout/IconLabelDescriptionList"/>
    <dgm:cxn modelId="{7EAB77B8-2F3B-4F0A-83CA-0281BF90E5FB}" type="presParOf" srcId="{ADE1E27A-18E0-4101-AA43-3FD5C2986B90}" destId="{0AC0E2D2-F6EA-4233-B0C7-CBEE397EE805}" srcOrd="2" destOrd="0" presId="urn:microsoft.com/office/officeart/2018/2/layout/IconLabelDescriptionList"/>
    <dgm:cxn modelId="{F37813EB-78A1-4C0B-9498-F44FE4D31CA7}" type="presParOf" srcId="{0AC0E2D2-F6EA-4233-B0C7-CBEE397EE805}" destId="{96D9C110-B108-4F74-B125-6CC39D0F275B}" srcOrd="0" destOrd="0" presId="urn:microsoft.com/office/officeart/2018/2/layout/IconLabelDescriptionList"/>
    <dgm:cxn modelId="{5711EF0D-8C4A-4B64-81F5-02C08F01424F}" type="presParOf" srcId="{0AC0E2D2-F6EA-4233-B0C7-CBEE397EE805}" destId="{B7ADA560-C258-4F45-8BD2-D5450124015F}" srcOrd="1" destOrd="0" presId="urn:microsoft.com/office/officeart/2018/2/layout/IconLabelDescriptionList"/>
    <dgm:cxn modelId="{F7253FA2-941E-475B-B1A0-D1F0C9A791AB}" type="presParOf" srcId="{0AC0E2D2-F6EA-4233-B0C7-CBEE397EE805}" destId="{854B6430-F4A5-44FF-89D8-546AD35106DF}" srcOrd="2" destOrd="0" presId="urn:microsoft.com/office/officeart/2018/2/layout/IconLabelDescriptionList"/>
    <dgm:cxn modelId="{2CE888C3-A34F-44E7-BA3C-51452FA6FC34}" type="presParOf" srcId="{0AC0E2D2-F6EA-4233-B0C7-CBEE397EE805}" destId="{E7EF29D6-13D6-4200-81B7-1791AC5053F3}" srcOrd="3" destOrd="0" presId="urn:microsoft.com/office/officeart/2018/2/layout/IconLabelDescriptionList"/>
    <dgm:cxn modelId="{B265EB77-641E-4EE7-96DD-84D739426C15}" type="presParOf" srcId="{0AC0E2D2-F6EA-4233-B0C7-CBEE397EE805}" destId="{342256BF-D64D-4592-AD9F-8A7D76C5383F}" srcOrd="4" destOrd="0" presId="urn:microsoft.com/office/officeart/2018/2/layout/IconLabelDescriptionList"/>
    <dgm:cxn modelId="{58E48EFF-D426-4D19-BEEE-947D55337024}" type="presParOf" srcId="{ADE1E27A-18E0-4101-AA43-3FD5C2986B90}" destId="{6F835BBB-BC77-4AD4-AD5D-840496F20083}" srcOrd="3" destOrd="0" presId="urn:microsoft.com/office/officeart/2018/2/layout/IconLabelDescriptionList"/>
    <dgm:cxn modelId="{0C3C9F0A-2B26-49E4-9B8E-0D989D7B040F}" type="presParOf" srcId="{ADE1E27A-18E0-4101-AA43-3FD5C2986B90}" destId="{74B4B5C2-727B-47D5-A3E7-37F86BFEB583}" srcOrd="4" destOrd="0" presId="urn:microsoft.com/office/officeart/2018/2/layout/IconLabelDescriptionList"/>
    <dgm:cxn modelId="{ED3F3CE5-420E-420C-A721-4F51B230E7E5}" type="presParOf" srcId="{74B4B5C2-727B-47D5-A3E7-37F86BFEB583}" destId="{12E42017-408D-4ED2-968F-26FDF72B5F35}" srcOrd="0" destOrd="0" presId="urn:microsoft.com/office/officeart/2018/2/layout/IconLabelDescriptionList"/>
    <dgm:cxn modelId="{031C2D97-A42C-4E41-AB0A-7FE11FFA9896}" type="presParOf" srcId="{74B4B5C2-727B-47D5-A3E7-37F86BFEB583}" destId="{AFFAFEEA-FCED-422F-A462-17686B8C7C1F}" srcOrd="1" destOrd="0" presId="urn:microsoft.com/office/officeart/2018/2/layout/IconLabelDescriptionList"/>
    <dgm:cxn modelId="{813D250F-F0D3-4AEE-9D5E-1DBD30DE5545}" type="presParOf" srcId="{74B4B5C2-727B-47D5-A3E7-37F86BFEB583}" destId="{40F4FCE7-5855-4DE1-9E09-CA868FF3E6E1}" srcOrd="2" destOrd="0" presId="urn:microsoft.com/office/officeart/2018/2/layout/IconLabelDescriptionList"/>
    <dgm:cxn modelId="{C74A56C3-7FE9-4581-BCF1-D8364A509D21}" type="presParOf" srcId="{74B4B5C2-727B-47D5-A3E7-37F86BFEB583}" destId="{1DF9A98B-52FF-4D07-B6D3-A60508C5D403}" srcOrd="3" destOrd="0" presId="urn:microsoft.com/office/officeart/2018/2/layout/IconLabelDescriptionList"/>
    <dgm:cxn modelId="{39D343AC-05AA-4E26-9C07-1DA8F1191B3D}" type="presParOf" srcId="{74B4B5C2-727B-47D5-A3E7-37F86BFEB583}" destId="{9F585C44-BFF3-4FEC-9F88-6832301931F7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2233701" y="-175342"/>
          <a:ext cx="5666689" cy="302669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>
        <a:xfrm>
          <a:off x="2929497" y="485662"/>
          <a:ext cx="5666689" cy="302669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From the text, state the proofs that Christ's return is near.</a:t>
          </a:r>
          <a:r>
            <a:rPr lang="en-GB" sz="3200" b="1" i="1" kern="1200" dirty="0"/>
            <a:t>  </a:t>
          </a:r>
          <a:r>
            <a:rPr lang="en-US" sz="3200" b="1" i="1" kern="1200" dirty="0"/>
            <a:t>Revelation 22:12,20</a:t>
          </a:r>
          <a:r>
            <a:rPr lang="en-GB" sz="3200" b="1" i="1" kern="1200" dirty="0"/>
            <a:t>; </a:t>
          </a:r>
          <a:r>
            <a:rPr lang="en-US" sz="3200" b="1" i="1" kern="1200" dirty="0"/>
            <a:t>Matthew 24:33-35; James 5:8</a:t>
          </a:r>
          <a:endParaRPr lang="en-GB" sz="3200" b="1" i="1" kern="1200" dirty="0"/>
        </a:p>
      </dsp:txBody>
      <dsp:txXfrm>
        <a:off x="3018146" y="574311"/>
        <a:ext cx="5489391" cy="28493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1914533" y="1387"/>
          <a:ext cx="6571045" cy="3185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442249" y="502717"/>
          <a:ext cx="6571045" cy="31852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Explain why heaven is the only desirable place to be after life on earth.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1" i="1" kern="1200" dirty="0"/>
            <a:t>Revelation 22:1-5; Revelation 21:4-6; John 14:2,3 </a:t>
          </a:r>
          <a:endParaRPr lang="en-GB" sz="3200" b="1" i="1" kern="1200" dirty="0"/>
        </a:p>
      </dsp:txBody>
      <dsp:txXfrm>
        <a:off x="2535543" y="596011"/>
        <a:ext cx="6384457" cy="29987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2058906" y="-1401"/>
          <a:ext cx="5927042" cy="30323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749366" y="654535"/>
          <a:ext cx="5927042" cy="30323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i="1" kern="1200" dirty="0"/>
            <a:t>What are the proofs of the certainty of Christ’s imminent return?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1" i="1" kern="1200" dirty="0"/>
            <a:t>Acts 1:9-11</a:t>
          </a:r>
          <a:r>
            <a:rPr lang="en-GB" sz="3200" b="1" i="1" kern="1200" dirty="0"/>
            <a:t>; </a:t>
          </a:r>
          <a:r>
            <a:rPr lang="en-US" sz="3200" b="1" i="1" kern="1200" dirty="0"/>
            <a:t>Revelation 22:7,12,20; 2 Timothy 4:8</a:t>
          </a:r>
          <a:r>
            <a:rPr lang="en-GB" sz="3200" b="1" i="1" kern="1200" dirty="0"/>
            <a:t>.</a:t>
          </a:r>
        </a:p>
      </dsp:txBody>
      <dsp:txXfrm>
        <a:off x="2838180" y="743349"/>
        <a:ext cx="5749414" cy="28546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2203300" y="1387"/>
          <a:ext cx="5993512" cy="3185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731016" y="502717"/>
          <a:ext cx="5993512" cy="31852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 Distinguish between the rapture and Christ’s second coming.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1" i="1" kern="1200" dirty="0"/>
            <a:t>1 Thessalonians 4:16,17; 1 Corinthians 15:51,52; Matthew 24:30,31; Revelation 19:11-16.</a:t>
          </a:r>
          <a:endParaRPr lang="en-GB" sz="3200" b="1" i="1" kern="1200" dirty="0"/>
        </a:p>
      </dsp:txBody>
      <dsp:txXfrm>
        <a:off x="2824310" y="596011"/>
        <a:ext cx="5806924" cy="29987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1907172" y="1387"/>
          <a:ext cx="6585768" cy="3185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434888" y="502717"/>
          <a:ext cx="6585768" cy="31852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 How should sinners and believers prepare for Christ’s imminent return?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1" i="1" kern="1200" dirty="0"/>
            <a:t>Isaiah 55:6,7; Luke 13:3; Revelations 22:7; 16:15; 1 Peter 4:7.</a:t>
          </a:r>
          <a:endParaRPr lang="en-GB" sz="3200" b="1" i="1" kern="1200" dirty="0"/>
        </a:p>
      </dsp:txBody>
      <dsp:txXfrm>
        <a:off x="2528182" y="596011"/>
        <a:ext cx="6399180" cy="29987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D16F8-974D-4512-94F2-E4F4716BC42E}">
      <dsp:nvSpPr>
        <dsp:cNvPr id="0" name=""/>
        <dsp:cNvSpPr/>
      </dsp:nvSpPr>
      <dsp:spPr>
        <a:xfrm>
          <a:off x="1907172" y="1387"/>
          <a:ext cx="6585768" cy="318529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A46C2-3612-464D-9F92-813CC60D482F}">
      <dsp:nvSpPr>
        <dsp:cNvPr id="0" name=""/>
        <dsp:cNvSpPr/>
      </dsp:nvSpPr>
      <dsp:spPr bwMode="white">
        <a:xfrm>
          <a:off x="2434888" y="502717"/>
          <a:ext cx="6585768" cy="318529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0" i="1" kern="1200" dirty="0"/>
            <a:t> Explain the believer’s role in preserving the complete scriptural canon.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3200" b="1" i="1" kern="1200" dirty="0"/>
            <a:t>Revelation 22:18,19; Galatians 1:8,9; Proverbs 24:21-22</a:t>
          </a:r>
          <a:endParaRPr lang="en-GB" sz="3200" b="1" i="1" kern="1200" dirty="0"/>
        </a:p>
      </dsp:txBody>
      <dsp:txXfrm>
        <a:off x="2528182" y="596011"/>
        <a:ext cx="6399180" cy="299871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84BCD-0611-4DC5-B411-CEC954224CBA}">
      <dsp:nvSpPr>
        <dsp:cNvPr id="0" name=""/>
        <dsp:cNvSpPr/>
      </dsp:nvSpPr>
      <dsp:spPr>
        <a:xfrm>
          <a:off x="7204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0BEC53-58A2-46A2-9A2A-DFA2A457CCE4}">
      <dsp:nvSpPr>
        <dsp:cNvPr id="0" name=""/>
        <dsp:cNvSpPr/>
      </dsp:nvSpPr>
      <dsp:spPr>
        <a:xfrm>
          <a:off x="7204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kern="1200" dirty="0"/>
            <a:t>Cash</a:t>
          </a:r>
        </a:p>
      </dsp:txBody>
      <dsp:txXfrm>
        <a:off x="7204" y="1173726"/>
        <a:ext cx="3030319" cy="454547"/>
      </dsp:txXfrm>
    </dsp:sp>
    <dsp:sp modelId="{C88A1669-5131-41AC-B686-6F4DF99F8E5C}">
      <dsp:nvSpPr>
        <dsp:cNvPr id="0" name=""/>
        <dsp:cNvSpPr/>
      </dsp:nvSpPr>
      <dsp:spPr>
        <a:xfrm>
          <a:off x="7204" y="1672687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D9C110-B108-4F74-B125-6CC39D0F275B}">
      <dsp:nvSpPr>
        <dsp:cNvPr id="0" name=""/>
        <dsp:cNvSpPr/>
      </dsp:nvSpPr>
      <dsp:spPr>
        <a:xfrm>
          <a:off x="3567829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4B6430-F4A5-44FF-89D8-546AD35106DF}">
      <dsp:nvSpPr>
        <dsp:cNvPr id="0" name=""/>
        <dsp:cNvSpPr/>
      </dsp:nvSpPr>
      <dsp:spPr>
        <a:xfrm>
          <a:off x="3567829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b="1" kern="1200" dirty="0"/>
            <a:t>Your phone</a:t>
          </a:r>
          <a:endParaRPr lang="en-US" sz="2900" kern="1200" dirty="0"/>
        </a:p>
      </dsp:txBody>
      <dsp:txXfrm>
        <a:off x="3567829" y="1173726"/>
        <a:ext cx="3030319" cy="454547"/>
      </dsp:txXfrm>
    </dsp:sp>
    <dsp:sp modelId="{342256BF-D64D-4592-AD9F-8A7D76C5383F}">
      <dsp:nvSpPr>
        <dsp:cNvPr id="0" name=""/>
        <dsp:cNvSpPr/>
      </dsp:nvSpPr>
      <dsp:spPr>
        <a:xfrm>
          <a:off x="3567829" y="1672687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42017-408D-4ED2-968F-26FDF72B5F35}">
      <dsp:nvSpPr>
        <dsp:cNvPr id="0" name=""/>
        <dsp:cNvSpPr/>
      </dsp:nvSpPr>
      <dsp:spPr>
        <a:xfrm>
          <a:off x="7128454" y="17624"/>
          <a:ext cx="1060611" cy="10606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4FCE7-5855-4DE1-9E09-CA868FF3E6E1}">
      <dsp:nvSpPr>
        <dsp:cNvPr id="0" name=""/>
        <dsp:cNvSpPr/>
      </dsp:nvSpPr>
      <dsp:spPr>
        <a:xfrm>
          <a:off x="7128454" y="1173726"/>
          <a:ext cx="3030319" cy="454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b="1" kern="1200" dirty="0"/>
            <a:t>Bank transfer to </a:t>
          </a:r>
          <a:endParaRPr lang="en-US" sz="2900" kern="1200" dirty="0"/>
        </a:p>
      </dsp:txBody>
      <dsp:txXfrm>
        <a:off x="7128454" y="1173726"/>
        <a:ext cx="3030319" cy="454547"/>
      </dsp:txXfrm>
    </dsp:sp>
    <dsp:sp modelId="{9F585C44-BFF3-4FEC-9F88-6832301931F7}">
      <dsp:nvSpPr>
        <dsp:cNvPr id="0" name=""/>
        <dsp:cNvSpPr/>
      </dsp:nvSpPr>
      <dsp:spPr>
        <a:xfrm>
          <a:off x="7116939" y="1690312"/>
          <a:ext cx="3030319" cy="56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#6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#5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0582D-8FDF-454C-ACB5-4E9960FD0533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15C6C-444A-4572-870D-44EC1E89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82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5F175-DDF5-4570-A698-9A96E4F2BE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891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5F175-DDF5-4570-A698-9A96E4F2BE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659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5F175-DDF5-4570-A698-9A96E4F2BE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542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5F175-DDF5-4570-A698-9A96E4F2BE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794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3F5FF-A7D2-B4BE-625A-2DBF4A8E0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2F3F13-0ABD-3AD3-FA88-BED9D6586A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E1DDBA-1D76-5FC2-22D4-B09D88723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F6AFA-39F3-DEB0-0027-C5DEA9887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5F175-DDF5-4570-A698-9A96E4F2BE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2783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3CB20-02BC-63BA-D24E-506C3199A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5E046C-0FF2-7658-FE82-CF59ACE37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B5B064-A069-1553-6E94-CAA2C5043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7969E-287F-5E2F-C284-B75ECDB2C8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5F175-DDF5-4570-A698-9A96E4F2BE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6993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15C6C-444A-4572-870D-44EC1E892B0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82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92633B-EEEA-434E-AF3C-BAFF844340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968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15C6C-444A-4572-870D-44EC1E892B0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45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6CF9-FD8E-13E8-6E37-B715CB89EA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798B40-E51F-97A5-D2C1-CF7D35921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2FE6-9B67-E3A8-28C1-D38BF4EEF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F352E-9DB5-B41B-D70C-AFA24B3C5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6E6BB-A871-5D39-25D7-F0D3F7C3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392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101E8-5D8E-418B-D79A-8BB7EB15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58700-9249-DD44-A5B2-52CE11C7E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EFC24-86AA-C05F-8427-1B528128E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F3729-29ED-C549-6AA8-4A354B182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4C4DB-6977-10A1-B45A-2527508E1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36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D32D2-F1F5-D578-D7C6-037954DC9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8C507-0F56-2503-7BDF-1D0C4B729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32E0A-B681-153D-8B11-2EE6A8738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4ACA1-3540-3577-826E-118D5B6F7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AC0D8-9BDE-0EBF-1A84-6896436A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59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BD84-3F59-2F57-21E2-F71C6FC2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14678-FAE6-87C6-F782-C7DE56D5D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DE93DE-4D20-AF4A-D3D1-71F8EEC1A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95C38-A92A-DBA3-9C72-02617556A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D5909-1FE6-F27D-950B-25AD18386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C7C95-9AE0-D20A-FCCE-15C729C96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8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FED65-0E5F-9FA1-9475-81EECE92B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25618-3FD1-67E6-9167-43845B2AC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1D347-BE4B-894F-AA39-248DB0799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E91402-18CC-F1F2-6E0C-9DA76F3459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12B3BE-A17A-4715-BD75-0E57D609FA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273D7D-B49A-379F-BED1-727DFFBCA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019867-607E-90C5-2CA6-A3D1C19B9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AA0D5E-565E-4236-3A2A-568B993E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46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C4ED1-792C-A2E4-622F-0FF3AADDD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522B98-63D5-5F24-E41F-24EB2BC33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672BE-7B36-A9DC-E3D4-149452A72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5E6D9F-5249-2E06-559E-E04289724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19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C8C5E5-2368-98F4-6A8B-39BDC22E2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21B6E1-B7CA-8660-2681-FBF1A08D1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3520A-ADCD-C264-1E3D-43DD8719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54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86D6E-31DE-BDE9-002E-EBC66630F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1F46E-9EA4-4156-31C6-9049490A2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9F3D2-5869-55B2-D0B3-9EC9D2B8A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E0CA3-164E-66AC-78A6-4FC4491E4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AA41C-574B-0185-FFB7-91CFF6AD6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DF925-061B-6713-3A12-1DBF2FA7E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733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E967E-34B8-6942-FF9C-5515B02DB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585840-B2CA-8754-966F-B44B27FD21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3FA47-7E12-E9A8-C9D7-BC3B224C5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8569D-CC41-A6CD-9359-CE8004DC5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687B3B-3DF7-0204-EFA9-7E3A3BB67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BCF78-C3AB-B94D-CAB0-6945C52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637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2B31E-2809-03A2-CD1B-41AB093E5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6AE40-4D41-BFD9-20C8-F89DA8676F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E6884-1F00-E3BE-62E3-FE11A0E9E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1D565-39EB-C7D9-327B-3F30189AB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6FC14-4BEF-D6EB-5512-E04A00201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DCD45D-5617-587B-ABF3-06AA81416F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498F0F-8B00-4D17-7125-BF467DC57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89007-9A7A-731C-33D4-54C22F6C6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88808-C173-D077-432D-3C591B32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7F778-C7F4-4734-53D7-8F8E4B01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524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41F06-919E-4D92-A9B6-C336AC9C1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A06B98-8801-4BCF-A3CD-DF5CB3E7B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32108-B161-424B-A14B-D4A996D65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24BA6-921B-4EBE-8634-16CF79528FD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9405A-366A-4ED0-97DC-66ED1AF16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3A3BF-1131-4658-8C4C-013B2A8C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940B-2220-4485-9B97-E78731E6FEB8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38602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EAC24-C264-4F23-AA3D-7B7203FC1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78195-0DAF-46D7-BB07-DB1EE2089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EB1D5-1C4B-4D66-8D99-7D825DFB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422-3C5A-417C-BD09-11A3527B495F}" type="datetimeFigureOut">
              <a:rPr lang="en-NL" smtClean="0"/>
              <a:t>30/10/2025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CFB19-8B4B-4439-8B15-55C88A1B3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CF479-720E-4FAE-8043-B00D8E910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940B-2220-4485-9B97-E78731E6FEB8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15585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6ABFF-F26D-47E1-A7EA-6C18B0C9B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011730-6C67-4311-BDB9-303397831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1CE1B-DBB5-4A8F-A522-AB68C7BC3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689AC1-8772-477F-9F75-7890548FC74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D2F02-F451-4CBF-9F37-5CD26C945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0D48-C57C-4A25-8EE5-428C78014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164033-5417-4E25-BCDE-D8D08BF9F86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729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32598-8B83-4817-91AC-2926A3A14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80CC9-CFBC-4524-9BDD-EC148781A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7007D-9D23-440D-A2CA-0130E3BB1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7AEFA-718D-45C1-BA01-8407BEB6C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6FD08C-C694-4556-A3AE-DC9CAAAFD0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6A2F2-2991-4FDB-AE3F-7903C0A36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133E1-6463-449A-9279-939537C4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928AF8-66C4-436A-8DAC-9DE224B764A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900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FAC0B-47AD-4E1D-92C5-0E227DA3F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A6CD2-514D-438F-9CDE-02C5EE0E5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4F984-A6B5-4580-A081-F5BC700E5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554FB6-3FB5-466A-A43C-D6DD406D6C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3FED29-2B76-47A1-81C2-8842FC3A7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913A3-E424-4C30-AF06-2C26372A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67C57-D1AE-4CD7-A83D-00EC4522FD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F6551-B884-4268-9140-BBD02DCFC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DCE64F-0453-46AB-90EB-4FFCABF8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1553B-E3F4-4992-84EB-309E81473E0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785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5AFF3-1DC5-49CA-B6A1-9781A6982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62F62-765E-46B5-ABF9-815608A56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DBFE87-BC81-4966-A7B2-1265F1E2D9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52590-0E07-42E0-A6B3-6BE09F709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5A9AF-5BB9-4D7A-8D18-8D1AC7E32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FB38C0-41FC-4C5C-9874-454BAD41392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4523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56F83D-AB86-479B-A02F-507B1C644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993F59-10DA-4BBE-8438-70230EDDA4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6A8BA-7DB3-4762-8648-1792D9F06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3DDA3-6D74-40FD-B2A0-12A2574EA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882D64-729F-457C-A04B-2C70501509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923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909EF-0E5B-40FF-84FD-4B5440B89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0DA47-69A5-4253-9893-13158B448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EC2BA-47AF-4EEE-BAAD-B973719462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710BF-308C-4935-90F5-86D42FA68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7A6830-3A2B-431D-BF2F-68D761575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D27C9-BAB4-44A0-BBDC-9FD3593DD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D50932-7AD6-4F82-A032-3CAF52853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FC1B5-F320-434C-BA90-E02CDC7ED2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70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181FD-E98A-403D-8C7D-6413A165D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9A56F-7AE4-415F-84C5-AE33BCD503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161B5-3A13-4E58-ACAA-DB413C6E7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C0BA63-A5C9-4FF8-896A-2677FD674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80CFAE-435A-42BE-A483-01972B3B9D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CDFA75-F9EC-45AB-BA5F-29F3E574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922FC-1D07-40BF-8A23-64EA92F0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4929B9-DC33-46C3-A861-4BC39284701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4496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BBF5A-D0E0-4A55-BC11-C0D9E06C0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5EB7F8-D4F8-4C27-987F-BC0F220E01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566B3-AB54-4E63-9474-7AA3FBD26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3089D7-BDE6-4678-BE86-3B642B2E7E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53F75-9267-4099-94EE-DA7A80EF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63A1-6D8B-4522-B54D-6B025617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0AC26-2D8C-4A77-8E24-8E096ED0742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2492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E3E0D4-2127-4FF8-82F5-5C5D620FF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CE72BC-215E-4E95-8DE9-774510701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5BDAA-DB1A-4BDE-A46E-B13208BB4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36C602-AF54-4B1F-9191-24505236B0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D8582-7318-4764-B8F7-7D2DC7C7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93FC2-0B10-4BF0-941C-6675D5A87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8A7B9A-C7F4-42C2-ADF6-92BCEB4DA6B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088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45A09-057B-4CBF-A64B-61DC12481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4DED8-BA9B-482C-A978-2D03AC684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DFB2C-2723-4753-8652-4293EEE90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30/10/2025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BE95A-1765-4027-85F1-69A73A471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903B8-2AE8-4C33-A747-FF655C8C1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014106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7C1F-C16F-468F-B86C-AE2D4C273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B1911-8706-4E1C-B093-DC3F168F3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DAF56-D45E-4B00-A0A5-0233E2672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30/10/2025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C5054-80CD-46B0-BFCE-670A88F27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22929-2264-4867-AE7D-67D086267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358336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03AF7-CD43-41C3-A9AB-2E9F16ACD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B9CDC-528F-41D3-BAFC-F276CDDA0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D60F0-45C6-47C9-9AE3-BFDF34119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30/10/2025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E9EB1-EF9B-415E-8C19-B8007E0AF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1A5FB-F034-448E-AE6F-1F95FC502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767641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A5124-5A85-4B30-8CB3-0850A95D0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DAA2E-9BD6-465F-9D66-8C5F0490F5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21FD0-511F-4457-99A2-66C15F0A3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77B83-21E4-40D6-9862-6AC3F2A7A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30/10/2025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DEC93-FF82-4013-AEFE-8F3A83526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174DE-0ED3-434D-86F4-CA91CD726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51384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D8B9F-8DF3-4E76-8AA5-C9DE7F01B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744079-1E7A-4EDB-9484-1AECBE0F4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461476-518B-4A47-A67E-35944927B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DFC759-D07E-45C1-AEAD-7543645138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F6899C-ECBE-40FB-90CA-C95E9E060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DCBBD1-1A9C-45AB-ACDD-4362FEC1D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30/10/2025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AC51B8-262D-42DC-A987-537C8D04C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6053CE-E5FB-443A-A0F4-C34DEF78D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540544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3A8A2-3F94-4E13-BD46-6E25FB9D2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C21CE0-4DF5-4FBD-A41A-883A9E05B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30/10/2025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F92D4D-F33E-42DA-80B4-BA3EE0425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75D7E3-6333-4F03-94CE-65F4A9334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019629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8428EF-8002-4832-898A-00134B14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30/10/2025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ED64C6-BE48-42C2-BA87-08B699289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EA95D2-1055-441C-A54E-7AB3C3481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855998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ED6D-2839-4496-B119-DEEEFEDC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4F3BB-A9AC-40AC-8117-E1ED76AE3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765D7-4B4F-49E5-A1BA-8975EB8E4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735D7-A9FE-4C0F-828D-25BE1923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30/10/2025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19564F-6951-4D1A-85ED-2DCE54499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37769C-88FB-4A2B-9DA6-A4691BCEF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395841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5D7CB-3B1F-495B-AFD3-D95ECB05E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CFC68-87B7-43A2-B57B-74227C03F8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33309-ED8F-4840-9504-7F163B3F5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DF78E3-F5E2-4DAC-8AFD-DE60CB46E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30/10/2025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AA44C-05F4-48AB-9F7C-C99FFBF42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CF114-F2AE-42E5-8ADC-B8A2A8742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28443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57D67-1B69-4258-A3A7-D50BE4E7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CF223-3988-40D4-932C-1C7A6EF4F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2A8DC-B631-43E4-94AC-F663D4D19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30/10/2025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6088E-CECB-4DAA-91C7-01D5622B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776E0-01D1-476B-8852-063E7A33C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073345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9E0267-D2D2-4654-929B-0B3160FB29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79D975-BC36-4A4D-BEF2-1585DBD56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392EC-942C-4F18-9404-40A205B9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8124-9824-47CA-BA84-88E8E5B41D69}" type="datetimeFigureOut">
              <a:rPr lang="en-NL" smtClean="0"/>
              <a:t>30/10/2025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2C6B3-E723-4911-8ACC-1C36125E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0E92B-0E6F-4C5C-BA2D-E5195C0A1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881572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272" y="1879788"/>
            <a:ext cx="9421091" cy="129708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545" y="3429000"/>
            <a:ext cx="7758545" cy="15464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4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8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62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16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70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25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79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33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579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1912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531" y="3888442"/>
            <a:ext cx="9421091" cy="1201831"/>
          </a:xfrm>
        </p:spPr>
        <p:txBody>
          <a:bodyPr anchor="t"/>
          <a:lstStyle>
            <a:lvl1pPr algn="l">
              <a:defRPr sz="484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5531" y="2564748"/>
            <a:ext cx="9421091" cy="1323694"/>
          </a:xfrm>
        </p:spPr>
        <p:txBody>
          <a:bodyPr anchor="b"/>
          <a:lstStyle>
            <a:lvl1pPr marL="0" indent="0">
              <a:buNone/>
              <a:defRPr sz="2424">
                <a:solidFill>
                  <a:schemeClr val="tx1">
                    <a:tint val="75000"/>
                  </a:schemeClr>
                </a:solidFill>
              </a:defRPr>
            </a:lvl1pPr>
            <a:lvl2pPr marL="554197" indent="0">
              <a:buNone/>
              <a:defRPr sz="2182">
                <a:solidFill>
                  <a:schemeClr val="tx1">
                    <a:tint val="75000"/>
                  </a:schemeClr>
                </a:solidFill>
              </a:defRPr>
            </a:lvl2pPr>
            <a:lvl3pPr marL="1108392" indent="0">
              <a:buNone/>
              <a:defRPr sz="1940">
                <a:solidFill>
                  <a:schemeClr val="tx1">
                    <a:tint val="75000"/>
                  </a:schemeClr>
                </a:solidFill>
              </a:defRPr>
            </a:lvl3pPr>
            <a:lvl4pPr marL="1662589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4pPr>
            <a:lvl5pPr marL="2216786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5pPr>
            <a:lvl6pPr marL="2770981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6pPr>
            <a:lvl7pPr marL="3325178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7pPr>
            <a:lvl8pPr marL="3879374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8pPr>
            <a:lvl9pPr marL="4433570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4386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182" y="1411942"/>
            <a:ext cx="4895273" cy="3993497"/>
          </a:xfrm>
        </p:spPr>
        <p:txBody>
          <a:bodyPr/>
          <a:lstStyle>
            <a:lvl1pPr>
              <a:defRPr sz="3394"/>
            </a:lvl1pPr>
            <a:lvl2pPr>
              <a:defRPr sz="2909"/>
            </a:lvl2pPr>
            <a:lvl3pPr>
              <a:defRPr sz="2424"/>
            </a:lvl3pPr>
            <a:lvl4pPr>
              <a:defRPr sz="2182"/>
            </a:lvl4pPr>
            <a:lvl5pPr>
              <a:defRPr sz="2182"/>
            </a:lvl5pPr>
            <a:lvl6pPr>
              <a:defRPr sz="2182"/>
            </a:lvl6pPr>
            <a:lvl7pPr>
              <a:defRPr sz="2182"/>
            </a:lvl7pPr>
            <a:lvl8pPr>
              <a:defRPr sz="2182"/>
            </a:lvl8pPr>
            <a:lvl9pPr>
              <a:defRPr sz="21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4182" y="1411942"/>
            <a:ext cx="4895273" cy="3993497"/>
          </a:xfrm>
        </p:spPr>
        <p:txBody>
          <a:bodyPr/>
          <a:lstStyle>
            <a:lvl1pPr>
              <a:defRPr sz="3394"/>
            </a:lvl1pPr>
            <a:lvl2pPr>
              <a:defRPr sz="2909"/>
            </a:lvl2pPr>
            <a:lvl3pPr>
              <a:defRPr sz="2424"/>
            </a:lvl3pPr>
            <a:lvl4pPr>
              <a:defRPr sz="2182"/>
            </a:lvl4pPr>
            <a:lvl5pPr>
              <a:defRPr sz="2182"/>
            </a:lvl5pPr>
            <a:lvl6pPr>
              <a:defRPr sz="2182"/>
            </a:lvl6pPr>
            <a:lvl7pPr>
              <a:defRPr sz="2182"/>
            </a:lvl7pPr>
            <a:lvl8pPr>
              <a:defRPr sz="2182"/>
            </a:lvl8pPr>
            <a:lvl9pPr>
              <a:defRPr sz="21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60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183" y="1354511"/>
            <a:ext cx="4897197" cy="564496"/>
          </a:xfrm>
        </p:spPr>
        <p:txBody>
          <a:bodyPr anchor="b"/>
          <a:lstStyle>
            <a:lvl1pPr marL="0" indent="0">
              <a:buNone/>
              <a:defRPr sz="2909" b="1"/>
            </a:lvl1pPr>
            <a:lvl2pPr marL="554197" indent="0">
              <a:buNone/>
              <a:defRPr sz="2424" b="1"/>
            </a:lvl2pPr>
            <a:lvl3pPr marL="1108392" indent="0">
              <a:buNone/>
              <a:defRPr sz="2182" b="1"/>
            </a:lvl3pPr>
            <a:lvl4pPr marL="1662589" indent="0">
              <a:buNone/>
              <a:defRPr sz="1940" b="1"/>
            </a:lvl4pPr>
            <a:lvl5pPr marL="2216786" indent="0">
              <a:buNone/>
              <a:defRPr sz="1940" b="1"/>
            </a:lvl5pPr>
            <a:lvl6pPr marL="2770981" indent="0">
              <a:buNone/>
              <a:defRPr sz="1940" b="1"/>
            </a:lvl6pPr>
            <a:lvl7pPr marL="3325178" indent="0">
              <a:buNone/>
              <a:defRPr sz="1940" b="1"/>
            </a:lvl7pPr>
            <a:lvl8pPr marL="3879374" indent="0">
              <a:buNone/>
              <a:defRPr sz="1940" b="1"/>
            </a:lvl8pPr>
            <a:lvl9pPr marL="4433570" indent="0">
              <a:buNone/>
              <a:defRPr sz="19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4183" y="1919007"/>
            <a:ext cx="4897197" cy="3486431"/>
          </a:xfrm>
        </p:spPr>
        <p:txBody>
          <a:bodyPr/>
          <a:lstStyle>
            <a:lvl1pPr>
              <a:defRPr sz="2909"/>
            </a:lvl1pPr>
            <a:lvl2pPr>
              <a:defRPr sz="2424"/>
            </a:lvl2pPr>
            <a:lvl3pPr>
              <a:defRPr sz="2182"/>
            </a:lvl3pPr>
            <a:lvl4pPr>
              <a:defRPr sz="1940"/>
            </a:lvl4pPr>
            <a:lvl5pPr>
              <a:defRPr sz="1940"/>
            </a:lvl5pPr>
            <a:lvl6pPr>
              <a:defRPr sz="1940"/>
            </a:lvl6pPr>
            <a:lvl7pPr>
              <a:defRPr sz="1940"/>
            </a:lvl7pPr>
            <a:lvl8pPr>
              <a:defRPr sz="1940"/>
            </a:lvl8pPr>
            <a:lvl9pPr>
              <a:defRPr sz="19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30334" y="1354511"/>
            <a:ext cx="4899121" cy="564496"/>
          </a:xfrm>
        </p:spPr>
        <p:txBody>
          <a:bodyPr anchor="b"/>
          <a:lstStyle>
            <a:lvl1pPr marL="0" indent="0">
              <a:buNone/>
              <a:defRPr sz="2909" b="1"/>
            </a:lvl1pPr>
            <a:lvl2pPr marL="554197" indent="0">
              <a:buNone/>
              <a:defRPr sz="2424" b="1"/>
            </a:lvl2pPr>
            <a:lvl3pPr marL="1108392" indent="0">
              <a:buNone/>
              <a:defRPr sz="2182" b="1"/>
            </a:lvl3pPr>
            <a:lvl4pPr marL="1662589" indent="0">
              <a:buNone/>
              <a:defRPr sz="1940" b="1"/>
            </a:lvl4pPr>
            <a:lvl5pPr marL="2216786" indent="0">
              <a:buNone/>
              <a:defRPr sz="1940" b="1"/>
            </a:lvl5pPr>
            <a:lvl6pPr marL="2770981" indent="0">
              <a:buNone/>
              <a:defRPr sz="1940" b="1"/>
            </a:lvl6pPr>
            <a:lvl7pPr marL="3325178" indent="0">
              <a:buNone/>
              <a:defRPr sz="1940" b="1"/>
            </a:lvl7pPr>
            <a:lvl8pPr marL="3879374" indent="0">
              <a:buNone/>
              <a:defRPr sz="1940" b="1"/>
            </a:lvl8pPr>
            <a:lvl9pPr marL="4433570" indent="0">
              <a:buNone/>
              <a:defRPr sz="19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30334" y="1919007"/>
            <a:ext cx="4899121" cy="3486431"/>
          </a:xfrm>
        </p:spPr>
        <p:txBody>
          <a:bodyPr/>
          <a:lstStyle>
            <a:lvl1pPr>
              <a:defRPr sz="2909"/>
            </a:lvl1pPr>
            <a:lvl2pPr>
              <a:defRPr sz="2424"/>
            </a:lvl2pPr>
            <a:lvl3pPr>
              <a:defRPr sz="2182"/>
            </a:lvl3pPr>
            <a:lvl4pPr>
              <a:defRPr sz="1940"/>
            </a:lvl4pPr>
            <a:lvl5pPr>
              <a:defRPr sz="1940"/>
            </a:lvl5pPr>
            <a:lvl6pPr>
              <a:defRPr sz="1940"/>
            </a:lvl6pPr>
            <a:lvl7pPr>
              <a:defRPr sz="1940"/>
            </a:lvl7pPr>
            <a:lvl8pPr>
              <a:defRPr sz="1940"/>
            </a:lvl8pPr>
            <a:lvl9pPr>
              <a:defRPr sz="19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38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788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946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182" y="240927"/>
            <a:ext cx="3646440" cy="1025338"/>
          </a:xfrm>
        </p:spPr>
        <p:txBody>
          <a:bodyPr anchor="b"/>
          <a:lstStyle>
            <a:lvl1pPr algn="l">
              <a:defRPr sz="24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394" y="240928"/>
            <a:ext cx="6196061" cy="5164511"/>
          </a:xfrm>
        </p:spPr>
        <p:txBody>
          <a:bodyPr/>
          <a:lstStyle>
            <a:lvl1pPr>
              <a:defRPr sz="3879"/>
            </a:lvl1pPr>
            <a:lvl2pPr>
              <a:defRPr sz="3394"/>
            </a:lvl2pPr>
            <a:lvl3pPr>
              <a:defRPr sz="2909"/>
            </a:lvl3pPr>
            <a:lvl4pPr>
              <a:defRPr sz="2424"/>
            </a:lvl4pPr>
            <a:lvl5pPr>
              <a:defRPr sz="2424"/>
            </a:lvl5pPr>
            <a:lvl6pPr>
              <a:defRPr sz="2424"/>
            </a:lvl6pPr>
            <a:lvl7pPr>
              <a:defRPr sz="2424"/>
            </a:lvl7pPr>
            <a:lvl8pPr>
              <a:defRPr sz="2424"/>
            </a:lvl8pPr>
            <a:lvl9pPr>
              <a:defRPr sz="24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4182" y="1266266"/>
            <a:ext cx="3646440" cy="4139173"/>
          </a:xfrm>
        </p:spPr>
        <p:txBody>
          <a:bodyPr/>
          <a:lstStyle>
            <a:lvl1pPr marL="0" indent="0">
              <a:buNone/>
              <a:defRPr sz="1697"/>
            </a:lvl1pPr>
            <a:lvl2pPr marL="554197" indent="0">
              <a:buNone/>
              <a:defRPr sz="1454"/>
            </a:lvl2pPr>
            <a:lvl3pPr marL="1108392" indent="0">
              <a:buNone/>
              <a:defRPr sz="1212"/>
            </a:lvl3pPr>
            <a:lvl4pPr marL="1662589" indent="0">
              <a:buNone/>
              <a:defRPr sz="1091"/>
            </a:lvl4pPr>
            <a:lvl5pPr marL="2216786" indent="0">
              <a:buNone/>
              <a:defRPr sz="1091"/>
            </a:lvl5pPr>
            <a:lvl6pPr marL="2770981" indent="0">
              <a:buNone/>
              <a:defRPr sz="1091"/>
            </a:lvl6pPr>
            <a:lvl7pPr marL="3325178" indent="0">
              <a:buNone/>
              <a:defRPr sz="1091"/>
            </a:lvl7pPr>
            <a:lvl8pPr marL="3879374" indent="0">
              <a:buNone/>
              <a:defRPr sz="1091"/>
            </a:lvl8pPr>
            <a:lvl9pPr marL="4433570" indent="0">
              <a:buNone/>
              <a:defRPr sz="10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786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2471" y="4235824"/>
            <a:ext cx="6650182" cy="500063"/>
          </a:xfrm>
        </p:spPr>
        <p:txBody>
          <a:bodyPr anchor="b"/>
          <a:lstStyle>
            <a:lvl1pPr algn="l">
              <a:defRPr sz="24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72471" y="540684"/>
            <a:ext cx="6650182" cy="3630706"/>
          </a:xfrm>
        </p:spPr>
        <p:txBody>
          <a:bodyPr/>
          <a:lstStyle>
            <a:lvl1pPr marL="0" indent="0">
              <a:buNone/>
              <a:defRPr sz="3879"/>
            </a:lvl1pPr>
            <a:lvl2pPr marL="554197" indent="0">
              <a:buNone/>
              <a:defRPr sz="3394"/>
            </a:lvl2pPr>
            <a:lvl3pPr marL="1108392" indent="0">
              <a:buNone/>
              <a:defRPr sz="2909"/>
            </a:lvl3pPr>
            <a:lvl4pPr marL="1662589" indent="0">
              <a:buNone/>
              <a:defRPr sz="2424"/>
            </a:lvl4pPr>
            <a:lvl5pPr marL="2216786" indent="0">
              <a:buNone/>
              <a:defRPr sz="2424"/>
            </a:lvl5pPr>
            <a:lvl6pPr marL="2770981" indent="0">
              <a:buNone/>
              <a:defRPr sz="2424"/>
            </a:lvl6pPr>
            <a:lvl7pPr marL="3325178" indent="0">
              <a:buNone/>
              <a:defRPr sz="2424"/>
            </a:lvl7pPr>
            <a:lvl8pPr marL="3879374" indent="0">
              <a:buNone/>
              <a:defRPr sz="2424"/>
            </a:lvl8pPr>
            <a:lvl9pPr marL="4433570" indent="0">
              <a:buNone/>
              <a:defRPr sz="242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72471" y="4735887"/>
            <a:ext cx="6650182" cy="710172"/>
          </a:xfrm>
        </p:spPr>
        <p:txBody>
          <a:bodyPr/>
          <a:lstStyle>
            <a:lvl1pPr marL="0" indent="0">
              <a:buNone/>
              <a:defRPr sz="1697"/>
            </a:lvl1pPr>
            <a:lvl2pPr marL="554197" indent="0">
              <a:buNone/>
              <a:defRPr sz="1454"/>
            </a:lvl2pPr>
            <a:lvl3pPr marL="1108392" indent="0">
              <a:buNone/>
              <a:defRPr sz="1212"/>
            </a:lvl3pPr>
            <a:lvl4pPr marL="1662589" indent="0">
              <a:buNone/>
              <a:defRPr sz="1091"/>
            </a:lvl4pPr>
            <a:lvl5pPr marL="2216786" indent="0">
              <a:buNone/>
              <a:defRPr sz="1091"/>
            </a:lvl5pPr>
            <a:lvl6pPr marL="2770981" indent="0">
              <a:buNone/>
              <a:defRPr sz="1091"/>
            </a:lvl6pPr>
            <a:lvl7pPr marL="3325178" indent="0">
              <a:buNone/>
              <a:defRPr sz="1091"/>
            </a:lvl7pPr>
            <a:lvl8pPr marL="3879374" indent="0">
              <a:buNone/>
              <a:defRPr sz="1091"/>
            </a:lvl8pPr>
            <a:lvl9pPr marL="4433570" indent="0">
              <a:buNone/>
              <a:defRPr sz="10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921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742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35637" y="242329"/>
            <a:ext cx="2493818" cy="516311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4182" y="242329"/>
            <a:ext cx="7296727" cy="516311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865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5830888" y="203200"/>
            <a:ext cx="4940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5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965200"/>
            <a:ext cx="12192000" cy="238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575050" y="6054725"/>
            <a:ext cx="7778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defRPr/>
            </a:pP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Email: </a:t>
            </a: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info@deeperlife.nl;  </a:t>
            </a:r>
            <a:r>
              <a:rPr lang="en-US" altLang="en-US" sz="14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Websites</a:t>
            </a:r>
            <a:r>
              <a:rPr lang="en-US" alt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www.dclm-nl.org;  www.dclm.org</a:t>
            </a:r>
            <a:endParaRPr lang="en-US" altLang="en-US" sz="140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243013"/>
            <a:ext cx="12192000" cy="100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5175" y="90488"/>
            <a:ext cx="704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17284"/>
            <a:ext cx="10363200" cy="222109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7855"/>
            <a:ext cx="9144000" cy="15805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F4CC0-4873-4233-BDCF-80BEBAD5A084}" type="datetimeFigureOut">
              <a:rPr lang="en-US"/>
              <a:pPr>
                <a:defRPr/>
              </a:pPr>
              <a:t>10/30/2025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D10086-4EEE-8F41-BC30-9FC6F67610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57" y="84955"/>
            <a:ext cx="876685" cy="80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664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6597774" y="106363"/>
            <a:ext cx="43227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Deeper Christian Life Ministry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800" b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The Netherlands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52488"/>
            <a:ext cx="12192000" cy="1000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353175"/>
            <a:ext cx="12192000" cy="5048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500">
                <a:latin typeface="Bell MT" panose="02020503060305020303" pitchFamily="18" charset="0"/>
              </a:rPr>
              <a:t>…earnestly contend for the FAITH which was once delivered unto the SAINTS (Jude 3)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011238"/>
            <a:ext cx="12192000" cy="10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0536" y="0"/>
            <a:ext cx="704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70135"/>
            <a:ext cx="10515600" cy="593707"/>
          </a:xfr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3872"/>
            <a:ext cx="10515600" cy="3875722"/>
          </a:xfrm>
        </p:spPr>
        <p:txBody>
          <a:bodyPr/>
          <a:lstStyle>
            <a:lvl1pPr>
              <a:defRPr sz="3200"/>
            </a:lvl1pPr>
            <a:lvl2pPr>
              <a:defRPr sz="3000"/>
            </a:lvl2pPr>
            <a:lvl3pPr>
              <a:defRPr sz="2800"/>
            </a:lvl3pPr>
            <a:lvl4pPr>
              <a:defRPr sz="26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DDF9D7-720F-374E-866B-4B431C46F5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"/>
            <a:ext cx="909185" cy="8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381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1BE17-3654-4CE2-B0FD-936A3E10C842}" type="datetimeFigureOut">
              <a:rPr lang="en-US"/>
              <a:pPr>
                <a:defRPr/>
              </a:pPr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00648-7034-409F-91E6-277EB4E84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11893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29E00-4FAD-485A-B6F0-4DA1F0773649}" type="datetimeFigureOut">
              <a:rPr lang="en-US"/>
              <a:pPr>
                <a:defRPr/>
              </a:pPr>
              <a:t>10/30/2025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BD59D-F673-42A7-9F88-8CE2949FEF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07663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481DD-64E9-453F-9A18-8E1185034B1B}" type="datetimeFigureOut">
              <a:rPr lang="en-US"/>
              <a:pPr>
                <a:defRPr/>
              </a:pPr>
              <a:t>10/30/2025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1DAE0-A164-4DF5-9795-C6535EAFCE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7043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DB387-DA01-4626-BC06-C8C73EF51C7F}" type="datetimeFigureOut">
              <a:rPr lang="en-US"/>
              <a:pPr>
                <a:defRPr/>
              </a:pPr>
              <a:t>10/30/2025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60632-52BD-4750-9838-DC4D4DBB4F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94151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DF442-6F8D-4B5A-A87E-0D67F7C802FE}" type="datetimeFigureOut">
              <a:rPr lang="en-US"/>
              <a:pPr>
                <a:defRPr/>
              </a:pPr>
              <a:t>10/30/2025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C67E1-E6E4-4C1D-BC85-3209A2D36E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9116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13E9F-D858-44D9-B83F-0E675F2E0129}" type="datetimeFigureOut">
              <a:rPr lang="en-US"/>
              <a:pPr>
                <a:defRPr/>
              </a:pPr>
              <a:t>10/30/2025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9274E-37A9-459A-A3CC-71A2AD219D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1672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B2BD8-B9B7-4E89-B467-05B3CEDCA89D}" type="datetimeFigureOut">
              <a:rPr lang="en-US"/>
              <a:pPr>
                <a:defRPr/>
              </a:pPr>
              <a:t>10/30/2025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16CC3-7A17-46E0-B2CE-08B7AE93AC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3413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993AC-CD47-418A-801A-3D4A840221DF}" type="datetimeFigureOut">
              <a:rPr lang="en-US"/>
              <a:pPr>
                <a:defRPr/>
              </a:pPr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C97BD-4B74-4B4C-BF7D-77813C7643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61431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11EA4-414B-496E-8224-09C105A65469}" type="datetimeFigureOut">
              <a:rPr lang="en-US"/>
              <a:pPr>
                <a:defRPr/>
              </a:pPr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A5F29-34CC-4FC6-895C-D8C32ED7C0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383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2398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4381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52130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1719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3939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1845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2686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6462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2641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2947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52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AA8B3-41F2-D214-9BB4-40394F301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6E8D1-AF22-B895-2E34-123C45955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5D030-457B-1ABB-75B9-0015CD044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B6003-8A87-E758-DCEB-413B5A4B7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8D8A7-5D56-33D1-605B-60003202E8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47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732A32-F83C-480C-A51D-C8B234617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B6A7B-0486-4842-B37C-164831CA8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78EED-A23E-4262-BD86-C799D9453E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6198B3-0D6E-4252-8F13-EBA5E38C4A1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77FD2-A0A6-4AE1-96B8-B285B3844F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91E5D-620E-443B-A973-3879CA411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ECCC50-6ECB-4036-B3F6-CE2D987CB40B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636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FD3D1-824F-4672-86B1-17B6859C1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D78E1-9539-4295-8449-C690A2226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DF714-A49C-4197-8488-E24C65DE42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18124-9824-47CA-BA84-88E8E5B41D69}" type="datetimeFigureOut">
              <a:rPr lang="en-NL" smtClean="0"/>
              <a:t>30/10/2025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E2C4-1807-4A24-B8D4-E1CAA84B90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99D44-B165-4843-874D-8924B5D5F5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5241A-55A2-4AE4-A772-148ECDC023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22910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4182" y="242328"/>
            <a:ext cx="9975273" cy="10085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182" y="1411942"/>
            <a:ext cx="9975273" cy="3993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4182" y="5608546"/>
            <a:ext cx="2586182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909" y="5608546"/>
            <a:ext cx="3509818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43273" y="5608546"/>
            <a:ext cx="2586182" cy="322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2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108392" rtl="0" eaLnBrk="1" latinLnBrk="0" hangingPunct="1">
        <a:spcBef>
          <a:spcPct val="0"/>
        </a:spcBef>
        <a:buNone/>
        <a:defRPr sz="5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5647" indent="-415647" algn="l" defTabSz="1108392" rtl="0" eaLnBrk="1" latinLnBrk="0" hangingPunct="1">
        <a:spcBef>
          <a:spcPct val="20000"/>
        </a:spcBef>
        <a:buFont typeface="Arial" pitchFamily="34" charset="0"/>
        <a:buChar char="•"/>
        <a:defRPr sz="3879" kern="1200">
          <a:solidFill>
            <a:schemeClr val="tx1"/>
          </a:solidFill>
          <a:latin typeface="+mn-lt"/>
          <a:ea typeface="+mn-ea"/>
          <a:cs typeface="+mn-cs"/>
        </a:defRPr>
      </a:lvl1pPr>
      <a:lvl2pPr marL="900569" indent="-346373" algn="l" defTabSz="1108392" rtl="0" eaLnBrk="1" latinLnBrk="0" hangingPunct="1">
        <a:spcBef>
          <a:spcPct val="20000"/>
        </a:spcBef>
        <a:buFont typeface="Arial" pitchFamily="34" charset="0"/>
        <a:buChar char="–"/>
        <a:defRPr sz="3394" kern="1200">
          <a:solidFill>
            <a:schemeClr val="tx1"/>
          </a:solidFill>
          <a:latin typeface="+mn-lt"/>
          <a:ea typeface="+mn-ea"/>
          <a:cs typeface="+mn-cs"/>
        </a:defRPr>
      </a:lvl2pPr>
      <a:lvl3pPr marL="1385491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909" kern="1200">
          <a:solidFill>
            <a:schemeClr val="tx1"/>
          </a:solidFill>
          <a:latin typeface="+mn-lt"/>
          <a:ea typeface="+mn-ea"/>
          <a:cs typeface="+mn-cs"/>
        </a:defRPr>
      </a:lvl3pPr>
      <a:lvl4pPr marL="1939687" indent="-277098" algn="l" defTabSz="1108392" rtl="0" eaLnBrk="1" latinLnBrk="0" hangingPunct="1">
        <a:spcBef>
          <a:spcPct val="20000"/>
        </a:spcBef>
        <a:buFont typeface="Arial" pitchFamily="34" charset="0"/>
        <a:buChar char="–"/>
        <a:defRPr sz="2424" kern="1200">
          <a:solidFill>
            <a:schemeClr val="tx1"/>
          </a:solidFill>
          <a:latin typeface="+mn-lt"/>
          <a:ea typeface="+mn-ea"/>
          <a:cs typeface="+mn-cs"/>
        </a:defRPr>
      </a:lvl4pPr>
      <a:lvl5pPr marL="2493883" indent="-277098" algn="l" defTabSz="1108392" rtl="0" eaLnBrk="1" latinLnBrk="0" hangingPunct="1">
        <a:spcBef>
          <a:spcPct val="20000"/>
        </a:spcBef>
        <a:buFont typeface="Arial" pitchFamily="34" charset="0"/>
        <a:buChar char="»"/>
        <a:defRPr sz="2424" kern="1200">
          <a:solidFill>
            <a:schemeClr val="tx1"/>
          </a:solidFill>
          <a:latin typeface="+mn-lt"/>
          <a:ea typeface="+mn-ea"/>
          <a:cs typeface="+mn-cs"/>
        </a:defRPr>
      </a:lvl5pPr>
      <a:lvl6pPr marL="3048080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6pPr>
      <a:lvl7pPr marL="3602276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7pPr>
      <a:lvl8pPr marL="4156472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8pPr>
      <a:lvl9pPr marL="4710669" indent="-277098" algn="l" defTabSz="1108392" rtl="0" eaLnBrk="1" latinLnBrk="0" hangingPunct="1">
        <a:spcBef>
          <a:spcPct val="20000"/>
        </a:spcBef>
        <a:buFont typeface="Arial" pitchFamily="34" charset="0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1pPr>
      <a:lvl2pPr marL="554197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2pPr>
      <a:lvl3pPr marL="1108392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3pPr>
      <a:lvl4pPr marL="1662589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4pPr>
      <a:lvl5pPr marL="2216786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5pPr>
      <a:lvl6pPr marL="2770981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6pPr>
      <a:lvl7pPr marL="3325178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7pPr>
      <a:lvl8pPr marL="3879374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8pPr>
      <a:lvl9pPr marL="4433570" algn="l" defTabSz="110839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C36522-EA8D-4212-83FD-A226F423BFAB}" type="datetimeFigureOut">
              <a:rPr lang="en-US"/>
              <a:pPr>
                <a:defRPr/>
              </a:pPr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8CA50-59F1-485D-82DD-EBBC74290F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39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66AC9-700C-4134-802B-28E218B176A1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BE4F6-01EF-4B45-B3AC-86A1FD6F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00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8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slideLayout" Target="../slideLayouts/slideLayout5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5652-9AF1-0D47-6E63-A34066314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4804E-F5F8-A92C-71BA-2A82D6B78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72141F-F949-C9F7-2D37-2AD9C6C47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02F1002-2A74-B262-95E7-9E287A68C237}"/>
              </a:ext>
            </a:extLst>
          </p:cNvPr>
          <p:cNvSpPr txBox="1">
            <a:spLocks/>
          </p:cNvSpPr>
          <p:nvPr/>
        </p:nvSpPr>
        <p:spPr>
          <a:xfrm>
            <a:off x="9080845" y="1263280"/>
            <a:ext cx="2384058" cy="8907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SUPER SUNDAY SERVICE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15C6C35-8964-8596-349A-486926D51BF4}"/>
              </a:ext>
            </a:extLst>
          </p:cNvPr>
          <p:cNvSpPr txBox="1">
            <a:spLocks/>
          </p:cNvSpPr>
          <p:nvPr/>
        </p:nvSpPr>
        <p:spPr>
          <a:xfrm>
            <a:off x="9488452" y="1965112"/>
            <a:ext cx="1920900" cy="3779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02-11-2025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320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0" y="1427716"/>
            <a:ext cx="7886700" cy="5937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HYMN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927" y="2860772"/>
            <a:ext cx="11451771" cy="1645913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en-US" sz="72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GHS 172:</a:t>
            </a:r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WHEN THE ROLL IS CALLED UP YONDER</a:t>
            </a:r>
          </a:p>
          <a:p>
            <a:pPr marL="0" indent="0" algn="ctr">
              <a:buNone/>
              <a:defRPr/>
            </a:pPr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  <a:defRPr/>
            </a:pP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850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THE ROLL IS CALLED UP YONDER [GHS 172]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4785926"/>
            <a:chOff x="257130" y="1719391"/>
            <a:chExt cx="10547818" cy="4785926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4785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 the trumpet of the Lord shall sound,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time shall be no more,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the morning breaks, eternal, bright and fair;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 the saved of earth shall gather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Over on the other shore,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the roll is called up yonder, I’ll be there.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</a:t>
              </a:r>
              <a:endPara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0958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690880" y="1066175"/>
            <a:ext cx="11501120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the roll… is called up yon… der,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the roll… is called up yon… der,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the roll… is called up yon… der,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the roll is called up yonder, I’ll be there.</a:t>
            </a:r>
          </a:p>
        </p:txBody>
      </p:sp>
    </p:spTree>
    <p:extLst>
      <p:ext uri="{BB962C8B-B14F-4D97-AF65-F5344CB8AC3E}">
        <p14:creationId xmlns:p14="http://schemas.microsoft.com/office/powerpoint/2010/main" val="3597915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THE ROLL IS CALLED UP YONDER [GHS 172]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4170372"/>
            <a:chOff x="257130" y="1719391"/>
            <a:chExt cx="10547818" cy="4170372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417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On that bright and cloudless morning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 the dead in Christ shall rise,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the glory of His resurrection share;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 His chosen ones shall gather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 their home beyond the skies,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the roll is called up yonder, I’ll be there.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2.</a:t>
              </a:r>
              <a:endPara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3641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690880" y="1066175"/>
            <a:ext cx="11501120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the roll… is called up yon… der,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the roll… is called up yon… der,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the roll… is called up yon… der,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the roll is called up yonder, I’ll be there.</a:t>
            </a:r>
          </a:p>
        </p:txBody>
      </p:sp>
    </p:spTree>
    <p:extLst>
      <p:ext uri="{BB962C8B-B14F-4D97-AF65-F5344CB8AC3E}">
        <p14:creationId xmlns:p14="http://schemas.microsoft.com/office/powerpoint/2010/main" val="1576840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THE ROLL IS CALLED UP YONDER [GHS 172]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656012"/>
            <a:ext cx="11948629" cy="4170372"/>
            <a:chOff x="257130" y="1719391"/>
            <a:chExt cx="10547818" cy="4170372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417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Let us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labour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for the Master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From the dawn till setting sun,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Let us talk of all His wondrous love and care,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Then, when all of life is over,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our work on earth is done,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the roll is called up yonder, I’ll be there.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719391"/>
              <a:ext cx="77876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3.</a:t>
              </a:r>
              <a:endPara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338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690880" y="1066175"/>
            <a:ext cx="11501120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the roll… is called up yon… der,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the roll… is called up yon… der,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the roll… is called up yon… der,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the roll is called up yonder, I’ll be there.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B3B6C6F-E45B-4B97-A127-D521432ACEB1}"/>
              </a:ext>
            </a:extLst>
          </p:cNvPr>
          <p:cNvSpPr/>
          <p:nvPr/>
        </p:nvSpPr>
        <p:spPr>
          <a:xfrm>
            <a:off x="8668139" y="5523722"/>
            <a:ext cx="587828" cy="53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6802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76363"/>
            <a:ext cx="9144000" cy="2521594"/>
          </a:xfrm>
        </p:spPr>
        <p:txBody>
          <a:bodyPr>
            <a:normAutofit/>
          </a:bodyPr>
          <a:lstStyle/>
          <a:p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SEARCH THE SCRIPTURES</a:t>
            </a:r>
            <a:endParaRPr lang="en-GB" sz="7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17728"/>
            <a:ext cx="9144000" cy="944339"/>
          </a:xfrm>
        </p:spPr>
        <p:txBody>
          <a:bodyPr>
            <a:normAutofit/>
          </a:bodyPr>
          <a:lstStyle/>
          <a:p>
            <a:r>
              <a:rPr lang="en-GB" b="1" dirty="0"/>
              <a:t>02-11-2025</a:t>
            </a:r>
          </a:p>
        </p:txBody>
      </p:sp>
      <p:cxnSp>
        <p:nvCxnSpPr>
          <p:cNvPr id="15" name="Straight Connector 14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3352800" y="4479276"/>
            <a:ext cx="5486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REVIEW OF THE ASSIGNMENT FROM LAST STUDY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9709" y="686862"/>
            <a:ext cx="7037591" cy="5475129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In our introduction, we were called to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“live with eternity in view.”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Now, study the fall of Esau in Gen 25:29-34 and </a:t>
            </a:r>
            <a:r>
              <a:rPr lang="en-GB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Heb</a:t>
            </a: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12:16,17. What were Esau’s main faults in this story, how do they manifest today and how can you avoid them practically?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Calibri" panose="020F0502020204030204" pitchFamily="34" charset="0"/>
              </a:rPr>
              <a:t>Volunteers, please!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en-US" b="1" dirty="0">
              <a:latin typeface="Calibri" panose="020F0502020204030204" pitchFamily="34" charset="0"/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5" name="Title 1"/>
          <p:cNvSpPr txBox="1"/>
          <p:nvPr/>
        </p:nvSpPr>
        <p:spPr>
          <a:xfrm>
            <a:off x="466344" y="4485736"/>
            <a:ext cx="3414368" cy="18182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GB" sz="2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The new heaven and the new earth</a:t>
            </a:r>
          </a:p>
        </p:txBody>
      </p:sp>
    </p:spTree>
    <p:extLst>
      <p:ext uri="{BB962C8B-B14F-4D97-AF65-F5344CB8AC3E}">
        <p14:creationId xmlns:p14="http://schemas.microsoft.com/office/powerpoint/2010/main" val="402866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049" y="742951"/>
            <a:ext cx="3617277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LESSON 10</a:t>
            </a:r>
            <a:r>
              <a:rPr lang="en-US" altLang="en-US" sz="4800" b="1" u="sng" dirty="0">
                <a:solidFill>
                  <a:srgbClr val="FFFFFF"/>
                </a:solidFill>
              </a:rPr>
              <a:t>2</a:t>
            </a:r>
            <a: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b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Imminent Return Of Christ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7" name="Freeform: Shape 6"/>
          <p:cNvSpPr/>
          <p:nvPr/>
        </p:nvSpPr>
        <p:spPr>
          <a:xfrm>
            <a:off x="5468389" y="650356"/>
            <a:ext cx="6263640" cy="842014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MEMORY VERSE: ……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: Shape 7"/>
          <p:cNvSpPr/>
          <p:nvPr/>
        </p:nvSpPr>
        <p:spPr>
          <a:xfrm>
            <a:off x="5187948" y="1576738"/>
            <a:ext cx="6667168" cy="3648973"/>
          </a:xfrm>
          <a:custGeom>
            <a:avLst/>
            <a:gdLst>
              <a:gd name="connsiteX0" fmla="*/ 0 w 6263640"/>
              <a:gd name="connsiteY0" fmla="*/ 0 h 1340325"/>
              <a:gd name="connsiteX1" fmla="*/ 6263640 w 6263640"/>
              <a:gd name="connsiteY1" fmla="*/ 0 h 1340325"/>
              <a:gd name="connsiteX2" fmla="*/ 6263640 w 6263640"/>
              <a:gd name="connsiteY2" fmla="*/ 1340325 h 1340325"/>
              <a:gd name="connsiteX3" fmla="*/ 0 w 6263640"/>
              <a:gd name="connsiteY3" fmla="*/ 1340325 h 1340325"/>
              <a:gd name="connsiteX4" fmla="*/ 0 w 6263640"/>
              <a:gd name="connsiteY4" fmla="*/ 0 h 13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3640" h="1340325">
                <a:moveTo>
                  <a:pt x="0" y="0"/>
                </a:moveTo>
                <a:lnTo>
                  <a:pt x="6263640" y="0"/>
                </a:lnTo>
                <a:lnTo>
                  <a:pt x="6263640" y="1340325"/>
                </a:lnTo>
                <a:lnTo>
                  <a:pt x="0" y="134032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8871" tIns="46990" rIns="263144" bIns="46990" numCol="1" spcCol="1270" anchor="ctr" anchorCtr="0">
            <a:noAutofit/>
          </a:bodyPr>
          <a:lstStyle/>
          <a:p>
            <a:pPr marL="180975" marR="0" lvl="1" indent="-180975" algn="ctr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“And behold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come quickly; and my reward is with me, to give every man according as his work shall be”</a:t>
            </a:r>
          </a:p>
          <a:p>
            <a:pPr marL="180975" marR="0" lvl="1" indent="-180975" algn="ctr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(Revelation 22:12).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: Shape 2"/>
          <p:cNvSpPr/>
          <p:nvPr/>
        </p:nvSpPr>
        <p:spPr>
          <a:xfrm>
            <a:off x="5468389" y="5313872"/>
            <a:ext cx="6263640" cy="781242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8"/>
              <a:lumOff val="-11764"/>
              <a:alphaOff val="0"/>
            </a:schemeClr>
          </a:fillRef>
          <a:effectRef idx="0">
            <a:schemeClr val="accent5">
              <a:hueOff val="-6758543"/>
              <a:satOff val="-17418"/>
              <a:lumOff val="-1176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TEXT:</a:t>
            </a: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+mn-ea"/>
              </a:rPr>
              <a:t>Revelation 22:1-21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3554D3-1954-BC8C-38C3-93FDAF7260FF}"/>
              </a:ext>
            </a:extLst>
          </p:cNvPr>
          <p:cNvSpPr/>
          <p:nvPr/>
        </p:nvSpPr>
        <p:spPr>
          <a:xfrm>
            <a:off x="4037181" y="448055"/>
            <a:ext cx="7688475" cy="5951024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INTRODUCTION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GB" sz="28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The new heaven and the new earth</a:t>
            </a:r>
            <a:endParaRPr kumimoji="0" lang="en-GB" altLang="en-GB" sz="28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7180" y="547821"/>
            <a:ext cx="7688476" cy="5951024"/>
          </a:xfrm>
        </p:spPr>
        <p:txBody>
          <a:bodyPr anchor="ctr">
            <a:noAutofit/>
          </a:bodyPr>
          <a:lstStyle/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dirty="0"/>
              <a:t>In this last chapter of the book of Revelation, the New Testament and the entire Bible, Christ reveals Himself as </a:t>
            </a:r>
            <a:r>
              <a:rPr lang="en-US" b="1" i="1" dirty="0"/>
              <a:t>‘the Alpha and the Omega.’</a:t>
            </a:r>
            <a:r>
              <a:rPr lang="en-US" dirty="0"/>
              <a:t> As the </a:t>
            </a:r>
            <a:r>
              <a:rPr lang="en-US" b="1" dirty="0"/>
              <a:t>Alph</a:t>
            </a:r>
            <a:r>
              <a:rPr lang="en-US" dirty="0"/>
              <a:t>a, Christ came the first time to accomplish our redemption through His death on the cross. As the </a:t>
            </a:r>
            <a:r>
              <a:rPr lang="en-US" b="1" dirty="0"/>
              <a:t>Omega</a:t>
            </a:r>
            <a:r>
              <a:rPr lang="en-US" dirty="0"/>
              <a:t>, He is coming again for the consummation of all things. His imminent return, mentioned repeatedly throughout Revelation (1:7,8; 22:7, 12,20), </a:t>
            </a:r>
            <a:r>
              <a:rPr lang="en-US" dirty="0" err="1"/>
              <a:t>emphasises</a:t>
            </a:r>
            <a:r>
              <a:rPr lang="en-US" dirty="0"/>
              <a:t> its absolute certainty. The Lord’s gracious delay provides opportunity for believers to propagate the gospel and for sinners to repent and be saved (2 Peter 3:9).</a:t>
            </a:r>
            <a:endParaRPr lang="en-US" b="1" dirty="0">
              <a:latin typeface="Calibri" panose="020F0502020204030204" pitchFamily="34" charset="0"/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2114" y="446335"/>
            <a:ext cx="7820963" cy="5952744"/>
          </a:xfrm>
        </p:spPr>
        <p:txBody>
          <a:bodyPr anchor="ctr">
            <a:noAutofit/>
          </a:bodyPr>
          <a:lstStyle/>
          <a:p>
            <a:pPr marL="457200" indent="-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dirty="0"/>
              <a:t>John describes the New Jerusalem as the glorious, eternal home prepared for all saints.</a:t>
            </a:r>
          </a:p>
          <a:p>
            <a:pPr marL="457200" indent="-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dirty="0"/>
              <a:t>Christ is Coming soon. He repeatedly promises, “</a:t>
            </a:r>
            <a:r>
              <a:rPr lang="en-US" b="1" i="1" dirty="0"/>
              <a:t>I come quickly”. </a:t>
            </a:r>
            <a:endParaRPr lang="en-US" dirty="0"/>
          </a:p>
          <a:p>
            <a:pPr marL="457200" indent="-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dirty="0"/>
              <a:t>The Rapture will happen first. Christ will appear in the sky; all believers will be caught up to meet Him in the air.</a:t>
            </a:r>
          </a:p>
          <a:p>
            <a:pPr marL="457200" indent="-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dirty="0"/>
              <a:t>Seven years later, He returns to earth visibly to reign for 1,000 years. </a:t>
            </a:r>
            <a:r>
              <a:rPr lang="en-US" b="1" dirty="0"/>
              <a:t>“Every eye will see Him”</a:t>
            </a:r>
            <a:r>
              <a:rPr lang="en-US" dirty="0"/>
              <a:t>.</a:t>
            </a:r>
          </a:p>
          <a:p>
            <a:pPr marL="457200" indent="-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n-US" dirty="0"/>
              <a:t>These prophecies warn us to repent and prepare for His return today. Your decision today determines where you will spend eternity.</a:t>
            </a: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5" name="Title 1"/>
          <p:cNvSpPr txBox="1"/>
          <p:nvPr/>
        </p:nvSpPr>
        <p:spPr>
          <a:xfrm>
            <a:off x="466344" y="458921"/>
            <a:ext cx="3414368" cy="3801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KEY LESSONS IN THE STUDY OF TODAY</a:t>
            </a:r>
            <a:endParaRPr kumimoji="0" lang="en-GB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4485736"/>
            <a:ext cx="3414368" cy="1818229"/>
          </a:xfrm>
        </p:spPr>
        <p:txBody>
          <a:bodyPr>
            <a:normAutofit/>
          </a:bodyPr>
          <a:lstStyle/>
          <a:p>
            <a:pPr algn="ctr"/>
            <a:r>
              <a:rPr lang="en-US" sz="2800" b="1" i="1" dirty="0">
                <a:solidFill>
                  <a:srgbClr val="FFFFFF"/>
                </a:solidFill>
                <a:latin typeface="Cambria" panose="02040503050406030204" pitchFamily="18" charset="0"/>
              </a:rPr>
              <a:t> Revelations 22:7,12 &amp; 20.</a:t>
            </a:r>
            <a:br>
              <a:rPr lang="en-US" sz="2800" b="1" i="1" dirty="0">
                <a:solidFill>
                  <a:srgbClr val="FFFFFF"/>
                </a:solidFill>
                <a:latin typeface="Cambria" panose="02040503050406030204" pitchFamily="18" charset="0"/>
              </a:rPr>
            </a:br>
            <a:r>
              <a:rPr lang="en-US" sz="2800" b="1" i="1" dirty="0">
                <a:solidFill>
                  <a:srgbClr val="FFFFFF"/>
                </a:solidFill>
                <a:latin typeface="Cambria" panose="02040503050406030204" pitchFamily="18" charset="0"/>
              </a:rPr>
              <a:t>     John 14:2-3.</a:t>
            </a:r>
            <a:br>
              <a:rPr lang="en-US" sz="2800" b="1" i="1" dirty="0">
                <a:solidFill>
                  <a:srgbClr val="FFFFFF"/>
                </a:solidFill>
                <a:latin typeface="Cambria" panose="02040503050406030204" pitchFamily="18" charset="0"/>
              </a:rPr>
            </a:br>
            <a:r>
              <a:rPr lang="en-US" sz="2800" b="1" i="1" dirty="0">
                <a:solidFill>
                  <a:srgbClr val="FFFFFF"/>
                </a:solidFill>
                <a:latin typeface="Cambria" panose="02040503050406030204" pitchFamily="18" charset="0"/>
              </a:rPr>
              <a:t>     Acts 1: 9-11.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972D2-208E-9EBB-A07D-F3ABDB80F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F505FBF5-F93C-B3E5-A499-A11F7726012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76FC7103-DC4F-ECF4-FC8D-44283E4D170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470E2E-2978-C687-1699-63147333A6D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9D901E-0F55-71B5-95B2-E73521B8DAB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51D66-29C9-B1FC-F56C-3F271253A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</a:t>
            </a:r>
            <a:r>
              <a:rPr lang="en-GB" altLang="en-US" sz="4000" b="1" dirty="0">
                <a:solidFill>
                  <a:srgbClr val="FFFFFF"/>
                </a:solidFill>
                <a:latin typeface="Cambria" panose="02040503050406030204" pitchFamily="18" charset="0"/>
              </a:rPr>
              <a:t>1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B526434-7CF2-5A32-0275-CB018C2AF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BB2D1BC-904E-1511-0666-6FD5BE67205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7645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2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/>
          <p:cNvGraphicFramePr>
            <a:graphicFrameLocks noGrp="1"/>
          </p:cNvGraphicFramePr>
          <p:nvPr>
            <p:ph idx="1"/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83311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3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/>
          <p:cNvGraphicFramePr>
            <a:graphicFrameLocks noGrp="1"/>
          </p:cNvGraphicFramePr>
          <p:nvPr>
            <p:ph idx="1"/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1A721-1AF0-7B24-99FF-5C00F835A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EAA8DE15-7CEA-49F0-95D2-2E28974A884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A35F4C7A-4010-4EE2-94E5-FF15B68344D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4778B5-557B-8D9D-9669-035F0D74825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6116EE-8A15-5207-6E36-36872F67122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5593FC-A334-2C40-F804-379EC13B4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4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F401C03-15E1-11E6-A179-35BD741C0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126B2D8D-FB54-7DB7-7D99-F1CEBB1A456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96636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69DF3-D7EA-20C2-1352-366574548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E4241E7F-7E37-A720-9E48-42248C2A3FD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FA4C3F66-AB3E-E844-48B4-4BA1FCC3AE0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330592-4E9F-C356-77AB-22A44874DE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51E9CE-3CCD-CE53-B26A-8FE4E8B9D6B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765F83-AA40-1AEA-9538-E8DB38841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5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27FD3B9-1154-DF9D-9011-C8360F106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8C4174C-E2D1-196C-7429-657ACF08668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54894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FD3B8-8232-CCBD-9DC2-858A0A737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2D3DA8E8-51C3-E221-5626-D1A3289FE54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6160FB9F-9267-C000-B005-47B967AF2E0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EE98D-7734-EFD5-7AAA-B7A3F0D2C40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287C5-2EC6-9F9E-2CF1-B36CA29C25B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113DF8-613B-EEE6-1ECB-DD2EAD3CB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QUESTION 6</a:t>
            </a:r>
            <a:endParaRPr lang="en-GB" sz="4000" dirty="0">
              <a:solidFill>
                <a:srgbClr val="FFFFFF"/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0DB4925-9EB0-41E3-E823-4DF3DC4E4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56D10DFE-37D2-8296-7454-BE4F01538A8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72939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CONCLUSION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9709" y="686862"/>
            <a:ext cx="7035051" cy="5475129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/>
              <a:t> ​ Just as the prophecies of Christ’s virgin birth, ministry, death, and resurrection were literally fulfilled, so shall His return be. The exact date or time is unknown; He can come at any moment.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b="1" dirty="0"/>
              <a:t>Saved by grace, believers are strengthened, sanctified, and sustained by that same grace until they reach heaven.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b="1" dirty="0"/>
              <a:t>The crucial question is: Are YOU personally ready?</a:t>
            </a:r>
          </a:p>
        </p:txBody>
      </p:sp>
      <p:pic>
        <p:nvPicPr>
          <p:cNvPr id="4" name="Picture 3" descr="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AC397-70D4-9A54-F5C2-D482B8EDA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>
            <a:extLst>
              <a:ext uri="{FF2B5EF4-FFF2-40B4-BE49-F238E27FC236}">
                <a16:creationId xmlns:a16="http://schemas.microsoft.com/office/drawing/2014/main" id="{F5FBE66D-08FA-04AB-F1E6-332E9DF5BE2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7D23B-410A-5FDB-A2B5-54D3B05D9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pPr algn="ctr"/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ASSIGNMENT</a:t>
            </a: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EE3022-905D-B7D5-0598-F5B2CE72EA1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40690E-D11D-3828-9D77-F16A573510D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6220F-64AF-5D4E-529F-4F53CD27D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3807" y="901781"/>
            <a:ext cx="7490066" cy="5045292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latin typeface="Calibri" panose="020F0502020204030204" pitchFamily="34" charset="0"/>
              </a:rPr>
              <a:t>You often come across people, both unbelievers and church-goers, who argue that Christ will never come again. They say, </a:t>
            </a:r>
            <a:r>
              <a:rPr lang="en-US" b="1" i="1" dirty="0">
                <a:latin typeface="Calibri" panose="020F0502020204030204" pitchFamily="34" charset="0"/>
              </a:rPr>
              <a:t>"Our great-great-grandparents heard the same thing about Jesus coming back, and they all died. Death will eventually come to everyone, just as it always has”. </a:t>
            </a:r>
            <a:r>
              <a:rPr lang="en-US" b="1">
                <a:latin typeface="Calibri" panose="020F0502020204030204" pitchFamily="34" charset="0"/>
              </a:rPr>
              <a:t>How would </a:t>
            </a:r>
            <a:r>
              <a:rPr lang="en-US" b="1" dirty="0">
                <a:latin typeface="Calibri" panose="020F0502020204030204" pitchFamily="34" charset="0"/>
              </a:rPr>
              <a:t>you approach and help deliver them from their spiritual blindness, using biblical references?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01382DD-677B-2A4D-79A3-6BE3C1DE2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46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E40B8E-AD1B-C766-F1CC-F6732733F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SEARCH THE SCRIPTURES </a:t>
            </a:r>
            <a:r>
              <a:rPr kumimoji="0" lang="en-US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SUMMARY</a:t>
            </a:r>
            <a:endParaRPr lang="en-US" sz="4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Content Placeholder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8B2DB98-57B1-18EE-3F1E-54ADEB1D0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932" y="1881381"/>
            <a:ext cx="6552381" cy="3095238"/>
          </a:xfr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28785D9-999B-5E46-1E8D-8B72A54D2A1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09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2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CDD1D-9ABE-0F55-0AF3-AC0340351A48}"/>
              </a:ext>
            </a:extLst>
          </p:cNvPr>
          <p:cNvSpPr txBox="1">
            <a:spLocks/>
          </p:cNvSpPr>
          <p:nvPr/>
        </p:nvSpPr>
        <p:spPr>
          <a:xfrm>
            <a:off x="990052" y="1450655"/>
            <a:ext cx="4402510" cy="39566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sz="48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INTERCESSION</a:t>
            </a:r>
          </a:p>
        </p:txBody>
      </p:sp>
      <p:cxnSp>
        <p:nvCxnSpPr>
          <p:cNvPr id="20" name="Straight Connector 14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25292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6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25292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27A4B33-96F3-8B41-2D5E-3307D23BFAA8}"/>
              </a:ext>
            </a:extLst>
          </p:cNvPr>
          <p:cNvGrpSpPr/>
          <p:nvPr/>
        </p:nvGrpSpPr>
        <p:grpSpPr>
          <a:xfrm>
            <a:off x="5779996" y="685800"/>
            <a:ext cx="5775524" cy="5486400"/>
            <a:chOff x="7320133" y="1125328"/>
            <a:chExt cx="4922091" cy="5292000"/>
          </a:xfrm>
        </p:grpSpPr>
        <p:pic>
          <p:nvPicPr>
            <p:cNvPr id="5" name="Picture 2" descr="2 Timothy 2:15 Truth: Verse of the Day: James 5:16 KJV">
              <a:extLst>
                <a:ext uri="{FF2B5EF4-FFF2-40B4-BE49-F238E27FC236}">
                  <a16:creationId xmlns:a16="http://schemas.microsoft.com/office/drawing/2014/main" id="{5A5EFBA8-9087-F10B-CC5A-FEA5DB656D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07" t="2902" r="2594"/>
            <a:stretch/>
          </p:blipFill>
          <p:spPr bwMode="auto">
            <a:xfrm>
              <a:off x="7320133" y="1125328"/>
              <a:ext cx="4922091" cy="529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1E6AEB1-528D-710A-79A1-284E2D3420E1}"/>
                </a:ext>
              </a:extLst>
            </p:cNvPr>
            <p:cNvSpPr/>
            <p:nvPr/>
          </p:nvSpPr>
          <p:spPr>
            <a:xfrm>
              <a:off x="11064552" y="4364856"/>
              <a:ext cx="1127448" cy="14426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9D43472F-04CD-1F38-EF05-792FC816A66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961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98EAFF5-537E-AD5C-23D9-EBE879C35C24}"/>
              </a:ext>
            </a:extLst>
          </p:cNvPr>
          <p:cNvSpPr txBox="1">
            <a:spLocks/>
          </p:cNvSpPr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TITHES AND OFFERING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97" name="Content Placeholder 2">
            <a:extLst>
              <a:ext uri="{FF2B5EF4-FFF2-40B4-BE49-F238E27FC236}">
                <a16:creationId xmlns:a16="http://schemas.microsoft.com/office/drawing/2014/main" id="{2EDBD9A1-AAED-6B30-6C2B-FBDD333A16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3659707"/>
              </p:ext>
            </p:extLst>
          </p:nvPr>
        </p:nvGraphicFramePr>
        <p:xfrm>
          <a:off x="1371599" y="2408667"/>
          <a:ext cx="10165978" cy="2255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E451A50D-6A9A-8C30-BA26-BB9BCCA05F84}"/>
              </a:ext>
            </a:extLst>
          </p:cNvPr>
          <p:cNvGrpSpPr/>
          <p:nvPr/>
        </p:nvGrpSpPr>
        <p:grpSpPr>
          <a:xfrm>
            <a:off x="1371599" y="1760667"/>
            <a:ext cx="6875930" cy="648000"/>
            <a:chOff x="734612" y="1994403"/>
            <a:chExt cx="4320000" cy="64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D22EA87-1F27-2295-CFAD-BDFA57BD6DD2}"/>
                </a:ext>
              </a:extLst>
            </p:cNvPr>
            <p:cNvSpPr/>
            <p:nvPr/>
          </p:nvSpPr>
          <p:spPr>
            <a:xfrm>
              <a:off x="734612" y="1994403"/>
              <a:ext cx="4320000" cy="648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A375C84-E6CC-EAF0-5D9A-67FF3E248516}"/>
                </a:ext>
              </a:extLst>
            </p:cNvPr>
            <p:cNvSpPr txBox="1"/>
            <p:nvPr/>
          </p:nvSpPr>
          <p:spPr>
            <a:xfrm>
              <a:off x="734612" y="1994403"/>
              <a:ext cx="4320000" cy="648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11557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en-US" sz="2600" b="1" kern="1200" dirty="0"/>
                <a:t>Kindly pay via one of the following options: </a:t>
              </a:r>
              <a:endParaRPr lang="en-US" sz="2600" kern="1200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648082F-9426-0771-5274-ADA13CBF8D94}"/>
              </a:ext>
            </a:extLst>
          </p:cNvPr>
          <p:cNvSpPr txBox="1"/>
          <p:nvPr/>
        </p:nvSpPr>
        <p:spPr>
          <a:xfrm>
            <a:off x="7370561" y="4038378"/>
            <a:ext cx="4722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lvl="0" indent="179388" algn="l" defTabSz="10668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</a:rPr>
              <a:t>IBAN: NL90ABNA0416385699</a:t>
            </a:r>
            <a:endParaRPr lang="en-US" sz="2400" kern="1200" dirty="0">
              <a:solidFill>
                <a:schemeClr val="accent5">
                  <a:lumMod val="50000"/>
                </a:schemeClr>
              </a:solidFill>
            </a:endParaRPr>
          </a:p>
          <a:p>
            <a:pPr marL="84138" lvl="0" indent="179388" algn="l" defTabSz="10668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</a:rPr>
              <a:t>Remarks: Tithes (name of region)</a:t>
            </a:r>
            <a:endParaRPr lang="en-US" sz="2400" kern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DC8D55-75B6-936E-DD9C-C8F2B5B4962A}"/>
              </a:ext>
            </a:extLst>
          </p:cNvPr>
          <p:cNvSpPr txBox="1"/>
          <p:nvPr/>
        </p:nvSpPr>
        <p:spPr>
          <a:xfrm>
            <a:off x="1225855" y="5386846"/>
            <a:ext cx="5476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lvl="0" algn="l" defTabSz="1066800">
              <a:lnSpc>
                <a:spcPct val="100000"/>
              </a:lnSpc>
              <a:spcBef>
                <a:spcPct val="0"/>
              </a:spcBef>
            </a:pPr>
            <a:r>
              <a:rPr lang="en-US" sz="2800" b="1" i="1" kern="1200" dirty="0"/>
              <a:t>“… God loves a cheerful giver”</a:t>
            </a:r>
          </a:p>
          <a:p>
            <a:pPr marL="84138" lvl="0" algn="l" defTabSz="1066800">
              <a:lnSpc>
                <a:spcPct val="100000"/>
              </a:lnSpc>
              <a:spcBef>
                <a:spcPct val="0"/>
              </a:spcBef>
            </a:pPr>
            <a:r>
              <a:rPr lang="en-US" sz="2800" b="1" dirty="0"/>
              <a:t>- 2 Corinthians 9:7</a:t>
            </a:r>
            <a:endParaRPr lang="en-US" sz="2800" b="1" kern="1200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F9E26BF-1C9B-A3C4-731E-845FB2149C5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53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0" y="1427716"/>
            <a:ext cx="7886700" cy="5937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HYMN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927" y="2860772"/>
            <a:ext cx="11451771" cy="1645913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 THE FIRE FALL</a:t>
            </a:r>
          </a:p>
        </p:txBody>
      </p:sp>
    </p:spTree>
    <p:extLst>
      <p:ext uri="{BB962C8B-B14F-4D97-AF65-F5344CB8AC3E}">
        <p14:creationId xmlns:p14="http://schemas.microsoft.com/office/powerpoint/2010/main" val="2564544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THE FIRE FALL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145472"/>
            <a:ext cx="11948629" cy="5695811"/>
            <a:chOff x="257130" y="1655891"/>
            <a:chExt cx="10547818" cy="5695811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632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They were gathered in an upper chamber,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As commanded by the risen Lord,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the promise of the Father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There they sought with one accord,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When the Holy Ghost from heaven descended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Like a rushing wind and tongues of fire: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So dear Lord, we seek Thy blessing,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Come with glory now our hearts inspire.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6558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7145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041400" y="382012"/>
            <a:ext cx="10579100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fire fall, let the fire fall,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fire from heaven fall;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are waiting and expecting,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Now in faith, dear Lord, we call;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fire fall, let the fire fall,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Thy promise we depend;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From the glory of Thy presence,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Pentecostal fire descend.</a:t>
            </a:r>
          </a:p>
        </p:txBody>
      </p:sp>
    </p:spTree>
    <p:extLst>
      <p:ext uri="{BB962C8B-B14F-4D97-AF65-F5344CB8AC3E}">
        <p14:creationId xmlns:p14="http://schemas.microsoft.com/office/powerpoint/2010/main" val="38566427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THE FIRE FALL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158172"/>
            <a:ext cx="11948629" cy="5067558"/>
            <a:chOff x="257130" y="1668591"/>
            <a:chExt cx="10547818" cy="5067558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016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As Elijah we would raise the altar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 our testimony clear and true,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Christ the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Saviour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loving Healer,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Coming Lord, Baptizer too,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Ever flowing grace and full salvation,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 a ruined race Thy love has planned;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 this blessed revelation,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 Thy written Word we dare to stand.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6685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9462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041400" y="382012"/>
            <a:ext cx="10579100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fire fall, let the fire fall,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fire from heaven fall;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are waiting and expecting,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Now in faith, dear Lord, we call;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fire fall, let the fire fall,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Thy promise we depend;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From the glory of Thy presence,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Pentecostal fire descend.</a:t>
            </a:r>
          </a:p>
        </p:txBody>
      </p:sp>
    </p:spTree>
    <p:extLst>
      <p:ext uri="{BB962C8B-B14F-4D97-AF65-F5344CB8AC3E}">
        <p14:creationId xmlns:p14="http://schemas.microsoft.com/office/powerpoint/2010/main" val="463945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THE FIRE FALL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158172"/>
            <a:ext cx="11948629" cy="5067558"/>
            <a:chOff x="257130" y="1668591"/>
            <a:chExt cx="10547818" cy="5067558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016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’Tis the covenanted promise given,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 as many as the Lord shall call,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 the Fathers and their children,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 Thy people, one and all;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So rejoicing in Thy Word unfailing,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We draw nigh in faith Thy power to know;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Come, O come Thou burning Spirit,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Set our hearts with </a:t>
              </a: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heav’nly</a:t>
              </a: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fire aglow.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6685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20718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041400" y="382012"/>
            <a:ext cx="10579100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fire fall, let the fire fall,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fire from heaven fall;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are waiting and expecting,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Now in faith, dear Lord, we call;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fire fall, let the fire fall,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Thy promise we depend;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From the glory of Thy presence,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Pentecostal fire descend.</a:t>
            </a:r>
          </a:p>
        </p:txBody>
      </p:sp>
    </p:spTree>
    <p:extLst>
      <p:ext uri="{BB962C8B-B14F-4D97-AF65-F5344CB8AC3E}">
        <p14:creationId xmlns:p14="http://schemas.microsoft.com/office/powerpoint/2010/main" val="8131006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03"/>
            <a:ext cx="12192000" cy="9810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THE FIRE FALL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372" y="1158172"/>
            <a:ext cx="11948629" cy="5067558"/>
            <a:chOff x="257130" y="1668591"/>
            <a:chExt cx="10547818" cy="5067558"/>
          </a:xfrm>
        </p:grpSpPr>
        <p:sp>
          <p:nvSpPr>
            <p:cNvPr id="14339" name="TextBox 1"/>
            <p:cNvSpPr txBox="1">
              <a:spLocks noChangeArrowheads="1"/>
            </p:cNvSpPr>
            <p:nvPr/>
          </p:nvSpPr>
          <p:spPr bwMode="auto">
            <a:xfrm>
              <a:off x="907147" y="1719391"/>
              <a:ext cx="9897801" cy="5016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With a living coal from off Thy altar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Touch our lips to swell Thy wondrous praise,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 extol Thee, bless, adore Thee,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our songs of worship raise;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Let the cloud of glory now descending,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Fill our hearts with holy ecstasy;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Come in all Thy glorious fulness,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Blessed Holy Spirit, have Thy way.</a:t>
              </a:r>
            </a:p>
          </p:txBody>
        </p:sp>
        <p:sp>
          <p:nvSpPr>
            <p:cNvPr id="14341" name="TextBox 5"/>
            <p:cNvSpPr txBox="1">
              <a:spLocks noChangeArrowheads="1"/>
            </p:cNvSpPr>
            <p:nvPr/>
          </p:nvSpPr>
          <p:spPr bwMode="auto">
            <a:xfrm>
              <a:off x="257130" y="1668591"/>
              <a:ext cx="7787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4.</a:t>
              </a:r>
              <a:endPara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94712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1041400" y="382012"/>
            <a:ext cx="10579100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fire fall, let the fire fall,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fire from heaven fall;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are waiting and expecting,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Now in faith, dear Lord, we call;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fire fall, let the fire fall,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Thy promise we depend;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From the glory of Thy presence,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the Pentecostal fire descend.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C4A092F-F64A-401A-8301-EB4230C66ABB}"/>
              </a:ext>
            </a:extLst>
          </p:cNvPr>
          <p:cNvSpPr/>
          <p:nvPr/>
        </p:nvSpPr>
        <p:spPr>
          <a:xfrm>
            <a:off x="10562772" y="6082522"/>
            <a:ext cx="587828" cy="53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6495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icrophone&#10;&#10;Description automatically generated">
            <a:extLst>
              <a:ext uri="{FF2B5EF4-FFF2-40B4-BE49-F238E27FC236}">
                <a16:creationId xmlns:a16="http://schemas.microsoft.com/office/drawing/2014/main" id="{2EFE78B7-C87A-468F-90AC-26A75A291C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75" b="9074"/>
          <a:stretch/>
        </p:blipFill>
        <p:spPr>
          <a:xfrm>
            <a:off x="1" y="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DF9BBD-46EB-4414-8A00-381669DD3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6166" y="2591344"/>
            <a:ext cx="5806034" cy="11656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volini" panose="03000502040302020204" pitchFamily="66" charset="0"/>
              </a:rPr>
              <a:t>CHOIR</a:t>
            </a:r>
            <a:endParaRPr lang="en-US" sz="6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volini" panose="03000502040302020204" pitchFamily="66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3C6D33F-7F6D-8AB0-22A8-5AB06950C91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45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100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2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BD4DD4-12B0-C028-9915-EA77C9A8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800" b="1" dirty="0">
                <a:solidFill>
                  <a:srgbClr val="FFFFFF"/>
                </a:solidFill>
                <a:latin typeface="+mn-lt"/>
              </a:rPr>
              <a:t>PRAYER &amp; FASTING</a:t>
            </a:r>
          </a:p>
        </p:txBody>
      </p:sp>
      <p:sp>
        <p:nvSpPr>
          <p:cNvPr id="108" name="Rectangle 102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7100" y="461737"/>
            <a:ext cx="2149361" cy="1870055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8F3EA-23B5-21C6-EB72-869EE3249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6" y="2798385"/>
            <a:ext cx="10933670" cy="32832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sz="6600" b="1" cap="all" dirty="0"/>
              <a:t>Exhortation</a:t>
            </a:r>
            <a:endParaRPr lang="en-GB" sz="1800" b="1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DF8A51F-5370-9130-A290-BA9118B626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997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2B56263-3028-02FC-C71C-CEF55948D4A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D344A01-CC7D-010B-136A-89B8C2FFF40B}"/>
              </a:ext>
            </a:extLst>
          </p:cNvPr>
          <p:cNvSpPr txBox="1">
            <a:spLocks/>
          </p:cNvSpPr>
          <p:nvPr/>
        </p:nvSpPr>
        <p:spPr>
          <a:xfrm>
            <a:off x="1524000" y="2528021"/>
            <a:ext cx="9144000" cy="252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PRAYER SESSION 1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34497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F17CA6-8093-5357-983E-BE0778DDC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34141E6D-332A-FDA9-9152-8C6F9AA34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33DD703C-050C-A65B-8FB3-1D1BF22C2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6A061C-F4E8-660E-ABF8-1A6AEB131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0F370C-7408-881F-4517-191A37764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45DD374-C219-02DC-C43F-AC3E61C9681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D50F66F-272D-D397-9800-C376CDC8AF80}"/>
              </a:ext>
            </a:extLst>
          </p:cNvPr>
          <p:cNvSpPr txBox="1">
            <a:spLocks/>
          </p:cNvSpPr>
          <p:nvPr/>
        </p:nvSpPr>
        <p:spPr>
          <a:xfrm>
            <a:off x="1524000" y="2528021"/>
            <a:ext cx="9144000" cy="252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PRAYER SESSION 2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327177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2B56263-3028-02FC-C71C-CEF55948D4A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D344A01-CC7D-010B-136A-89B8C2FFF40B}"/>
              </a:ext>
            </a:extLst>
          </p:cNvPr>
          <p:cNvSpPr txBox="1">
            <a:spLocks/>
          </p:cNvSpPr>
          <p:nvPr/>
        </p:nvSpPr>
        <p:spPr>
          <a:xfrm>
            <a:off x="1969833" y="2518294"/>
            <a:ext cx="9144000" cy="252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Welcome of Newcomers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&amp;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Local Announcement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E60A2A-6AD7-D09A-770A-32496DAAD28A}"/>
              </a:ext>
            </a:extLst>
          </p:cNvPr>
          <p:cNvSpPr txBox="1">
            <a:spLocks/>
          </p:cNvSpPr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BREAKOUT INTO REGIONS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576659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655230-3215-13FB-2E3A-2A6FEADE7430}"/>
              </a:ext>
            </a:extLst>
          </p:cNvPr>
          <p:cNvSpPr txBox="1"/>
          <p:nvPr/>
        </p:nvSpPr>
        <p:spPr>
          <a:xfrm>
            <a:off x="-4593" y="-5848"/>
            <a:ext cx="7895526" cy="335880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0" y="109225"/>
            <a:ext cx="7844119" cy="1172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WELCOME TO </a:t>
            </a:r>
          </a:p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DEEPER LIFE BIBLE CHURCH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 pitchFamily="34" charset="0"/>
              <a:ea typeface="Cambria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6530" y="3503195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177" b="1" spc="176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GOD’S FAMILY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6530" y="4048119"/>
            <a:ext cx="4738264" cy="1901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are a family, God’s family: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Father: God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Saviour: Jesus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Comforter: The Holy Spirit </a:t>
            </a:r>
          </a:p>
          <a:p>
            <a:pPr marL="357207" marR="0" lvl="0" indent="-357207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Our destination: Heaven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4201" y="2122385"/>
            <a:ext cx="6865843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“Come thou with us and we will do thee good: for the Lord hath spoken good concerning [us]”</a:t>
            </a:r>
          </a:p>
          <a:p>
            <a:pPr marL="0" marR="0" lvl="0" indent="0" algn="ctr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– Numbers 10:29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F97DB6D8-E91D-4B80-890B-0D10E3465A37}"/>
              </a:ext>
            </a:extLst>
          </p:cNvPr>
          <p:cNvSpPr txBox="1"/>
          <p:nvPr/>
        </p:nvSpPr>
        <p:spPr>
          <a:xfrm>
            <a:off x="180541" y="1483767"/>
            <a:ext cx="7574168" cy="595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44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A CHURCH ON THE MOVE…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 pitchFamily="34" charset="0"/>
              <a:ea typeface="Cambria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C1B4E039-C9CF-4BFA-B712-1B7660551067}"/>
              </a:ext>
            </a:extLst>
          </p:cNvPr>
          <p:cNvSpPr txBox="1"/>
          <p:nvPr/>
        </p:nvSpPr>
        <p:spPr>
          <a:xfrm>
            <a:off x="5135746" y="3501008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177" b="1" spc="176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GOD’S FOOD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B2BE0EBC-89CA-4C13-A29B-79B20DAE832E}"/>
              </a:ext>
            </a:extLst>
          </p:cNvPr>
          <p:cNvSpPr txBox="1"/>
          <p:nvPr/>
        </p:nvSpPr>
        <p:spPr>
          <a:xfrm>
            <a:off x="5127038" y="4061653"/>
            <a:ext cx="3417234" cy="2247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feast on God’s pure Word. We: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Read it 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Study it 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Believe it</a:t>
            </a:r>
          </a:p>
          <a:p>
            <a:pPr marL="357207" marR="0" lvl="0" indent="-357207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Apply it</a:t>
            </a:r>
          </a:p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rgbClr val="2C8896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AEF4F9-3005-4AC1-BAC0-9442DF7CAB11}"/>
              </a:ext>
            </a:extLst>
          </p:cNvPr>
          <p:cNvSpPr/>
          <p:nvPr/>
        </p:nvSpPr>
        <p:spPr>
          <a:xfrm>
            <a:off x="-4131" y="6275987"/>
            <a:ext cx="12210393" cy="581249"/>
          </a:xfrm>
          <a:prstGeom prst="rect">
            <a:avLst/>
          </a:prstGeom>
          <a:solidFill>
            <a:srgbClr val="1F497D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17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your time and eternal profit, this is the place to be!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4818533A-1ADB-475C-BEA5-12549E9708CF}"/>
              </a:ext>
            </a:extLst>
          </p:cNvPr>
          <p:cNvSpPr txBox="1"/>
          <p:nvPr/>
        </p:nvSpPr>
        <p:spPr>
          <a:xfrm>
            <a:off x="8692638" y="3501008"/>
            <a:ext cx="3350090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77" b="1" i="0" u="none" strike="noStrike" kern="1200" cap="none" spc="176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GLOWING FOLD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BFB76E4B-873E-4830-83CF-62A17677B960}"/>
              </a:ext>
            </a:extLst>
          </p:cNvPr>
          <p:cNvSpPr txBox="1"/>
          <p:nvPr/>
        </p:nvSpPr>
        <p:spPr>
          <a:xfrm>
            <a:off x="8692638" y="4094222"/>
            <a:ext cx="3252833" cy="1927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71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We want you to be part of us – a growing and glowing family. Join us and you will soon discover what makes our identity unique.</a:t>
            </a:r>
          </a:p>
        </p:txBody>
      </p:sp>
      <p:pic>
        <p:nvPicPr>
          <p:cNvPr id="1026" name="Picture 2" descr="Image result for christians">
            <a:extLst>
              <a:ext uri="{FF2B5EF4-FFF2-40B4-BE49-F238E27FC236}">
                <a16:creationId xmlns:a16="http://schemas.microsoft.com/office/drawing/2014/main" id="{0DDAF244-2006-4430-ABE1-338EAC49F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119" y="-3103"/>
            <a:ext cx="4362143" cy="335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550CB3B-B0A7-FCD5-D6B4-57E26F45DCE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914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65A906C-FE53-442E-9551-A9C935C4E21E}"/>
              </a:ext>
            </a:extLst>
          </p:cNvPr>
          <p:cNvGraphicFramePr>
            <a:graphicFrameLocks noGrp="1"/>
          </p:cNvGraphicFramePr>
          <p:nvPr/>
        </p:nvGraphicFramePr>
        <p:xfrm>
          <a:off x="4223791" y="4082013"/>
          <a:ext cx="7987874" cy="27759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7096">
                  <a:extLst>
                    <a:ext uri="{9D8B030D-6E8A-4147-A177-3AD203B41FA5}">
                      <a16:colId xmlns:a16="http://schemas.microsoft.com/office/drawing/2014/main" val="3103262320"/>
                    </a:ext>
                  </a:extLst>
                </a:gridCol>
                <a:gridCol w="2672751">
                  <a:extLst>
                    <a:ext uri="{9D8B030D-6E8A-4147-A177-3AD203B41FA5}">
                      <a16:colId xmlns:a16="http://schemas.microsoft.com/office/drawing/2014/main" val="2914217255"/>
                    </a:ext>
                  </a:extLst>
                </a:gridCol>
                <a:gridCol w="3148027">
                  <a:extLst>
                    <a:ext uri="{9D8B030D-6E8A-4147-A177-3AD203B41FA5}">
                      <a16:colId xmlns:a16="http://schemas.microsoft.com/office/drawing/2014/main" val="1313343998"/>
                    </a:ext>
                  </a:extLst>
                </a:gridCol>
              </a:tblGrid>
              <a:tr h="584419">
                <a:tc>
                  <a:txBody>
                    <a:bodyPr/>
                    <a:lstStyle/>
                    <a:p>
                      <a:r>
                        <a:rPr lang="en-GB" sz="2600" dirty="0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Telephone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/>
                        <a:t>ZOOM Meeting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73995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Amsterdam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+31 686 093 624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795-674-627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5209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Eindhoven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+31 643 678 896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912-749-784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25139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Rotterdam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+31 642 133 520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237-801-783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32928"/>
                  </a:ext>
                </a:extLst>
              </a:tr>
              <a:tr h="547892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The Hague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083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+31 685 076 861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818-6898-8436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84002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7B1437C5-B060-4B74-A672-2B6545BED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877230"/>
              </p:ext>
            </p:extLst>
          </p:nvPr>
        </p:nvGraphicFramePr>
        <p:xfrm>
          <a:off x="4223791" y="528661"/>
          <a:ext cx="7987874" cy="275632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35646">
                  <a:extLst>
                    <a:ext uri="{9D8B030D-6E8A-4147-A177-3AD203B41FA5}">
                      <a16:colId xmlns:a16="http://schemas.microsoft.com/office/drawing/2014/main" val="3103262320"/>
                    </a:ext>
                  </a:extLst>
                </a:gridCol>
                <a:gridCol w="1226000">
                  <a:extLst>
                    <a:ext uri="{9D8B030D-6E8A-4147-A177-3AD203B41FA5}">
                      <a16:colId xmlns:a16="http://schemas.microsoft.com/office/drawing/2014/main" val="2914217255"/>
                    </a:ext>
                  </a:extLst>
                </a:gridCol>
                <a:gridCol w="1802939">
                  <a:extLst>
                    <a:ext uri="{9D8B030D-6E8A-4147-A177-3AD203B41FA5}">
                      <a16:colId xmlns:a16="http://schemas.microsoft.com/office/drawing/2014/main" val="3052952877"/>
                    </a:ext>
                  </a:extLst>
                </a:gridCol>
                <a:gridCol w="2723289">
                  <a:extLst>
                    <a:ext uri="{9D8B030D-6E8A-4147-A177-3AD203B41FA5}">
                      <a16:colId xmlns:a16="http://schemas.microsoft.com/office/drawing/2014/main" val="1313343998"/>
                    </a:ext>
                  </a:extLst>
                </a:gridCol>
              </a:tblGrid>
              <a:tr h="580279">
                <a:tc>
                  <a:txBody>
                    <a:bodyPr/>
                    <a:lstStyle/>
                    <a:p>
                      <a:r>
                        <a:rPr lang="en-GB" sz="2600" dirty="0"/>
                        <a:t>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Timing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/>
                        <a:t>Remarks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73995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Worship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09:45-12:00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Physical/Online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5209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Bible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25139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Revival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Online/Physical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32928"/>
                  </a:ext>
                </a:extLst>
              </a:tr>
              <a:tr h="544011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Night Vigil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19:30-23:30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First Friday Monthly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8400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59F06AE-DF87-495F-5B66-5022B0778570}"/>
              </a:ext>
            </a:extLst>
          </p:cNvPr>
          <p:cNvSpPr/>
          <p:nvPr/>
        </p:nvSpPr>
        <p:spPr>
          <a:xfrm>
            <a:off x="-5380" y="0"/>
            <a:ext cx="4224155" cy="68730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73833" y="227703"/>
            <a:ext cx="3105727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5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COUNSELLING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6903" y="738278"/>
            <a:ext cx="3637955" cy="1604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If you have questions or need guidance on challenging issues, kindly request for counselling. </a:t>
            </a:r>
          </a:p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Our pastor is here for you.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6903" y="2692127"/>
            <a:ext cx="3105727" cy="458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5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CONTACT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4132" y="3188202"/>
            <a:ext cx="2410480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+31 207 856 683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71181" y="116632"/>
            <a:ext cx="8015215" cy="45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SERVICE SCHEDULES</a:t>
            </a:r>
          </a:p>
        </p:txBody>
      </p:sp>
      <p:pic>
        <p:nvPicPr>
          <p:cNvPr id="26" name="Graphic 25" descr="Receiver">
            <a:extLst>
              <a:ext uri="{FF2B5EF4-FFF2-40B4-BE49-F238E27FC236}">
                <a16:creationId xmlns:a16="http://schemas.microsoft.com/office/drawing/2014/main" id="{DA29E515-5581-4B1C-ACB1-BCF720638F8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1592" y="3168034"/>
            <a:ext cx="379016" cy="360665"/>
          </a:xfrm>
          <a:prstGeom prst="rect">
            <a:avLst/>
          </a:prstGeom>
        </p:spPr>
      </p:pic>
      <p:sp>
        <p:nvSpPr>
          <p:cNvPr id="27" name="TextBox 6">
            <a:extLst>
              <a:ext uri="{FF2B5EF4-FFF2-40B4-BE49-F238E27FC236}">
                <a16:creationId xmlns:a16="http://schemas.microsoft.com/office/drawing/2014/main" id="{194638EA-BFF9-4BDE-8025-5884FA71C21B}"/>
              </a:ext>
            </a:extLst>
          </p:cNvPr>
          <p:cNvSpPr txBox="1"/>
          <p:nvPr/>
        </p:nvSpPr>
        <p:spPr>
          <a:xfrm>
            <a:off x="716100" y="3725700"/>
            <a:ext cx="3288334" cy="321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info@deeperlife.nl</a:t>
            </a:r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0D04E083-0B0F-4788-B839-354B95408BFD}"/>
              </a:ext>
            </a:extLst>
          </p:cNvPr>
          <p:cNvSpPr txBox="1"/>
          <p:nvPr/>
        </p:nvSpPr>
        <p:spPr>
          <a:xfrm>
            <a:off x="752578" y="4837959"/>
            <a:ext cx="2323387" cy="321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www.dclm-nl.org</a:t>
            </a:r>
          </a:p>
        </p:txBody>
      </p:sp>
      <p:pic>
        <p:nvPicPr>
          <p:cNvPr id="30" name="Graphic 29" descr="Email">
            <a:extLst>
              <a:ext uri="{FF2B5EF4-FFF2-40B4-BE49-F238E27FC236}">
                <a16:creationId xmlns:a16="http://schemas.microsoft.com/office/drawing/2014/main" id="{DD2D9AF4-3BF3-4194-9D0B-ABBA2A5B4EB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9763" y="3668375"/>
            <a:ext cx="379016" cy="3790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969453-2F15-458F-990E-6DA0AFAE38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89" y="4756604"/>
            <a:ext cx="441875" cy="441875"/>
          </a:xfrm>
          <a:prstGeom prst="rect">
            <a:avLst/>
          </a:prstGeom>
        </p:spPr>
      </p:pic>
      <p:pic>
        <p:nvPicPr>
          <p:cNvPr id="33" name="Picture 32" descr="A close up of a screen&#10;&#10;Description automatically generated">
            <a:extLst>
              <a:ext uri="{FF2B5EF4-FFF2-40B4-BE49-F238E27FC236}">
                <a16:creationId xmlns:a16="http://schemas.microsoft.com/office/drawing/2014/main" id="{B57B1DCB-7320-4DC6-AB7F-8F7A1F6CC938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28" y="4170375"/>
            <a:ext cx="479008" cy="479008"/>
          </a:xfrm>
          <a:prstGeom prst="rect">
            <a:avLst/>
          </a:prstGeom>
        </p:spPr>
      </p:pic>
      <p:sp>
        <p:nvSpPr>
          <p:cNvPr id="43" name="TextBox 6">
            <a:extLst>
              <a:ext uri="{FF2B5EF4-FFF2-40B4-BE49-F238E27FC236}">
                <a16:creationId xmlns:a16="http://schemas.microsoft.com/office/drawing/2014/main" id="{0BBFC4A3-B476-44C1-B023-D4E226517A7B}"/>
              </a:ext>
            </a:extLst>
          </p:cNvPr>
          <p:cNvSpPr txBox="1"/>
          <p:nvPr/>
        </p:nvSpPr>
        <p:spPr>
          <a:xfrm>
            <a:off x="1950615" y="4260569"/>
            <a:ext cx="2223525" cy="3216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06867" rtl="0" eaLnBrk="1" fontAlgn="auto" latinLnBrk="0" hangingPunct="1">
              <a:lnSpc>
                <a:spcPts val="24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dclmnetherlands</a:t>
            </a:r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49BE945F-D8EC-41B3-8FCF-3A5FA02BF6A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3675" y="4228849"/>
            <a:ext cx="379017" cy="379017"/>
          </a:xfrm>
          <a:prstGeom prst="rect">
            <a:avLst/>
          </a:prstGeom>
        </p:spPr>
      </p:pic>
      <p:sp>
        <p:nvSpPr>
          <p:cNvPr id="21" name="TextBox 14">
            <a:extLst>
              <a:ext uri="{FF2B5EF4-FFF2-40B4-BE49-F238E27FC236}">
                <a16:creationId xmlns:a16="http://schemas.microsoft.com/office/drawing/2014/main" id="{5DF5633E-EEEB-48D3-BFD4-2D86B7ABD31C}"/>
              </a:ext>
            </a:extLst>
          </p:cNvPr>
          <p:cNvSpPr txBox="1"/>
          <p:nvPr/>
        </p:nvSpPr>
        <p:spPr>
          <a:xfrm>
            <a:off x="4201465" y="3670743"/>
            <a:ext cx="8015215" cy="45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06867" rtl="0" eaLnBrk="1" fontAlgn="auto" latinLnBrk="0" hangingPunct="1">
              <a:lnSpc>
                <a:spcPts val="34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LOCATION DETAILS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69FA9D-530D-40E8-B8B3-0D1B8A9849E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62" y="4242030"/>
            <a:ext cx="441240" cy="35964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1565EDD-6183-4673-8EF9-DED3518A07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41" y="4217105"/>
            <a:ext cx="389008" cy="389008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7088F0B-D2BA-D897-4C7F-14827F2E9158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79" y="5372828"/>
            <a:ext cx="1555653" cy="142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36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6EEFF-EB9C-6B0D-62CC-26C94F04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9" y="742951"/>
            <a:ext cx="3787975" cy="496252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br>
              <a:rPr lang="en-US" altLang="en-US" sz="4800" b="1" u="sng" dirty="0">
                <a:solidFill>
                  <a:srgbClr val="FFFFFF"/>
                </a:solidFill>
              </a:rPr>
            </a:br>
            <a:br>
              <a:rPr lang="en-US" altLang="en-US" sz="4800" b="1" u="sng" dirty="0">
                <a:solidFill>
                  <a:srgbClr val="FFFFFF"/>
                </a:solidFill>
              </a:rPr>
            </a:br>
            <a:r>
              <a:rPr kumimoji="0" lang="en-US" alt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LESSON 1025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lang="en-US" altLang="en-US" sz="4800" b="1" dirty="0">
                <a:solidFill>
                  <a:srgbClr val="FFFFFF"/>
                </a:solidFill>
              </a:rPr>
              <a:t>Supremacy and Sufficiency of the name of Jesus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3A4C62-3563-565C-53CE-19189B8CE0B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33" y="5870148"/>
            <a:ext cx="1078167" cy="987852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FEE93BE-C40A-32D0-1C64-76B5626BF3A5}"/>
              </a:ext>
            </a:extLst>
          </p:cNvPr>
          <p:cNvSpPr/>
          <p:nvPr/>
        </p:nvSpPr>
        <p:spPr>
          <a:xfrm>
            <a:off x="5468389" y="650356"/>
            <a:ext cx="6263640" cy="842014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MEMORY VERSE: ……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077BFE-7956-2161-471E-9C75FED31DBA}"/>
              </a:ext>
            </a:extLst>
          </p:cNvPr>
          <p:cNvSpPr/>
          <p:nvPr/>
        </p:nvSpPr>
        <p:spPr>
          <a:xfrm>
            <a:off x="5060076" y="1578634"/>
            <a:ext cx="6388975" cy="3648973"/>
          </a:xfrm>
          <a:custGeom>
            <a:avLst/>
            <a:gdLst>
              <a:gd name="connsiteX0" fmla="*/ 0 w 6263640"/>
              <a:gd name="connsiteY0" fmla="*/ 0 h 1340325"/>
              <a:gd name="connsiteX1" fmla="*/ 6263640 w 6263640"/>
              <a:gd name="connsiteY1" fmla="*/ 0 h 1340325"/>
              <a:gd name="connsiteX2" fmla="*/ 6263640 w 6263640"/>
              <a:gd name="connsiteY2" fmla="*/ 1340325 h 1340325"/>
              <a:gd name="connsiteX3" fmla="*/ 0 w 6263640"/>
              <a:gd name="connsiteY3" fmla="*/ 1340325 h 1340325"/>
              <a:gd name="connsiteX4" fmla="*/ 0 w 6263640"/>
              <a:gd name="connsiteY4" fmla="*/ 0 h 13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3640" h="1340325">
                <a:moveTo>
                  <a:pt x="0" y="0"/>
                </a:moveTo>
                <a:lnTo>
                  <a:pt x="6263640" y="0"/>
                </a:lnTo>
                <a:lnTo>
                  <a:pt x="6263640" y="1340325"/>
                </a:lnTo>
                <a:lnTo>
                  <a:pt x="0" y="134032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8871" tIns="46990" rIns="263144" bIns="46990" numCol="1" spcCol="127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“That at the name of Jesus every knee should bow, of things in heaven, and things in earth, and things under the earth” (</a:t>
            </a: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Philippians 2:10</a:t>
            </a: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D3E0398-1F06-CE98-A96F-FF5D38D7B9FB}"/>
              </a:ext>
            </a:extLst>
          </p:cNvPr>
          <p:cNvSpPr/>
          <p:nvPr/>
        </p:nvSpPr>
        <p:spPr>
          <a:xfrm>
            <a:off x="5468389" y="5313872"/>
            <a:ext cx="6263640" cy="781242"/>
          </a:xfrm>
          <a:custGeom>
            <a:avLst/>
            <a:gdLst>
              <a:gd name="connsiteX0" fmla="*/ 0 w 6263640"/>
              <a:gd name="connsiteY0" fmla="*/ 342043 h 2052216"/>
              <a:gd name="connsiteX1" fmla="*/ 342043 w 6263640"/>
              <a:gd name="connsiteY1" fmla="*/ 0 h 2052216"/>
              <a:gd name="connsiteX2" fmla="*/ 5921597 w 6263640"/>
              <a:gd name="connsiteY2" fmla="*/ 0 h 2052216"/>
              <a:gd name="connsiteX3" fmla="*/ 6263640 w 6263640"/>
              <a:gd name="connsiteY3" fmla="*/ 342043 h 2052216"/>
              <a:gd name="connsiteX4" fmla="*/ 6263640 w 6263640"/>
              <a:gd name="connsiteY4" fmla="*/ 1710173 h 2052216"/>
              <a:gd name="connsiteX5" fmla="*/ 5921597 w 6263640"/>
              <a:gd name="connsiteY5" fmla="*/ 2052216 h 2052216"/>
              <a:gd name="connsiteX6" fmla="*/ 342043 w 6263640"/>
              <a:gd name="connsiteY6" fmla="*/ 2052216 h 2052216"/>
              <a:gd name="connsiteX7" fmla="*/ 0 w 6263640"/>
              <a:gd name="connsiteY7" fmla="*/ 1710173 h 2052216"/>
              <a:gd name="connsiteX8" fmla="*/ 0 w 6263640"/>
              <a:gd name="connsiteY8" fmla="*/ 342043 h 205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640" h="2052216">
                <a:moveTo>
                  <a:pt x="0" y="342043"/>
                </a:moveTo>
                <a:cubicBezTo>
                  <a:pt x="0" y="153138"/>
                  <a:pt x="153138" y="0"/>
                  <a:pt x="342043" y="0"/>
                </a:cubicBezTo>
                <a:lnTo>
                  <a:pt x="5921597" y="0"/>
                </a:lnTo>
                <a:cubicBezTo>
                  <a:pt x="6110502" y="0"/>
                  <a:pt x="6263640" y="153138"/>
                  <a:pt x="6263640" y="342043"/>
                </a:cubicBezTo>
                <a:lnTo>
                  <a:pt x="6263640" y="1710173"/>
                </a:lnTo>
                <a:cubicBezTo>
                  <a:pt x="6263640" y="1899078"/>
                  <a:pt x="6110502" y="2052216"/>
                  <a:pt x="5921597" y="2052216"/>
                </a:cubicBezTo>
                <a:lnTo>
                  <a:pt x="342043" y="2052216"/>
                </a:lnTo>
                <a:cubicBezTo>
                  <a:pt x="153138" y="2052216"/>
                  <a:pt x="0" y="1899078"/>
                  <a:pt x="0" y="1710173"/>
                </a:cubicBezTo>
                <a:lnTo>
                  <a:pt x="0" y="34204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151" tIns="241151" rIns="241151" bIns="241151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TEXTS:</a:t>
            </a: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+mn-ea"/>
              </a:rPr>
              <a:t>Philippians 2:5-11; Ephesians 1:17-23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9F051B8-F0B5-447E-95D2-50D7C5370FB1}"/>
              </a:ext>
            </a:extLst>
          </p:cNvPr>
          <p:cNvSpPr txBox="1">
            <a:spLocks/>
          </p:cNvSpPr>
          <p:nvPr/>
        </p:nvSpPr>
        <p:spPr>
          <a:xfrm>
            <a:off x="486463" y="561942"/>
            <a:ext cx="4044462" cy="143913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charset="0"/>
                <a:ea typeface="+mj-ea"/>
                <a:cs typeface="+mj-cs"/>
              </a:rPr>
              <a:t>STS STUDY FOR NEXT WEEK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charset="0"/>
                <a:ea typeface="+mj-ea"/>
                <a:cs typeface="+mj-cs"/>
              </a:rPr>
              <a:t>:</a:t>
            </a:r>
            <a:endParaRPr kumimoji="0" lang="x-none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37090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emplate_Netherland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nelux_Template" id="{E0BCA5DA-DB40-4CBA-8103-F25E65B5CF37}" vid="{D3195829-82FE-49B2-B9D0-5D5F4AACCD0F}"/>
    </a:ext>
  </a:extLst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17594</TotalTime>
  <Words>1895</Words>
  <Application>Microsoft Office PowerPoint</Application>
  <PresentationFormat>Widescreen</PresentationFormat>
  <Paragraphs>261</Paragraphs>
  <Slides>41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41</vt:i4>
      </vt:variant>
    </vt:vector>
  </HeadingPairs>
  <TitlesOfParts>
    <vt:vector size="56" baseType="lpstr">
      <vt:lpstr>Aptos</vt:lpstr>
      <vt:lpstr>Arial</vt:lpstr>
      <vt:lpstr>Bell MT</vt:lpstr>
      <vt:lpstr>Calibri</vt:lpstr>
      <vt:lpstr>Calibri Light</vt:lpstr>
      <vt:lpstr>Cambria</vt:lpstr>
      <vt:lpstr>Candara</vt:lpstr>
      <vt:lpstr>Times New Roman</vt:lpstr>
      <vt:lpstr>Wingdings</vt:lpstr>
      <vt:lpstr>Office Theme</vt:lpstr>
      <vt:lpstr>1_Office Theme</vt:lpstr>
      <vt:lpstr>2_Office Theme</vt:lpstr>
      <vt:lpstr>3_Office Theme</vt:lpstr>
      <vt:lpstr>1_Template_Netherlands</vt:lpstr>
      <vt:lpstr>4_Office Theme</vt:lpstr>
      <vt:lpstr>PowerPoint Presentation</vt:lpstr>
      <vt:lpstr>HYMN</vt:lpstr>
      <vt:lpstr>WHEN THE ROLL IS CALLED UP YONDER [GHS 172]</vt:lpstr>
      <vt:lpstr>PowerPoint Presentation</vt:lpstr>
      <vt:lpstr>WHEN THE ROLL IS CALLED UP YONDER [GHS 172]</vt:lpstr>
      <vt:lpstr>PowerPoint Presentation</vt:lpstr>
      <vt:lpstr>WHEN THE ROLL IS CALLED UP YONDER [GHS 172]</vt:lpstr>
      <vt:lpstr>PowerPoint Presentation</vt:lpstr>
      <vt:lpstr>SEARCH THE SCRIPTURES</vt:lpstr>
      <vt:lpstr>REVIEW OF THE ASSIGNMENT FROM LAST STUDY</vt:lpstr>
      <vt:lpstr> LESSON 1024:  The Imminent Return Of Christ</vt:lpstr>
      <vt:lpstr>INTRODUCTION</vt:lpstr>
      <vt:lpstr> Revelations 22:7,12 &amp; 20.      John 14:2-3.      Acts 1: 9-11.</vt:lpstr>
      <vt:lpstr>QUESTION 1</vt:lpstr>
      <vt:lpstr>QUESTION 2</vt:lpstr>
      <vt:lpstr>QUESTION 3</vt:lpstr>
      <vt:lpstr>QUESTION 4</vt:lpstr>
      <vt:lpstr>QUESTION 5</vt:lpstr>
      <vt:lpstr>QUESTION 6</vt:lpstr>
      <vt:lpstr>CONCLUSION</vt:lpstr>
      <vt:lpstr>ASSIGNMENT</vt:lpstr>
      <vt:lpstr>SEARCH THE SCRIPTURES SUMMARY</vt:lpstr>
      <vt:lpstr>PowerPoint Presentation</vt:lpstr>
      <vt:lpstr>PowerPoint Presentation</vt:lpstr>
      <vt:lpstr>HYMN</vt:lpstr>
      <vt:lpstr>LET THE FIRE FALL</vt:lpstr>
      <vt:lpstr>PowerPoint Presentation</vt:lpstr>
      <vt:lpstr>LET THE FIRE FALL</vt:lpstr>
      <vt:lpstr>PowerPoint Presentation</vt:lpstr>
      <vt:lpstr>LET THE FIRE FALL</vt:lpstr>
      <vt:lpstr>PowerPoint Presentation</vt:lpstr>
      <vt:lpstr>LET THE FIRE FALL</vt:lpstr>
      <vt:lpstr>PowerPoint Presentation</vt:lpstr>
      <vt:lpstr>CHOIR</vt:lpstr>
      <vt:lpstr>PRAYER &amp; FASTING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LESSON 1025: Supremacy and Sufficiency of the name of Jesus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THE SCRIPTURES</dc:title>
  <dc:creator>DCLM NL</dc:creator>
  <cp:lastModifiedBy>Victor Ogedegbe</cp:lastModifiedBy>
  <cp:revision>1002</cp:revision>
  <dcterms:created xsi:type="dcterms:W3CDTF">2023-01-06T14:44:39Z</dcterms:created>
  <dcterms:modified xsi:type="dcterms:W3CDTF">2025-10-31T20:40:02Z</dcterms:modified>
</cp:coreProperties>
</file>