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44" r:id="rId7"/>
  </p:sldMasterIdLst>
  <p:notesMasterIdLst>
    <p:notesMasterId r:id="rId47"/>
  </p:notesMasterIdLst>
  <p:sldIdLst>
    <p:sldId id="3914" r:id="rId8"/>
    <p:sldId id="269" r:id="rId9"/>
    <p:sldId id="270" r:id="rId10"/>
    <p:sldId id="4169" r:id="rId11"/>
    <p:sldId id="293" r:id="rId12"/>
    <p:sldId id="4170" r:id="rId13"/>
    <p:sldId id="295" r:id="rId14"/>
    <p:sldId id="296" r:id="rId15"/>
    <p:sldId id="256" r:id="rId16"/>
    <p:sldId id="294" r:id="rId17"/>
    <p:sldId id="258" r:id="rId18"/>
    <p:sldId id="259" r:id="rId19"/>
    <p:sldId id="287" r:id="rId20"/>
    <p:sldId id="277" r:id="rId21"/>
    <p:sldId id="292" r:id="rId22"/>
    <p:sldId id="290" r:id="rId23"/>
    <p:sldId id="291" r:id="rId24"/>
    <p:sldId id="4142" r:id="rId25"/>
    <p:sldId id="288" r:id="rId26"/>
    <p:sldId id="3211" r:id="rId27"/>
    <p:sldId id="3200" r:id="rId28"/>
    <p:sldId id="3201" r:id="rId29"/>
    <p:sldId id="3162" r:id="rId30"/>
    <p:sldId id="3163" r:id="rId31"/>
    <p:sldId id="4164" r:id="rId32"/>
    <p:sldId id="4084" r:id="rId33"/>
    <p:sldId id="4104" r:id="rId34"/>
    <p:sldId id="4165" r:id="rId35"/>
    <p:sldId id="4166" r:id="rId36"/>
    <p:sldId id="274" r:id="rId37"/>
    <p:sldId id="4167" r:id="rId38"/>
    <p:sldId id="301" r:id="rId39"/>
    <p:sldId id="302" r:id="rId40"/>
    <p:sldId id="303" r:id="rId41"/>
    <p:sldId id="304" r:id="rId42"/>
    <p:sldId id="4168" r:id="rId43"/>
    <p:sldId id="3627" r:id="rId44"/>
    <p:sldId id="3204" r:id="rId45"/>
    <p:sldId id="20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65" d="100"/>
          <a:sy n="65" d="100"/>
        </p:scale>
        <p:origin x="470"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Explain the place of believers in relation to diseases, principalities, powers and works of </a:t>
          </a:r>
          <a:r>
            <a:rPr lang="nl-NL" sz="3200" b="0" i="1" kern="1200" dirty="0">
              <a:solidFill>
                <a:prstClr val="black">
                  <a:hueOff val="0"/>
                  <a:satOff val="0"/>
                  <a:lumOff val="0"/>
                  <a:alphaOff val="0"/>
                </a:prstClr>
              </a:solidFill>
              <a:latin typeface="Calibri" panose="020F0502020204030204"/>
              <a:ea typeface="+mn-ea"/>
              <a:cs typeface="+mn-cs"/>
            </a:rPr>
            <a:t>darkness.</a:t>
          </a:r>
          <a:r>
            <a:rPr lang="nl-NL" sz="3200" b="1" i="1" kern="1200" dirty="0">
              <a:solidFill>
                <a:prstClr val="black">
                  <a:hueOff val="0"/>
                  <a:satOff val="0"/>
                  <a:lumOff val="0"/>
                  <a:alphaOff val="0"/>
                </a:prstClr>
              </a:solidFill>
              <a:latin typeface="Calibri" panose="020F0502020204030204"/>
              <a:ea typeface="+mn-ea"/>
              <a:cs typeface="+mn-cs"/>
            </a:rPr>
            <a:t> Ephesians 2:6; Luke 9:1;10:19</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Why is it compulsory to be converted before one can enjoy divine protection?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Psalm 91:1; John 15:5</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is the basis of believers’ faith despite the prevailing worldwide adversity?</a:t>
          </a:r>
        </a:p>
        <a:p>
          <a:pPr algn="ctr">
            <a:lnSpc>
              <a:spcPct val="100000"/>
            </a:lnSpc>
            <a:spcBef>
              <a:spcPct val="0"/>
            </a:spcBef>
            <a:spcAft>
              <a:spcPts val="600"/>
            </a:spcAft>
          </a:pPr>
          <a:r>
            <a:rPr lang="nl-NL" altLang="en-US" sz="3200" b="1" i="1" kern="1200" dirty="0">
              <a:solidFill>
                <a:schemeClr val="tx1"/>
              </a:solidFill>
              <a:latin typeface="Calibri (Body)" charset="0"/>
            </a:rPr>
            <a:t>Romans 8:35-39</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are the privileges a believer stands to enjoy through the power in the name of Jesus?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Acts 2:21; Mark16:17, 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Explain the place of believers in relation to diseases, principalities, powers and works of </a:t>
          </a:r>
          <a:r>
            <a:rPr lang="nl-NL" sz="3200" b="0" i="1" kern="1200" dirty="0">
              <a:solidFill>
                <a:prstClr val="black">
                  <a:hueOff val="0"/>
                  <a:satOff val="0"/>
                  <a:lumOff val="0"/>
                  <a:alphaOff val="0"/>
                </a:prstClr>
              </a:solidFill>
              <a:latin typeface="Calibri" panose="020F0502020204030204"/>
              <a:ea typeface="+mn-ea"/>
              <a:cs typeface="+mn-cs"/>
            </a:rPr>
            <a:t>darkness.</a:t>
          </a:r>
          <a:r>
            <a:rPr lang="nl-NL" sz="3200" b="1" i="1" kern="1200" dirty="0">
              <a:solidFill>
                <a:prstClr val="black">
                  <a:hueOff val="0"/>
                  <a:satOff val="0"/>
                  <a:lumOff val="0"/>
                  <a:alphaOff val="0"/>
                </a:prstClr>
              </a:solidFill>
              <a:latin typeface="Calibri" panose="020F0502020204030204"/>
              <a:ea typeface="+mn-ea"/>
              <a:cs typeface="+mn-cs"/>
            </a:rPr>
            <a:t> Ephesians 2:6; Luke 9:1;10:19</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Why is it compulsory to be converted before one can enjoy divine protection?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Psalm 91:1; John 15:5</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is the basis of believers’ faith despite the prevailing worldwide adversity?</a:t>
          </a:r>
        </a:p>
        <a:p>
          <a:pPr marL="0" lvl="0" indent="0" algn="ctr" defTabSz="1422400">
            <a:lnSpc>
              <a:spcPct val="100000"/>
            </a:lnSpc>
            <a:spcBef>
              <a:spcPct val="0"/>
            </a:spcBef>
            <a:spcAft>
              <a:spcPts val="600"/>
            </a:spcAft>
            <a:buNone/>
          </a:pPr>
          <a:r>
            <a:rPr lang="nl-NL" altLang="en-US" sz="3200" b="1" i="1" kern="1200" dirty="0">
              <a:solidFill>
                <a:schemeClr val="tx1"/>
              </a:solidFill>
              <a:latin typeface="Calibri (Body)" charset="0"/>
            </a:rPr>
            <a:t>Romans 8:35-39</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are the privileges a believer stands to enjoy through the power in the name of Jesus?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Acts 2:21; Mark16:17, 18</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95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3968369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38</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05/11/2025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007484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988035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413257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327168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02784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744608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02511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724877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138629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155459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93899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05/11/2025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05/11/2025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44931919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7.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09</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214:</a:t>
            </a:r>
            <a:r>
              <a:rPr lang="en-US" sz="7200" b="1" dirty="0">
                <a:solidFill>
                  <a:schemeClr val="bg1"/>
                </a:solidFill>
                <a:effectLst>
                  <a:outerShdw blurRad="38100" dist="38100" dir="2700000" algn="tl">
                    <a:srgbClr val="000000">
                      <a:alpha val="43137"/>
                    </a:srgbClr>
                  </a:outerShdw>
                </a:effectLst>
              </a:rPr>
              <a:t> ALL HAIL THE POWER OF JESUS’ NAME!</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hail the power of Jesus’ name!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angels prostrate fall;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Bring forth the royal diadem,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Crown Him, ye martyrs of our God,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from His altar call;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Extol the stem of Jesse’s rod,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0936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chosen seed of Israel’s race,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remnant weak and small,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Hail Him who saves you by His grace,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0692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Gentile sinners, ne’er forget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wormwood and the gall;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spread your trophies at His feet,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5893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every kindred, every tribe,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this terrestrial ball,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all majesty ascribe,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14975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that with yonder sacred throng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at His feet may fall,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the everlasting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67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09-11-2025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solidFill>
                  <a:schemeClr val="tx1">
                    <a:lumMod val="50000"/>
                    <a:lumOff val="50000"/>
                  </a:schemeClr>
                </a:solidFill>
                <a:latin typeface="Calibri" panose="020F0502020204030204" pitchFamily="34" charset="0"/>
              </a:rPr>
              <a:t>You often come across people, both unbelievers and church-goers, who argue that Christ will never come again. They say, </a:t>
            </a:r>
            <a:r>
              <a:rPr lang="en-US" b="1" i="1" dirty="0">
                <a:solidFill>
                  <a:schemeClr val="tx1">
                    <a:lumMod val="50000"/>
                    <a:lumOff val="50000"/>
                  </a:schemeClr>
                </a:solidFill>
                <a:latin typeface="Calibri" panose="020F0502020204030204" pitchFamily="34" charset="0"/>
              </a:rPr>
              <a:t>"Our great-great-grandparents heard the same thing about Jesus coming back, and they all died. Death will eventually come to everyone, just as it always has”. </a:t>
            </a:r>
            <a:r>
              <a:rPr lang="en-US" b="1" dirty="0">
                <a:solidFill>
                  <a:schemeClr val="tx1">
                    <a:lumMod val="50000"/>
                    <a:lumOff val="50000"/>
                  </a:schemeClr>
                </a:solidFill>
                <a:latin typeface="Calibri" panose="020F0502020204030204" pitchFamily="34" charset="0"/>
              </a:rPr>
              <a:t>How would you approach and help deliver them from their spiritual blindness, using biblical references?</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Imminent Return Of Christ</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Supremacy And Sufficiency Of The Name of Jesus</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“That at the name of Jesus every knee should bow, of things in heaven, and things in earth, and things under the earth” (Philippians 2:10).</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Philippians 2:5-11; Ephesians 1:17-23</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Current global events signal the imminent return of Jesus Christ, fulfilling His prophecy about famines, pestilences, and earthquakes as signs of His coming (</a:t>
            </a:r>
            <a:r>
              <a:rPr lang="en-US" b="1" dirty="0"/>
              <a:t>Matthew 24:7</a:t>
            </a:r>
            <a:r>
              <a:rPr lang="en-US" dirty="0"/>
              <a:t>). Believers are encouraged not to fear these circumstances but to remember their authority and position in Christ. It reminds us that we are protected and empowered through Jesus, whose name holds supreme authority over all things – on earth, under the earth, and in heaven – beyond any national or spiritual boundaries.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True followers of Christ must shun pride, arrogance, and haughtiness, reflecting His meekness, gentleness, and selflessness.</a:t>
            </a:r>
          </a:p>
          <a:p>
            <a:pPr marL="514350" indent="-514350" algn="just" eaLnBrk="0" fontAlgn="base" hangingPunct="0">
              <a:lnSpc>
                <a:spcPct val="100000"/>
              </a:lnSpc>
              <a:spcBef>
                <a:spcPct val="0"/>
              </a:spcBef>
              <a:spcAft>
                <a:spcPts val="600"/>
              </a:spcAft>
              <a:buFont typeface="+mj-lt"/>
              <a:buAutoNum type="arabicPeriod"/>
              <a:defRPr/>
            </a:pPr>
            <a:r>
              <a:rPr lang="en-US" dirty="0"/>
              <a:t>Just as Christ is one with the Father, believers must live in unity, avoiding division whatsoever.</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carries unchanging power and authority. It brings healing, holiness, and an eternal inheritance.</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is the only source of true salvation and transformation. </a:t>
            </a:r>
          </a:p>
          <a:p>
            <a:pPr marL="514350" indent="-514350" algn="just" eaLnBrk="0" fontAlgn="base" hangingPunct="0">
              <a:lnSpc>
                <a:spcPct val="100000"/>
              </a:lnSpc>
              <a:spcBef>
                <a:spcPct val="0"/>
              </a:spcBef>
              <a:spcAft>
                <a:spcPts val="600"/>
              </a:spcAft>
              <a:buFont typeface="+mj-lt"/>
              <a:buAutoNum type="arabicPeriod"/>
              <a:defRPr/>
            </a:pPr>
            <a:r>
              <a:rPr lang="en-US" dirty="0"/>
              <a:t>The name of Jesus provides divine protection, peace, and preservation.</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Phil 2:5-7; Col 3:17,23. Eph 1:17-23; Matt.18:18-20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Heaven listens to God’s children when they pray in Jesus’ name. We receive purity of heart and the Spirit’s power through Him. Harmful substances lose their effect, and demons obey. We see miracles, receive healing, and experience breakthroughs. Those who pray in Jesus’ name are guaranteed daily victory. No evil force can stop what a child of God asks in His name. </a:t>
            </a:r>
            <a:r>
              <a:rPr lang="en-US" b="1"/>
              <a:t>we should </a:t>
            </a:r>
            <a:r>
              <a:rPr lang="en-US" b="1" dirty="0"/>
              <a:t>use this privilege to bring God’s power into our lives.</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Reflect on your past walk with God, how you have used the name of Jesus and the effect on your personal life. Prepare to share this testimony in our next meeting. </a:t>
            </a:r>
          </a:p>
          <a:p>
            <a:pPr marL="0" indent="0" algn="ctr">
              <a:lnSpc>
                <a:spcPct val="110000"/>
              </a:lnSpc>
              <a:buNone/>
            </a:pPr>
            <a:r>
              <a:rPr lang="en-US" dirty="0">
                <a:latin typeface="Calibri" panose="020F0502020204030204" pitchFamily="34" charset="0"/>
              </a:rPr>
              <a:t>Secondly, share how you can do exploits through the name of Jesus according to the book of Mark 16:15-20</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56D24C-B4DE-30B8-A79D-6F9721058389}"/>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1626453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Growing In Christian Virtues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“And beside this, giving all diligence, add to your faith virtue; and to virtue knowledge; And to knowledge temperance; and to temperance patience; and to patience godliness; And to godliness brotherly kindness; and to brotherly kindness ”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2 Peter 1:5-7</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2 Peter 1:1-21</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2 Corinthians 6:1-18</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7) 2 Corinthians 006">
            <a:hlinkClick r:id="" action="ppaction://media"/>
            <a:extLst>
              <a:ext uri="{FF2B5EF4-FFF2-40B4-BE49-F238E27FC236}">
                <a16:creationId xmlns:a16="http://schemas.microsoft.com/office/drawing/2014/main" id="{9ECF01C0-235C-5384-CA69-DB424EAFA5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67879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6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GB" sz="7200" b="1" dirty="0">
                <a:solidFill>
                  <a:schemeClr val="bg1"/>
                </a:solidFill>
                <a:effectLst>
                  <a:outerShdw blurRad="38100" dist="38100" dir="2700000" algn="tl">
                    <a:srgbClr val="000000">
                      <a:alpha val="43137"/>
                    </a:srgbClr>
                  </a:outerShdw>
                </a:effectLst>
              </a:rPr>
              <a:t>I’VE PITCHED MY TENT IN BEULAH</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02620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I’VE PITCHED MY TENT IN BEULAH</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530236" y="1118134"/>
            <a:ext cx="11948629" cy="5509200"/>
            <a:chOff x="257130" y="1701462"/>
            <a:chExt cx="10547818" cy="5509200"/>
          </a:xfrm>
        </p:grpSpPr>
        <p:sp>
          <p:nvSpPr>
            <p:cNvPr id="14339" name="TextBox 1"/>
            <p:cNvSpPr txBox="1">
              <a:spLocks noChangeArrowheads="1"/>
            </p:cNvSpPr>
            <p:nvPr/>
          </p:nvSpPr>
          <p:spPr bwMode="auto">
            <a:xfrm>
              <a:off x="907147" y="1701462"/>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long ago left Egypt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promised land,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trusted in my Saviour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to His guiding hand,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led me out to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the great Red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sang a song of triumph,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shouted, “I am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41786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72118"/>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p:txBody>
      </p:sp>
    </p:spTree>
    <p:extLst>
      <p:ext uri="{BB962C8B-B14F-4D97-AF65-F5344CB8AC3E}">
        <p14:creationId xmlns:p14="http://schemas.microsoft.com/office/powerpoint/2010/main" val="3597915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I’VE PITCHED MY TENT IN BEULAH</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530236" y="1118134"/>
            <a:ext cx="11948629" cy="5509200"/>
            <a:chOff x="257130" y="1701462"/>
            <a:chExt cx="10547818" cy="5509200"/>
          </a:xfrm>
        </p:grpSpPr>
        <p:sp>
          <p:nvSpPr>
            <p:cNvPr id="14339" name="TextBox 1"/>
            <p:cNvSpPr txBox="1">
              <a:spLocks noChangeArrowheads="1"/>
            </p:cNvSpPr>
            <p:nvPr/>
          </p:nvSpPr>
          <p:spPr bwMode="auto">
            <a:xfrm>
              <a:off x="907147" y="1701462"/>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followed close beside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land soon found,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did not halt or tremble,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Canaan I was bound,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Guide I fully trusted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 led me 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shouted, “Hallelujah,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is free from sin.”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76826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72118"/>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p:txBody>
      </p:sp>
    </p:spTree>
    <p:extLst>
      <p:ext uri="{BB962C8B-B14F-4D97-AF65-F5344CB8AC3E}">
        <p14:creationId xmlns:p14="http://schemas.microsoft.com/office/powerpoint/2010/main" val="377895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I’VE PITCHED MY TENT IN BEULAH</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530236" y="1118134"/>
            <a:ext cx="11948629" cy="6186309"/>
            <a:chOff x="257130" y="1701462"/>
            <a:chExt cx="10547818" cy="6186309"/>
          </a:xfrm>
        </p:grpSpPr>
        <p:sp>
          <p:nvSpPr>
            <p:cNvPr id="14339" name="TextBox 1"/>
            <p:cNvSpPr txBox="1">
              <a:spLocks noChangeArrowheads="1"/>
            </p:cNvSpPr>
            <p:nvPr/>
          </p:nvSpPr>
          <p:spPr bwMode="auto">
            <a:xfrm>
              <a:off x="907147" y="1701462"/>
              <a:ext cx="9897801"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started for the highlands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fruits abound,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pitched my tent near Hebron,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grapes of Eschol found,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milk and honey flowing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new wine so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no love for Egypt,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has no charms for me.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7528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72118"/>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p:txBody>
      </p:sp>
    </p:spTree>
    <p:extLst>
      <p:ext uri="{BB962C8B-B14F-4D97-AF65-F5344CB8AC3E}">
        <p14:creationId xmlns:p14="http://schemas.microsoft.com/office/powerpoint/2010/main" val="127823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I’VE PITCHED MY TENT IN BEULAH</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530236" y="1118134"/>
            <a:ext cx="11948629" cy="5509200"/>
            <a:chOff x="257130" y="1701462"/>
            <a:chExt cx="10547818" cy="5509200"/>
          </a:xfrm>
        </p:grpSpPr>
        <p:sp>
          <p:nvSpPr>
            <p:cNvPr id="14339" name="TextBox 1"/>
            <p:cNvSpPr txBox="1">
              <a:spLocks noChangeArrowheads="1"/>
            </p:cNvSpPr>
            <p:nvPr/>
          </p:nvSpPr>
          <p:spPr bwMode="auto">
            <a:xfrm>
              <a:off x="907147" y="1701462"/>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is so enraptured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I press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day I find new blessings,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Which fill my heart with joy,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ever marching forward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that land on high,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Some day I’ll reach my mansion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That’s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builded</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 the sky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90210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472118"/>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need not look for me,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down in Egypt’s sand,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have pitched my tent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far up in Beulah land.</a:t>
            </a:r>
          </a:p>
        </p:txBody>
      </p:sp>
      <p:sp>
        <p:nvSpPr>
          <p:cNvPr id="2" name="Oval 1">
            <a:extLst>
              <a:ext uri="{FF2B5EF4-FFF2-40B4-BE49-F238E27FC236}">
                <a16:creationId xmlns:a16="http://schemas.microsoft.com/office/drawing/2014/main" id="{36014C18-0AD3-84F8-9815-9E8F52A21910}"/>
              </a:ext>
            </a:extLst>
          </p:cNvPr>
          <p:cNvSpPr/>
          <p:nvPr/>
        </p:nvSpPr>
        <p:spPr>
          <a:xfrm>
            <a:off x="9331527" y="591113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788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SEPARATED LIFE OF HEAVENLY CITIZENS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16334</TotalTime>
  <Words>1657</Words>
  <Application>Microsoft Office PowerPoint</Application>
  <PresentationFormat>Widescreen</PresentationFormat>
  <Paragraphs>251</Paragraphs>
  <Slides>39</Slides>
  <Notes>11</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39</vt:i4>
      </vt:variant>
    </vt:vector>
  </HeadingPairs>
  <TitlesOfParts>
    <vt:vector size="57"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ALL HAIL THE POWER OF JESUS’ NAME! [GHS 214]</vt:lpstr>
      <vt:lpstr>ALL HAIL THE POWER OF JESUS’ NAME! [GHS 214]</vt:lpstr>
      <vt:lpstr>ALL HAIL THE POWER OF JESUS’ NAME! [GHS 214]</vt:lpstr>
      <vt:lpstr>ALL HAIL THE POWER OF JESUS’ NAME! [GHS 214]</vt:lpstr>
      <vt:lpstr>ALL HAIL THE POWER OF JESUS’ NAME! [GHS 214]</vt:lpstr>
      <vt:lpstr>ALL HAIL THE POWER OF JESUS’ NAME! [GHS 214]</vt:lpstr>
      <vt:lpstr>SEARCH THE SCRIPTURES</vt:lpstr>
      <vt:lpstr>REVIEW OF THE ASSIGNMENT FROM LAST STUDY</vt:lpstr>
      <vt:lpstr>LESSON 1025: Supremacy And Sufficiency Of The Name of Jesus</vt:lpstr>
      <vt:lpstr>INTRODUCTION</vt:lpstr>
      <vt:lpstr>Phil 2:5-7; Col 3:17,23. Eph 1:17-23; Matt.18:18-20 </vt:lpstr>
      <vt:lpstr>QUESTION 1</vt:lpstr>
      <vt:lpstr>QUESTION 2</vt:lpstr>
      <vt:lpstr>QUESTION 3</vt:lpstr>
      <vt:lpstr>QUESTION 4</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1026: Growing In Christian Virtues</vt:lpstr>
      <vt:lpstr>PowerPoint Presentation</vt:lpstr>
      <vt:lpstr>HYMN</vt:lpstr>
      <vt:lpstr>I’VE PITCHED MY TENT IN BEULAH</vt:lpstr>
      <vt:lpstr>PowerPoint Presentation</vt:lpstr>
      <vt:lpstr>I’VE PITCHED MY TENT IN BEULAH</vt:lpstr>
      <vt:lpstr>PowerPoint Presentation</vt:lpstr>
      <vt:lpstr>I’VE PITCHED MY TENT IN BEULAH</vt:lpstr>
      <vt:lpstr>PowerPoint Presentation</vt:lpstr>
      <vt:lpstr>I’VE PITCHED MY TENT IN BEULAH</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1001</cp:revision>
  <dcterms:created xsi:type="dcterms:W3CDTF">2023-01-06T14:44:39Z</dcterms:created>
  <dcterms:modified xsi:type="dcterms:W3CDTF">2025-11-05T19:23:50Z</dcterms:modified>
</cp:coreProperties>
</file>