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5"/>
  </p:notesMasterIdLst>
  <p:sldIdLst>
    <p:sldId id="3914" r:id="rId8"/>
    <p:sldId id="269" r:id="rId9"/>
    <p:sldId id="270" r:id="rId10"/>
    <p:sldId id="4178" r:id="rId11"/>
    <p:sldId id="4179" r:id="rId12"/>
    <p:sldId id="293" r:id="rId13"/>
    <p:sldId id="4180" r:id="rId14"/>
    <p:sldId id="295" r:id="rId15"/>
    <p:sldId id="296" r:id="rId16"/>
    <p:sldId id="4181" r:id="rId17"/>
    <p:sldId id="298" r:id="rId18"/>
    <p:sldId id="299" r:id="rId19"/>
    <p:sldId id="256" r:id="rId20"/>
    <p:sldId id="294" r:id="rId21"/>
    <p:sldId id="258" r:id="rId22"/>
    <p:sldId id="259" r:id="rId23"/>
    <p:sldId id="287" r:id="rId24"/>
    <p:sldId id="277" r:id="rId25"/>
    <p:sldId id="292" r:id="rId26"/>
    <p:sldId id="290" r:id="rId27"/>
    <p:sldId id="291" r:id="rId28"/>
    <p:sldId id="4143" r:id="rId29"/>
    <p:sldId id="4144" r:id="rId30"/>
    <p:sldId id="4142" r:id="rId31"/>
    <p:sldId id="288" r:id="rId32"/>
    <p:sldId id="3211" r:id="rId33"/>
    <p:sldId id="3200" r:id="rId34"/>
    <p:sldId id="3201" r:id="rId35"/>
    <p:sldId id="3162" r:id="rId36"/>
    <p:sldId id="3163" r:id="rId37"/>
    <p:sldId id="4182" r:id="rId38"/>
    <p:sldId id="4183" r:id="rId39"/>
    <p:sldId id="4184" r:id="rId40"/>
    <p:sldId id="4084" r:id="rId41"/>
    <p:sldId id="4104" r:id="rId42"/>
    <p:sldId id="4171" r:id="rId43"/>
    <p:sldId id="4172" r:id="rId44"/>
    <p:sldId id="274" r:id="rId45"/>
    <p:sldId id="4173" r:id="rId46"/>
    <p:sldId id="4174" r:id="rId47"/>
    <p:sldId id="4175" r:id="rId48"/>
    <p:sldId id="4176" r:id="rId49"/>
    <p:sldId id="4177" r:id="rId50"/>
    <p:sldId id="297" r:id="rId51"/>
    <p:sldId id="3627" r:id="rId52"/>
    <p:sldId id="3204" r:id="rId53"/>
    <p:sldId id="208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varScale="1">
        <p:scale>
          <a:sx n="65" d="100"/>
          <a:sy n="65" d="100"/>
        </p:scale>
        <p:origin x="1315"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viewProps" Target="view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microsoft.com/office/2018/10/relationships/authors" Target="authors.xml"/></Relationships>
</file>

<file path=ppt/diagrams/_rels/data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Why is growth in Christian virtues a necessity? </a:t>
          </a:r>
        </a:p>
        <a:p>
          <a:pPr algn="ctr">
            <a:lnSpc>
              <a:spcPct val="100000"/>
            </a:lnSpc>
            <a:spcBef>
              <a:spcPct val="0"/>
            </a:spcBef>
            <a:spcAft>
              <a:spcPts val="600"/>
            </a:spcAft>
          </a:pPr>
          <a:r>
            <a:rPr lang="nl-NL" sz="3200" b="1" i="1" kern="1200" dirty="0">
              <a:solidFill>
                <a:prstClr val="black">
                  <a:hueOff val="0"/>
                  <a:satOff val="0"/>
                  <a:lumOff val="0"/>
                  <a:alphaOff val="0"/>
                </a:prstClr>
              </a:solidFill>
              <a:latin typeface="Calibri" panose="020F0502020204030204"/>
              <a:ea typeface="+mn-ea"/>
              <a:cs typeface="+mn-cs"/>
            </a:rPr>
            <a:t>2 Peter 1:8-10; 3:18; John 15:2</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How can sinners obtain the like-precious Christian faith?</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Acts 3:19; 20:21; Mark 1:15</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Mention some of the exceeding great and precious promises for believers</a:t>
          </a:r>
        </a:p>
        <a:p>
          <a:pPr algn="ctr">
            <a:lnSpc>
              <a:spcPct val="100000"/>
            </a:lnSpc>
            <a:spcBef>
              <a:spcPct val="0"/>
            </a:spcBef>
            <a:spcAft>
              <a:spcPts val="600"/>
            </a:spcAft>
          </a:pPr>
          <a:r>
            <a:rPr lang="en-GB" altLang="en-US" sz="3200" b="1" i="1" kern="1200" dirty="0" err="1">
              <a:solidFill>
                <a:schemeClr val="tx1"/>
              </a:solidFill>
              <a:latin typeface="Calibri (Body)" charset="0"/>
              <a:cs typeface="Calibri (Body)" charset="0"/>
            </a:rPr>
            <a:t>Deut</a:t>
          </a:r>
          <a:r>
            <a:rPr lang="en-GB" altLang="en-US" sz="3200" b="1" i="1" kern="1200" dirty="0">
              <a:solidFill>
                <a:schemeClr val="tx1"/>
              </a:solidFill>
              <a:latin typeface="Calibri (Body)" charset="0"/>
              <a:cs typeface="Calibri (Body)" charset="0"/>
            </a:rPr>
            <a:t> 30:6; Acts 1:8; Luke 10:19; Matt 7:7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Enumerate the Christian virtues in our text and explain why we should grow in them?</a:t>
          </a:r>
        </a:p>
        <a:p>
          <a:pPr algn="ctr">
            <a:lnSpc>
              <a:spcPct val="100000"/>
            </a:lnSpc>
            <a:spcBef>
              <a:spcPct val="0"/>
            </a:spcBef>
            <a:spcAft>
              <a:spcPts val="600"/>
            </a:spcAft>
          </a:pPr>
          <a:r>
            <a:rPr lang="en-GB" altLang="en-US" sz="3200" b="1" i="1" kern="1200" dirty="0">
              <a:latin typeface="Calibri (Body)" charset="0"/>
              <a:cs typeface="Calibri (Body)" charset="0"/>
            </a:rPr>
            <a:t>2 Pet 1:5-8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Why should ministers of Christ remind their hearers of the truth already learnt?</a:t>
          </a:r>
        </a:p>
        <a:p>
          <a:pPr algn="ctr">
            <a:lnSpc>
              <a:spcPct val="100000"/>
            </a:lnSpc>
            <a:spcBef>
              <a:spcPct val="0"/>
            </a:spcBef>
            <a:spcAft>
              <a:spcPts val="600"/>
            </a:spcAft>
          </a:pPr>
          <a:r>
            <a:rPr lang="en-GB" altLang="en-US" sz="3200" b="1" i="1" kern="1200" dirty="0">
              <a:latin typeface="Calibri (Body)" charset="0"/>
              <a:cs typeface="Calibri (Body)" charset="0"/>
            </a:rPr>
            <a:t>2 Pet 1:12,13,15; Acts 20:26,27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1959"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What caution must believers take in the interpretation of Bible prophecies?</a:t>
          </a:r>
        </a:p>
        <a:p>
          <a:pPr algn="ctr">
            <a:lnSpc>
              <a:spcPct val="100000"/>
            </a:lnSpc>
            <a:spcBef>
              <a:spcPct val="0"/>
            </a:spcBef>
            <a:spcAft>
              <a:spcPts val="600"/>
            </a:spcAft>
          </a:pPr>
          <a:r>
            <a:rPr lang="en-GB" altLang="en-US" sz="3200" b="1" i="1" kern="1200" dirty="0">
              <a:latin typeface="Calibri (Body)" charset="0"/>
              <a:cs typeface="Calibri (Body)" charset="0"/>
            </a:rPr>
            <a:t>2 Pet 1:20; 2 Tim 2:15; 3:15-17; Isa 8:20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1959"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Why is growth in Christian virtues a necessity? </a:t>
          </a:r>
        </a:p>
        <a:p>
          <a:pPr marL="0" lvl="0" indent="0" algn="ctr" defTabSz="1422400">
            <a:lnSpc>
              <a:spcPct val="100000"/>
            </a:lnSpc>
            <a:spcBef>
              <a:spcPct val="0"/>
            </a:spcBef>
            <a:spcAft>
              <a:spcPts val="600"/>
            </a:spcAft>
            <a:buNone/>
          </a:pPr>
          <a:r>
            <a:rPr lang="nl-NL" sz="3200" b="1" i="1" kern="1200" dirty="0">
              <a:solidFill>
                <a:prstClr val="black">
                  <a:hueOff val="0"/>
                  <a:satOff val="0"/>
                  <a:lumOff val="0"/>
                  <a:alphaOff val="0"/>
                </a:prstClr>
              </a:solidFill>
              <a:latin typeface="Calibri" panose="020F0502020204030204"/>
              <a:ea typeface="+mn-ea"/>
              <a:cs typeface="+mn-cs"/>
            </a:rPr>
            <a:t>2 Peter 1:8-10; 3:18; John 15:2</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How can sinners obtain the like-precious Christian faith?</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Acts 3:19; 20:21; Mark 1:15</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Mention some of the exceeding great and precious promises for believers</a:t>
          </a:r>
        </a:p>
        <a:p>
          <a:pPr marL="0" lvl="0" indent="0" algn="ctr" defTabSz="1422400">
            <a:lnSpc>
              <a:spcPct val="100000"/>
            </a:lnSpc>
            <a:spcBef>
              <a:spcPct val="0"/>
            </a:spcBef>
            <a:spcAft>
              <a:spcPts val="600"/>
            </a:spcAft>
            <a:buNone/>
          </a:pPr>
          <a:r>
            <a:rPr lang="en-GB" altLang="en-US" sz="3200" b="1" i="1" kern="1200" dirty="0" err="1">
              <a:solidFill>
                <a:schemeClr val="tx1"/>
              </a:solidFill>
              <a:latin typeface="Calibri (Body)" charset="0"/>
              <a:cs typeface="Calibri (Body)" charset="0"/>
            </a:rPr>
            <a:t>Deut</a:t>
          </a:r>
          <a:r>
            <a:rPr lang="en-GB" altLang="en-US" sz="3200" b="1" i="1" kern="1200" dirty="0">
              <a:solidFill>
                <a:schemeClr val="tx1"/>
              </a:solidFill>
              <a:latin typeface="Calibri (Body)" charset="0"/>
              <a:cs typeface="Calibri (Body)" charset="0"/>
            </a:rPr>
            <a:t> 30:6; Acts 1:8; Luke 10:19; Matt 7:7</a:t>
          </a: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Enumerate the Christian virtues in our text and explain why we should grow in them?</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Pet 1:5-8</a:t>
          </a: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5742" y="-23282"/>
          <a:ext cx="626731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3458" y="478047"/>
          <a:ext cx="626731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Why should ministers of Christ remind their hearers of the truth already learnt?</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Pet 1:12,13,15; Acts 20:26,27</a:t>
          </a:r>
        </a:p>
      </dsp:txBody>
      <dsp:txXfrm>
        <a:off x="2646752" y="571341"/>
        <a:ext cx="608073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25742" y="-23282"/>
          <a:ext cx="626731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53458" y="478047"/>
          <a:ext cx="626731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What caution must believers take in the interpretation of Bible prophecies?</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Pet 1:20; 2 Tim 2:15; 3:15-17; Isa 8:20</a:t>
          </a:r>
        </a:p>
      </dsp:txBody>
      <dsp:txXfrm>
        <a:off x="2646752" y="571341"/>
        <a:ext cx="6080730"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98181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192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8229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3954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29D3A-8B6F-CE0F-DCDD-9EA71C6C0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090AF-FEAC-25CB-4986-427C33334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8E61BC-F81C-D247-53F8-A810BABE7816}"/>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C45F0FF6-1148-73DD-7422-132BBB76E9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61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1CCDC-C1EA-420E-3017-3D653416C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6D846-764A-B185-73A1-1CEC89775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76EFB0-9CF8-4B60-43A3-600C6292715F}"/>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F40D8E78-B938-B099-43A9-A8FCF1DF12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1875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34</a:t>
            </a:fld>
            <a:endParaRPr lang="en-US"/>
          </a:p>
        </p:txBody>
      </p:sp>
    </p:spTree>
    <p:extLst>
      <p:ext uri="{BB962C8B-B14F-4D97-AF65-F5344CB8AC3E}">
        <p14:creationId xmlns:p14="http://schemas.microsoft.com/office/powerpoint/2010/main" val="2462245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46</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15/11/2025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15/11/2025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11/15/2025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11/15/2025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11/15/2025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11/15/2025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11/15/2025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11/15/2025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11/15/2025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575242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651718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108960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15/11/2025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1775176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15/11/2025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1094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15/11/2025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610319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15/11/2025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32602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406027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634088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104782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8795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15/11/2025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15/11/2025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11/15/2025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11/15/2025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669117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9.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16</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-11-2025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179:</a:t>
            </a:r>
            <a:r>
              <a:rPr lang="en-US" sz="7200" b="1" dirty="0">
                <a:solidFill>
                  <a:schemeClr val="bg1"/>
                </a:solidFill>
                <a:effectLst>
                  <a:outerShdw blurRad="38100" dist="38100" dir="2700000" algn="tl">
                    <a:srgbClr val="000000">
                      <a:alpha val="43137"/>
                    </a:srgbClr>
                  </a:outerShdw>
                </a:effectLst>
              </a:rPr>
              <a:t> HIGHER GROUND</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HIGHER GROUND [GHS 179]</a:t>
            </a:r>
          </a:p>
        </p:txBody>
      </p:sp>
      <p:grpSp>
        <p:nvGrpSpPr>
          <p:cNvPr id="3" name="Group 2"/>
          <p:cNvGrpSpPr/>
          <p:nvPr/>
        </p:nvGrpSpPr>
        <p:grpSpPr>
          <a:xfrm>
            <a:off x="243372" y="1656012"/>
            <a:ext cx="11948629" cy="4062651"/>
            <a:chOff x="257130" y="1719391"/>
            <a:chExt cx="10547818" cy="4062651"/>
          </a:xfrm>
        </p:grpSpPr>
        <p:sp>
          <p:nvSpPr>
            <p:cNvPr id="14339" name="TextBox 1"/>
            <p:cNvSpPr txBox="1">
              <a:spLocks noChangeArrowheads="1"/>
            </p:cNvSpPr>
            <p:nvPr/>
          </p:nvSpPr>
          <p:spPr bwMode="auto">
            <a:xfrm>
              <a:off x="907147" y="1719391"/>
              <a:ext cx="9897801"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pressing on the upward 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New heights I’m gaining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praying as I onward bound,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914400" y="1391295"/>
            <a:ext cx="111353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lift me up and let me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on heaven’s table-land;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love, and joy, and light abound,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Tree>
    <p:extLst>
      <p:ext uri="{BB962C8B-B14F-4D97-AF65-F5344CB8AC3E}">
        <p14:creationId xmlns:p14="http://schemas.microsoft.com/office/powerpoint/2010/main" val="2584131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HIGHER GROUND [GHS 179]</a:t>
            </a:r>
          </a:p>
        </p:txBody>
      </p:sp>
      <p:grpSp>
        <p:nvGrpSpPr>
          <p:cNvPr id="3" name="Group 2"/>
          <p:cNvGrpSpPr/>
          <p:nvPr/>
        </p:nvGrpSpPr>
        <p:grpSpPr>
          <a:xfrm>
            <a:off x="243372" y="1656012"/>
            <a:ext cx="11948629" cy="4062651"/>
            <a:chOff x="257130" y="1719391"/>
            <a:chExt cx="10547818" cy="4062651"/>
          </a:xfrm>
        </p:grpSpPr>
        <p:sp>
          <p:nvSpPr>
            <p:cNvPr id="14339" name="TextBox 1"/>
            <p:cNvSpPr txBox="1">
              <a:spLocks noChangeArrowheads="1"/>
            </p:cNvSpPr>
            <p:nvPr/>
          </p:nvSpPr>
          <p:spPr bwMode="auto">
            <a:xfrm>
              <a:off x="907147" y="1719391"/>
              <a:ext cx="9897801"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has no desire to stay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doubts arise, and fears dismay;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some may dwell where these abound,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constant aim is higher ground.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932393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914400" y="1391295"/>
            <a:ext cx="111353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lift me up and let me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on heaven’s table-land;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love, and joy, and light abound,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Tree>
    <p:extLst>
      <p:ext uri="{BB962C8B-B14F-4D97-AF65-F5344CB8AC3E}">
        <p14:creationId xmlns:p14="http://schemas.microsoft.com/office/powerpoint/2010/main" val="4019317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HIGHER GROUND [GHS 179]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Beyond the mist I fain would rise,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rest beneath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unclounded</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skies,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Above earth’s turmoil peace is found,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those who dwell on higher ground.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82128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914400" y="1391295"/>
            <a:ext cx="111353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lift me up and let me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on heaven’s table-land;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love, and joy, and light abound,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Tree>
    <p:extLst>
      <p:ext uri="{BB962C8B-B14F-4D97-AF65-F5344CB8AC3E}">
        <p14:creationId xmlns:p14="http://schemas.microsoft.com/office/powerpoint/2010/main" val="1272873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HIGHER GROUND [GHS 179]</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long to scale the utmost height,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rough the way, and hard the fight,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song, while climbing, shall resound,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lead me on to higher ground.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793540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914400" y="1391295"/>
            <a:ext cx="111353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lift me up and let me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on heaven’s table-land;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love, and joy, and light abound,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Tree>
    <p:extLst>
      <p:ext uri="{BB962C8B-B14F-4D97-AF65-F5344CB8AC3E}">
        <p14:creationId xmlns:p14="http://schemas.microsoft.com/office/powerpoint/2010/main" val="3830278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HIGHER GROUND [GHS 179]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lead me up the mountain side,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dare not climb without my Guide,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heaven gained, I’ll gaze around,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grateful heart from higher ground.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9535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914400" y="1391295"/>
            <a:ext cx="111353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lift me up and let me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on heaven’s table-land;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love, and joy, and light abound,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955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16-11-2025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r>
              <a:rPr lang="en-US" dirty="0"/>
              <a:t>Reflect on your past walk with God, how you have used the name of Jesus and the effect on your personal life. Prepare to share this testimony in our next meeting. </a:t>
            </a:r>
          </a:p>
          <a:p>
            <a:pPr marL="0" indent="0" algn="ctr">
              <a:lnSpc>
                <a:spcPct val="110000"/>
              </a:lnSpc>
              <a:buNone/>
            </a:pPr>
            <a:r>
              <a:rPr lang="en-US" dirty="0">
                <a:latin typeface="Calibri" panose="020F0502020204030204" pitchFamily="34" charset="0"/>
              </a:rPr>
              <a:t>Secondly, share how you can do exploits through the name of Jesus according to the book of Mark 16:15-20</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Supremacy And Sufficiency Of The N</a:t>
            </a:r>
            <a:r>
              <a:rPr kumimoji="0" lang="en-US" altLang="en-GB" sz="2800" b="1" i="1"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j-cs"/>
              </a:rPr>
              <a:t>ame</a:t>
            </a: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Of Jesus</a:t>
            </a:r>
          </a:p>
        </p:txBody>
      </p:sp>
    </p:spTree>
    <p:extLst>
      <p:ext uri="{BB962C8B-B14F-4D97-AF65-F5344CB8AC3E}">
        <p14:creationId xmlns:p14="http://schemas.microsoft.com/office/powerpoint/2010/main" val="402866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Growing In Christian Virtues</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75257" y="2132728"/>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defRPr/>
            </a:pP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US" sz="2800" i="1" u="none" strike="noStrike" kern="1200" cap="none" spc="0" normalizeH="0" baseline="0" noProof="0" dirty="0">
                <a:ln>
                  <a:noFill/>
                </a:ln>
                <a:solidFill>
                  <a:prstClr val="black">
                    <a:hueOff val="0"/>
                    <a:satOff val="0"/>
                    <a:lumOff val="0"/>
                    <a:alphaOff val="0"/>
                  </a:prstClr>
                </a:solidFill>
                <a:effectLst/>
                <a:uLnTx/>
                <a:uFillTx/>
                <a:latin typeface="Calibri"/>
              </a:rPr>
              <a:t>“And </a:t>
            </a:r>
            <a:r>
              <a:rPr kumimoji="0" lang="en-GB" sz="2800" i="1" u="none" strike="noStrike" kern="1200" cap="none" spc="0" normalizeH="0" baseline="0" noProof="0" dirty="0">
                <a:ln>
                  <a:noFill/>
                </a:ln>
                <a:solidFill>
                  <a:prstClr val="black">
                    <a:hueOff val="0"/>
                    <a:satOff val="0"/>
                    <a:lumOff val="0"/>
                    <a:alphaOff val="0"/>
                  </a:prstClr>
                </a:solidFill>
                <a:effectLst/>
                <a:uLnTx/>
                <a:uFillTx/>
                <a:latin typeface="Calibri"/>
              </a:rPr>
              <a:t>beside this, giving all diligence, add to your faith virtue; and to virtue knowledge; And to knowledge temperance; and to temperance patience; and to patience godliness; And to godliness brotherly kindness; and to brotherly kindness </a:t>
            </a:r>
            <a:r>
              <a:rPr lang="en-GB" sz="2800" i="1" dirty="0">
                <a:solidFill>
                  <a:prstClr val="black">
                    <a:hueOff val="0"/>
                    <a:satOff val="0"/>
                    <a:lumOff val="0"/>
                    <a:alphaOff val="0"/>
                  </a:prstClr>
                </a:solidFill>
              </a:rPr>
              <a:t>charity” </a:t>
            </a:r>
            <a:r>
              <a:rPr kumimoji="0" lang="en-US" sz="2800" i="1" u="none" strike="noStrike" kern="1200" cap="none" spc="0" normalizeH="0" baseline="0" noProof="0" dirty="0">
                <a:ln>
                  <a:noFill/>
                </a:ln>
                <a:solidFill>
                  <a:prstClr val="black">
                    <a:hueOff val="0"/>
                    <a:satOff val="0"/>
                    <a:lumOff val="0"/>
                    <a:alphaOff val="0"/>
                  </a:prstClr>
                </a:solidFill>
                <a:effectLst/>
                <a:uLnTx/>
                <a:uFillTx/>
                <a:latin typeface="Calibri"/>
              </a:rPr>
              <a:t>(</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rPr>
              <a:t>2 Peter 1:5-7</a:t>
            </a:r>
            <a:r>
              <a:rPr kumimoji="0" lang="en-US" sz="2800" i="1" u="none" strike="noStrike" kern="1200" cap="none" spc="0" normalizeH="0" baseline="0" noProof="0" dirty="0">
                <a:ln>
                  <a:noFill/>
                </a:ln>
                <a:solidFill>
                  <a:prstClr val="black">
                    <a:hueOff val="0"/>
                    <a:satOff val="0"/>
                    <a:lumOff val="0"/>
                    <a:alphaOff val="0"/>
                  </a:prstClr>
                </a:solidFill>
                <a:effectLst/>
                <a:uLnTx/>
                <a:uFillTx/>
                <a:latin typeface="Calibri"/>
              </a:rPr>
              <a:t>).</a:t>
            </a:r>
            <a:endParaRPr kumimoji="0" lang="en-GB" sz="280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Freeform: Shape 2"/>
          <p:cNvSpPr/>
          <p:nvPr/>
        </p:nvSpPr>
        <p:spPr>
          <a:xfrm>
            <a:off x="5389276" y="5454317"/>
            <a:ext cx="6263640" cy="75332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2 Peter 1:1-21</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5487" y="643255"/>
            <a:ext cx="7371861" cy="5720819"/>
          </a:xfrm>
        </p:spPr>
        <p:txBody>
          <a:bodyPr anchor="ctr">
            <a:noAutofit/>
          </a:bodyPr>
          <a:lstStyle/>
          <a:p>
            <a:pPr marL="0" indent="0" algn="just" eaLnBrk="0" fontAlgn="base" hangingPunct="0">
              <a:lnSpc>
                <a:spcPct val="100000"/>
              </a:lnSpc>
              <a:spcBef>
                <a:spcPct val="0"/>
              </a:spcBef>
              <a:spcAft>
                <a:spcPts val="600"/>
              </a:spcAft>
              <a:buNone/>
              <a:defRPr/>
            </a:pPr>
            <a:r>
              <a:rPr lang="en-GB" dirty="0"/>
              <a:t>In this chapter, Apostle Peter focuses on the need to grow in Christian character and pursuit of moral excellence to guard against falling away from the faith. He expresses his determination to stir up the mind of believers concerning the truth which they have received and believed for their establishment and continuity. He also wrote the epistle to warn believers everywhere concerning the infiltration of false prophets and teachers who pose a threat to the church’s foundation of truth and holiness. He concludes with his readiness to meet the Lord and the infallibility of biblical prophecies.</a:t>
            </a:r>
          </a:p>
          <a:p>
            <a:pPr marL="0" indent="0" algn="just" eaLnBrk="0" fontAlgn="base" hangingPunct="0">
              <a:lnSpc>
                <a:spcPct val="100000"/>
              </a:lnSpc>
              <a:spcBef>
                <a:spcPct val="0"/>
              </a:spcBef>
              <a:spcAft>
                <a:spcPts val="600"/>
              </a:spcAft>
              <a:buNone/>
              <a:defRPr/>
            </a:pPr>
            <a:endParaRPr lang="en-GB"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98679" y="473408"/>
            <a:ext cx="7580321"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God has made provisions for us to live a blameless life and to experience constant victory over sin and the world.</a:t>
            </a:r>
          </a:p>
          <a:p>
            <a:pPr marL="514350" indent="-514350" algn="just" eaLnBrk="0" fontAlgn="base" hangingPunct="0">
              <a:lnSpc>
                <a:spcPct val="100000"/>
              </a:lnSpc>
              <a:spcBef>
                <a:spcPct val="0"/>
              </a:spcBef>
              <a:spcAft>
                <a:spcPts val="600"/>
              </a:spcAft>
              <a:buFont typeface="+mj-lt"/>
              <a:buAutoNum type="arabicPeriod"/>
              <a:defRPr/>
            </a:pPr>
            <a:r>
              <a:rPr lang="en-GB" dirty="0"/>
              <a:t>All those who desire to grow in Christian virtues need to give “</a:t>
            </a:r>
            <a:r>
              <a:rPr lang="en-GB" b="1" dirty="0"/>
              <a:t>all diligence</a:t>
            </a:r>
            <a:r>
              <a:rPr lang="en-GB" dirty="0"/>
              <a:t>” to “</a:t>
            </a:r>
            <a:r>
              <a:rPr lang="en-GB" b="1" dirty="0"/>
              <a:t>add to” </a:t>
            </a:r>
            <a:r>
              <a:rPr lang="en-GB" dirty="0"/>
              <a:t>areas of growth that follow after salvation. </a:t>
            </a:r>
          </a:p>
          <a:p>
            <a:pPr marL="514350" indent="-514350" algn="just" eaLnBrk="0" fontAlgn="base" hangingPunct="0">
              <a:lnSpc>
                <a:spcPct val="100000"/>
              </a:lnSpc>
              <a:spcBef>
                <a:spcPct val="0"/>
              </a:spcBef>
              <a:spcAft>
                <a:spcPts val="600"/>
              </a:spcAft>
              <a:buFont typeface="+mj-lt"/>
              <a:buAutoNum type="arabicPeriod"/>
              <a:defRPr/>
            </a:pPr>
            <a:r>
              <a:rPr lang="en-GB" dirty="0"/>
              <a:t>Christian ministers must put the flock of God always in remembrance of scriptural truths.</a:t>
            </a:r>
          </a:p>
          <a:p>
            <a:pPr marL="514350" indent="-514350" algn="just" eaLnBrk="0" fontAlgn="base" hangingPunct="0">
              <a:lnSpc>
                <a:spcPct val="100000"/>
              </a:lnSpc>
              <a:spcBef>
                <a:spcPct val="0"/>
              </a:spcBef>
              <a:spcAft>
                <a:spcPts val="600"/>
              </a:spcAft>
              <a:buFont typeface="+mj-lt"/>
              <a:buAutoNum type="arabicPeriod"/>
              <a:defRPr/>
            </a:pPr>
            <a:r>
              <a:rPr lang="en-GB" dirty="0"/>
              <a:t>Believers are responsible for preserving the truth of God’s word. Fellowship with believers helps with spiritual growth and stability.</a:t>
            </a:r>
          </a:p>
          <a:p>
            <a:pPr marL="514350" indent="-514350" algn="just" eaLnBrk="0" fontAlgn="base" hangingPunct="0">
              <a:lnSpc>
                <a:spcPct val="100000"/>
              </a:lnSpc>
              <a:spcBef>
                <a:spcPct val="0"/>
              </a:spcBef>
              <a:spcAft>
                <a:spcPts val="600"/>
              </a:spcAft>
              <a:buFont typeface="+mj-lt"/>
              <a:buAutoNum type="arabicPeriod"/>
              <a:defRPr/>
            </a:pPr>
            <a:r>
              <a:rPr lang="en-GB" dirty="0"/>
              <a:t>Scriptural prophecies are divinely inspired and should be diligently and rightly interpreted.</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2Pet 1:1-8; 3:18; Isa 40:28-31; Acts 20:28; 2Tim 3:16,17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627DA-363F-30ED-FB9D-3D25A3E7068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E67F5B3-168B-3C66-165A-10579ADC490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D6CB4206-B098-4F6F-16E8-FEB0484D172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2DF5526-B6FC-5EDE-0E98-288C4B244169}"/>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CEA82F2-E9A4-9B21-B7C5-E20AAC47B6B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6D92504-23A9-92C9-8BB2-ABDFA62AB48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C819E4B-AED6-106A-B564-22FDBAD41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9D11-A3A5-1140-BA1C-3EE153AB4192}"/>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65674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30222-17EF-E81B-1CC7-4754DF914B5D}"/>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41AD747-2D97-74B6-C91A-109284EBBF3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374E53D7-9B16-53C8-11F4-75B3E293D852}"/>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CCC0899-EBE7-73A4-3CF1-4D549983846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6460DD3-F06E-3753-58F6-8E112B81762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DF24B32-AB78-DF18-B4A0-0F5EC4BEE07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60C50B0-7F45-C12C-51E6-4B8127236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525B15A-BA3B-CF84-4F3C-A85C1D8FBCF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77812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r>
              <a:rPr lang="en-GB" b="1" dirty="0"/>
              <a:t>The Christian faith does not stop at the foundational level of salvation; there is need for growth in grace and increase in the knowledge of God. God has made adequate provisions through Christ for us to live a blameless life and to experience constant victory over sin, temptation and the world. Believers must read, study and meditate on the word of God so as to build up their faith and be able to claim these promises</a:t>
            </a:r>
            <a:r>
              <a:rPr lang="en-US" b="1" dirty="0"/>
              <a:t>.</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1"/>
            <a:ext cx="7202691" cy="4011386"/>
          </a:xfrm>
        </p:spPr>
        <p:txBody>
          <a:bodyPr anchor="ctr">
            <a:noAutofit/>
          </a:bodyPr>
          <a:lstStyle/>
          <a:p>
            <a:pPr marL="0" indent="0" algn="ctr">
              <a:lnSpc>
                <a:spcPct val="110000"/>
              </a:lnSpc>
              <a:buNone/>
            </a:pPr>
            <a:r>
              <a:rPr lang="en-US" dirty="0"/>
              <a:t>Write down two specific Christian virtues you would like to grow in and the promises in the Bible about the virtues. Pray about them and come and prepare to share your testimony next week. </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E90EF0-4D7D-7F14-0E18-3F081B522F6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55101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F9DF54-FAD9-C4EA-25DB-C01531E9EACE}"/>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97346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D0707F-6FCF-E251-8243-201772B4B46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96035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Consecration and submission in the church</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 And the Lord thy God will circumcise thine heart, and the heart of thy seed, to love the Lord thy God with all thine heart, and with all thy soul, that thou mayest live”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Deuteronomy 30:6</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Num 6:1-9; 1 Peter 2:9; Acts 4:32-37; 1 Thess 5:12,13; Hebrews 13:7</a:t>
            </a:r>
            <a:endPar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1 Timothy 2:1-15</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54) 1 Timothy 002">
            <a:hlinkClick r:id="" action="ppaction://media"/>
            <a:extLst>
              <a:ext uri="{FF2B5EF4-FFF2-40B4-BE49-F238E27FC236}">
                <a16:creationId xmlns:a16="http://schemas.microsoft.com/office/drawing/2014/main" id="{3365618C-1C22-7F6E-0B0B-6E087191738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496768"/>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6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049:</a:t>
            </a:r>
            <a:r>
              <a:rPr lang="en-US" sz="7200" b="1" dirty="0">
                <a:solidFill>
                  <a:schemeClr val="bg1"/>
                </a:solidFill>
                <a:effectLst>
                  <a:outerShdw blurRad="38100" dist="38100" dir="2700000" algn="tl">
                    <a:srgbClr val="000000">
                      <a:alpha val="43137"/>
                    </a:srgbClr>
                  </a:outerShdw>
                </a:effectLst>
              </a:rPr>
              <a:t> LET OTHERS SEE JESUS IN YOU </a:t>
            </a:r>
          </a:p>
        </p:txBody>
      </p:sp>
    </p:spTree>
    <p:extLst>
      <p:ext uri="{BB962C8B-B14F-4D97-AF65-F5344CB8AC3E}">
        <p14:creationId xmlns:p14="http://schemas.microsoft.com/office/powerpoint/2010/main" val="3359581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LET OTHERS SEE JESUS IN YOU [GHS 049]</a:t>
            </a:r>
          </a:p>
        </p:txBody>
      </p:sp>
      <p:grpSp>
        <p:nvGrpSpPr>
          <p:cNvPr id="3" name="Group 2"/>
          <p:cNvGrpSpPr/>
          <p:nvPr/>
        </p:nvGrpSpPr>
        <p:grpSpPr>
          <a:xfrm>
            <a:off x="243372" y="165601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passing thro’ this world of sin,</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others your life shall view,</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clean and pure without, within,</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112367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Keep telling the story, be faithful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Tree>
    <p:extLst>
      <p:ext uri="{BB962C8B-B14F-4D97-AF65-F5344CB8AC3E}">
        <p14:creationId xmlns:p14="http://schemas.microsoft.com/office/powerpoint/2010/main" val="3597915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LET OTHERS SEE JESUS IN YOU [GHS 049]</a:t>
            </a:r>
          </a:p>
        </p:txBody>
      </p:sp>
      <p:grpSp>
        <p:nvGrpSpPr>
          <p:cNvPr id="3" name="Group 2"/>
          <p:cNvGrpSpPr/>
          <p:nvPr/>
        </p:nvGrpSpPr>
        <p:grpSpPr>
          <a:xfrm>
            <a:off x="243372" y="165601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Your life’s a book before their eyes,</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They’re reading it thro’ and thro’;</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Say, does it point them to the skies,</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others see Jesus in you?</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13752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Keep telling the story, be faithful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Tree>
    <p:extLst>
      <p:ext uri="{BB962C8B-B14F-4D97-AF65-F5344CB8AC3E}">
        <p14:creationId xmlns:p14="http://schemas.microsoft.com/office/powerpoint/2010/main" val="31781263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LET OTHERS SEE JESUS IN YOU [GHS 049]</a:t>
            </a:r>
          </a:p>
        </p:txBody>
      </p:sp>
      <p:grpSp>
        <p:nvGrpSpPr>
          <p:cNvPr id="3" name="Group 2"/>
          <p:cNvGrpSpPr/>
          <p:nvPr/>
        </p:nvGrpSpPr>
        <p:grpSpPr>
          <a:xfrm>
            <a:off x="243372" y="165601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joy ‘twill be at set of sun,</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mansions beyond the blue,</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find some souls that you have won;</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465285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Keep telling the story, be faithful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Tree>
    <p:extLst>
      <p:ext uri="{BB962C8B-B14F-4D97-AF65-F5344CB8AC3E}">
        <p14:creationId xmlns:p14="http://schemas.microsoft.com/office/powerpoint/2010/main" val="2786791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LET OTHERS SEE JESUS IN YOU [GHS 049]</a:t>
            </a:r>
          </a:p>
        </p:txBody>
      </p:sp>
      <p:grpSp>
        <p:nvGrpSpPr>
          <p:cNvPr id="3" name="Group 2"/>
          <p:cNvGrpSpPr/>
          <p:nvPr/>
        </p:nvGrpSpPr>
        <p:grpSpPr>
          <a:xfrm>
            <a:off x="243372" y="165601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live for Christ both day and night,</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faithful, be brave and true,</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lead the lost, to life and light;</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712360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Keep telling the story, be faithful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717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GODLY ATTIRE FOR HEAVENLY CANDIDATES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23605</TotalTime>
  <Words>1729</Words>
  <Application>Microsoft Office PowerPoint</Application>
  <PresentationFormat>Widescreen</PresentationFormat>
  <Paragraphs>229</Paragraphs>
  <Slides>47</Slides>
  <Notes>12</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47</vt:i4>
      </vt:variant>
    </vt:vector>
  </HeadingPairs>
  <TitlesOfParts>
    <vt:vector size="65"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HIGHER GROUND [GHS 179]</vt:lpstr>
      <vt:lpstr>PowerPoint Presentation</vt:lpstr>
      <vt:lpstr>HIGHER GROUND [GHS 179]</vt:lpstr>
      <vt:lpstr>PowerPoint Presentation</vt:lpstr>
      <vt:lpstr>HIGHER GROUND [GHS 179]</vt:lpstr>
      <vt:lpstr>PowerPoint Presentation</vt:lpstr>
      <vt:lpstr>HIGHER GROUND [GHS 179]</vt:lpstr>
      <vt:lpstr>PowerPoint Presentation</vt:lpstr>
      <vt:lpstr>HIGHER GROUND [GHS 179]</vt:lpstr>
      <vt:lpstr>PowerPoint Presentation</vt:lpstr>
      <vt:lpstr>SEARCH THE SCRIPTURES</vt:lpstr>
      <vt:lpstr>REVIEW OF THE ASSIGNMENT FROM LAST STUDY</vt:lpstr>
      <vt:lpstr>LESSON 1026: Growing In Christian Virtues</vt:lpstr>
      <vt:lpstr>INTRODUCTION</vt:lpstr>
      <vt:lpstr>2Pet 1:1-8; 3:18; Isa 40:28-31; Acts 20:28; 2Tim 3:16,17 </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LESSON 1027: Consecration and submission in the church</vt:lpstr>
      <vt:lpstr>PowerPoint Presentation</vt:lpstr>
      <vt:lpstr>HYMN</vt:lpstr>
      <vt:lpstr>LET OTHERS SEE JESUS IN YOU [GHS 049]</vt:lpstr>
      <vt:lpstr>PowerPoint Presentation</vt:lpstr>
      <vt:lpstr>LET OTHERS SEE JESUS IN YOU [GHS 049]</vt:lpstr>
      <vt:lpstr>PowerPoint Presentation</vt:lpstr>
      <vt:lpstr>LET OTHERS SEE JESUS IN YOU [GHS 049]</vt:lpstr>
      <vt:lpstr>PowerPoint Presentation</vt:lpstr>
      <vt:lpstr>LET OTHERS SEE JESUS IN YOU [GHS 049]</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1014</cp:revision>
  <dcterms:created xsi:type="dcterms:W3CDTF">2023-01-06T14:44:39Z</dcterms:created>
  <dcterms:modified xsi:type="dcterms:W3CDTF">2025-11-15T18:30:17Z</dcterms:modified>
</cp:coreProperties>
</file>