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4"/>
  </p:notesMasterIdLst>
  <p:sldIdLst>
    <p:sldId id="256" r:id="rId2"/>
    <p:sldId id="294" r:id="rId3"/>
    <p:sldId id="258" r:id="rId4"/>
    <p:sldId id="259" r:id="rId5"/>
    <p:sldId id="287" r:id="rId6"/>
    <p:sldId id="277" r:id="rId7"/>
    <p:sldId id="292" r:id="rId8"/>
    <p:sldId id="290" r:id="rId9"/>
    <p:sldId id="291" r:id="rId10"/>
    <p:sldId id="4143" r:id="rId11"/>
    <p:sldId id="4142" r:id="rId12"/>
    <p:sldId id="28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6" autoAdjust="0"/>
    <p:restoredTop sz="71896" autoAdjust="0"/>
  </p:normalViewPr>
  <p:slideViewPr>
    <p:cSldViewPr snapToGrid="0">
      <p:cViewPr varScale="1">
        <p:scale>
          <a:sx n="61" d="100"/>
          <a:sy n="61" d="100"/>
        </p:scale>
        <p:origin x="1320" y="53"/>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panose="020F0502020204030204"/>
              <a:ea typeface="+mn-ea"/>
              <a:cs typeface="+mn-cs"/>
            </a:rPr>
            <a:t>Kindly define the church according to today’s study.</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92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panose="020F0502020204030204"/>
              <a:ea typeface="+mn-ea"/>
              <a:cs typeface="+mn-cs"/>
            </a:rPr>
            <a:t>Mention two essential traits which made the early church successful and why?</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panose="020F0502020204030204"/>
              <a:ea typeface="+mn-ea"/>
              <a:cs typeface="+mn-cs"/>
            </a:rPr>
            <a:t>Acts 4:32-34; Col 3:22-23 </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8975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altLang="en-US" sz="3200" b="0" i="1" kern="1200" dirty="0">
              <a:latin typeface="Calibri (Body)" charset="0"/>
            </a:rPr>
            <a:t>Mention Bible references that enjoin believers to </a:t>
          </a:r>
          <a:r>
            <a:rPr lang="en-US" altLang="en-US" sz="3200" b="0" i="1" kern="1200" dirty="0" err="1">
              <a:latin typeface="Calibri (Body)" charset="0"/>
            </a:rPr>
            <a:t>honour</a:t>
          </a:r>
          <a:r>
            <a:rPr lang="en-US" altLang="en-US" sz="3200" b="0" i="1" kern="1200" dirty="0">
              <a:latin typeface="Calibri (Body)" charset="0"/>
            </a:rPr>
            <a:t>, obey and respect church leadership, and how we can apply </a:t>
          </a:r>
          <a:r>
            <a:rPr lang="nl-NL" altLang="en-US" sz="3200" b="0" i="1" kern="1200" dirty="0">
              <a:latin typeface="Calibri (Body)" charset="0"/>
            </a:rPr>
            <a:t>them in the church?</a:t>
          </a:r>
          <a:endParaRPr lang="en-GB" altLang="en-US" sz="3200" b="1" i="1" kern="1200" dirty="0">
            <a:solidFill>
              <a:schemeClr val="tx1"/>
            </a:solidFill>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Y="372">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rPr>
            <a:t>In what ways are the vow and consecration of the Nazarite similar to that of new testament believers?</a:t>
          </a:r>
          <a:endParaRPr lang="en-GB" altLang="en-US" sz="3200" b="0" i="1" kern="1200" dirty="0">
            <a:latin typeface="Calibri (Body)" charset="0"/>
            <a:cs typeface="Calibri (Body)" charset="0"/>
          </a:endParaRPr>
        </a:p>
        <a:p>
          <a:pPr algn="ctr">
            <a:lnSpc>
              <a:spcPct val="100000"/>
            </a:lnSpc>
            <a:spcBef>
              <a:spcPct val="0"/>
            </a:spcBef>
            <a:spcAft>
              <a:spcPts val="600"/>
            </a:spcAft>
          </a:pPr>
          <a:r>
            <a:rPr lang="en-GB" altLang="en-US" sz="3200" b="1" i="1" kern="1200" dirty="0">
              <a:latin typeface="Calibri (Body)" charset="0"/>
              <a:cs typeface="Calibri (Body)" charset="0"/>
            </a:rPr>
            <a:t>Num 6:1-4; Rom 12:1-2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rPr>
            <a:t>What is the reward for obeying and cooperating with our spiritual leaders? </a:t>
          </a:r>
          <a:endParaRPr lang="en-GB" altLang="en-US" sz="3200" b="0" i="1" kern="1200" dirty="0">
            <a:latin typeface="Calibri (Body)" charset="0"/>
            <a:cs typeface="Calibri (Body)" charset="0"/>
          </a:endParaRPr>
        </a:p>
        <a:p>
          <a:pPr algn="ctr">
            <a:lnSpc>
              <a:spcPct val="100000"/>
            </a:lnSpc>
            <a:spcBef>
              <a:spcPct val="0"/>
            </a:spcBef>
            <a:spcAft>
              <a:spcPts val="600"/>
            </a:spcAft>
          </a:pPr>
          <a:r>
            <a:rPr lang="en-GB" altLang="en-US" sz="3200" b="1" i="1" kern="1200" dirty="0">
              <a:latin typeface="Calibri (Body)" charset="0"/>
              <a:cs typeface="Calibri (Body)" charset="0"/>
            </a:rPr>
            <a:t>Matt 10:40-41; </a:t>
          </a:r>
          <a:r>
            <a:rPr lang="en-GB" altLang="en-US" sz="3200" b="1" i="1" kern="1200" dirty="0" err="1">
              <a:latin typeface="Calibri (Body)" charset="0"/>
              <a:cs typeface="Calibri (Body)" charset="0"/>
            </a:rPr>
            <a:t>Heb</a:t>
          </a:r>
          <a:r>
            <a:rPr lang="en-GB" altLang="en-US" sz="3200" b="1" i="1" kern="1200" dirty="0">
              <a:latin typeface="Calibri (Body)" charset="0"/>
              <a:cs typeface="Calibri (Body)" charset="0"/>
            </a:rPr>
            <a:t> 13:17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19662" y="1387"/>
          <a:ext cx="63607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47378" y="502717"/>
          <a:ext cx="63607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panose="020F0502020204030204"/>
              <a:ea typeface="+mn-ea"/>
              <a:cs typeface="+mn-cs"/>
            </a:rPr>
            <a:t>Kindly define the church according to today’s study.</a:t>
          </a:r>
          <a:endParaRPr lang="en-GB" altLang="en-US" sz="3200" b="1" i="1" kern="1200" dirty="0">
            <a:latin typeface="Calibri (Body)" charset="0"/>
            <a:cs typeface="Calibri (Body)" charset="0"/>
          </a:endParaRPr>
        </a:p>
      </dsp:txBody>
      <dsp:txXfrm>
        <a:off x="2640672" y="596011"/>
        <a:ext cx="6174199"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29904" y="571"/>
          <a:ext cx="5577559"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3020364" y="656508"/>
          <a:ext cx="5577559"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panose="020F0502020204030204"/>
              <a:ea typeface="+mn-ea"/>
              <a:cs typeface="+mn-cs"/>
            </a:rPr>
            <a:t>Mention two essential traits which made the early church successful and why?</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panose="020F0502020204030204"/>
              <a:ea typeface="+mn-ea"/>
              <a:cs typeface="+mn-cs"/>
            </a:rPr>
            <a:t>Acts 4:32-34; Col 3:22-23 </a:t>
          </a:r>
        </a:p>
      </dsp:txBody>
      <dsp:txXfrm>
        <a:off x="3109178" y="745322"/>
        <a:ext cx="5399931"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277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410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altLang="en-US" sz="3200" b="0" i="1" kern="1200" dirty="0">
              <a:latin typeface="Calibri (Body)" charset="0"/>
            </a:rPr>
            <a:t>Mention Bible references that enjoin believers to </a:t>
          </a:r>
          <a:r>
            <a:rPr lang="en-US" altLang="en-US" sz="3200" b="0" i="1" kern="1200" dirty="0" err="1">
              <a:latin typeface="Calibri (Body)" charset="0"/>
            </a:rPr>
            <a:t>honour</a:t>
          </a:r>
          <a:r>
            <a:rPr lang="en-US" altLang="en-US" sz="3200" b="0" i="1" kern="1200" dirty="0">
              <a:latin typeface="Calibri (Body)" charset="0"/>
            </a:rPr>
            <a:t>, obey and respect church leadership, and how we can apply </a:t>
          </a:r>
          <a:r>
            <a:rPr lang="nl-NL" altLang="en-US" sz="3200" b="0" i="1" kern="1200" dirty="0">
              <a:latin typeface="Calibri (Body)" charset="0"/>
            </a:rPr>
            <a:t>them in the church?</a:t>
          </a:r>
          <a:endParaRPr lang="en-GB" altLang="en-US" sz="3200" b="1" i="1" kern="1200" dirty="0">
            <a:solidFill>
              <a:schemeClr val="tx1"/>
            </a:solidFill>
            <a:latin typeface="Calibri (Body)" charset="0"/>
            <a:cs typeface="Calibri (Body)" charset="0"/>
          </a:endParaRPr>
        </a:p>
      </dsp:txBody>
      <dsp:txXfrm>
        <a:off x="3089044" y="597399"/>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rPr>
            <a:t>In what ways are the vow and consecration of the Nazarite similar to that of new testament believers?</a:t>
          </a:r>
          <a:endParaRPr lang="en-GB" altLang="en-US" sz="3200" b="0" i="1" kern="1200" dirty="0">
            <a:latin typeface="Calibri (Body)" charset="0"/>
            <a:cs typeface="Calibri (Body)" charset="0"/>
          </a:endParaRP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Num 6:1-4; Rom 12:1-2</a:t>
          </a:r>
        </a:p>
      </dsp:txBody>
      <dsp:txXfrm>
        <a:off x="3048388" y="57134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rPr>
            <a:t>What is the reward for obeying and cooperating with our spiritual leaders? </a:t>
          </a:r>
          <a:endParaRPr lang="en-GB" altLang="en-US" sz="3200" b="0" i="1" kern="1200" dirty="0">
            <a:latin typeface="Calibri (Body)" charset="0"/>
            <a:cs typeface="Calibri (Body)" charset="0"/>
          </a:endParaRP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Matt 10:40-41; </a:t>
          </a:r>
          <a:r>
            <a:rPr lang="en-GB" altLang="en-US" sz="3200" b="1" i="1" kern="1200" dirty="0" err="1">
              <a:latin typeface="Calibri (Body)" charset="0"/>
              <a:cs typeface="Calibri (Body)" charset="0"/>
            </a:rPr>
            <a:t>Heb</a:t>
          </a:r>
          <a:r>
            <a:rPr lang="en-GB" altLang="en-US" sz="3200" b="1" i="1" kern="1200" dirty="0">
              <a:latin typeface="Calibri (Body)" charset="0"/>
              <a:cs typeface="Calibri (Body)" charset="0"/>
            </a:rPr>
            <a:t> 13:17</a:t>
          </a:r>
        </a:p>
      </dsp:txBody>
      <dsp:txXfrm>
        <a:off x="3048388" y="571341"/>
        <a:ext cx="527745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a:t>
            </a:fld>
            <a:endParaRPr lang="en-US"/>
          </a:p>
        </p:txBody>
      </p:sp>
    </p:spTree>
    <p:extLst>
      <p:ext uri="{BB962C8B-B14F-4D97-AF65-F5344CB8AC3E}">
        <p14:creationId xmlns:p14="http://schemas.microsoft.com/office/powerpoint/2010/main" val="462192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68229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2</a:t>
            </a:r>
          </a:p>
        </p:txBody>
      </p:sp>
      <p:sp>
        <p:nvSpPr>
          <p:cNvPr id="4" name="Slide Number Placeholder 3"/>
          <p:cNvSpPr>
            <a:spLocks noGrp="1"/>
          </p:cNvSpPr>
          <p:nvPr>
            <p:ph type="sldNum" sz="quarter" idx="5"/>
          </p:nvPr>
        </p:nvSpPr>
        <p:spPr/>
        <p:txBody>
          <a:bodyPr/>
          <a:lstStyle/>
          <a:p>
            <a:fld id="{97E15C6C-444A-4572-870D-44EC1E892B0A}" type="slidenum">
              <a:rPr lang="en-US" smtClean="0"/>
              <a:t>9</a:t>
            </a:fld>
            <a:endParaRPr lang="en-US"/>
          </a:p>
        </p:txBody>
      </p:sp>
    </p:spTree>
    <p:extLst>
      <p:ext uri="{BB962C8B-B14F-4D97-AF65-F5344CB8AC3E}">
        <p14:creationId xmlns:p14="http://schemas.microsoft.com/office/powerpoint/2010/main" val="4133954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D1C81-B480-7272-3E57-DDADEB3322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7F4F4-865C-76D9-FBC9-6EA3913259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A6EFC6-A091-99F4-9FE2-37E38731D45A}"/>
              </a:ext>
            </a:extLst>
          </p:cNvPr>
          <p:cNvSpPr>
            <a:spLocks noGrp="1"/>
          </p:cNvSpPr>
          <p:nvPr>
            <p:ph type="body" idx="1"/>
          </p:nvPr>
        </p:nvSpPr>
        <p:spPr/>
        <p:txBody>
          <a:bodyPr/>
          <a:lstStyle/>
          <a:p>
            <a:r>
              <a:rPr lang="nl-NL" dirty="0"/>
              <a:t>2</a:t>
            </a:r>
          </a:p>
        </p:txBody>
      </p:sp>
      <p:sp>
        <p:nvSpPr>
          <p:cNvPr id="4" name="Slide Number Placeholder 3">
            <a:extLst>
              <a:ext uri="{FF2B5EF4-FFF2-40B4-BE49-F238E27FC236}">
                <a16:creationId xmlns:a16="http://schemas.microsoft.com/office/drawing/2014/main" id="{B21A12AB-AA23-93DB-169D-8C1266C4A623}"/>
              </a:ext>
            </a:extLst>
          </p:cNvPr>
          <p:cNvSpPr>
            <a:spLocks noGrp="1"/>
          </p:cNvSpPr>
          <p:nvPr>
            <p:ph type="sldNum" sz="quarter" idx="5"/>
          </p:nvPr>
        </p:nvSpPr>
        <p:spPr/>
        <p:txBody>
          <a:bodyPr/>
          <a:lstStyle/>
          <a:p>
            <a:fld id="{97E15C6C-444A-4572-870D-44EC1E892B0A}" type="slidenum">
              <a:rPr lang="en-US" smtClean="0"/>
              <a:t>10</a:t>
            </a:fld>
            <a:endParaRPr lang="en-US"/>
          </a:p>
        </p:txBody>
      </p:sp>
    </p:spTree>
    <p:extLst>
      <p:ext uri="{BB962C8B-B14F-4D97-AF65-F5344CB8AC3E}">
        <p14:creationId xmlns:p14="http://schemas.microsoft.com/office/powerpoint/2010/main" val="2505981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97E15C6C-444A-4572-870D-44EC1E892B0A}" type="slidenum">
              <a:rPr lang="en-US" smtClean="0"/>
              <a:t>11</a:t>
            </a:fld>
            <a:endParaRPr lang="en-US"/>
          </a:p>
        </p:txBody>
      </p:sp>
    </p:spTree>
    <p:extLst>
      <p:ext uri="{BB962C8B-B14F-4D97-AF65-F5344CB8AC3E}">
        <p14:creationId xmlns:p14="http://schemas.microsoft.com/office/powerpoint/2010/main" val="1123453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04729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74054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9923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02/11/2025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04893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02/11/2025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3103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02/11/2025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966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02/11/2025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567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02/11/2025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0305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02/11/2025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7681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94595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8792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02/11/2025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74036325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23-11-2025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9" y="686863"/>
            <a:ext cx="7534048" cy="4726086"/>
          </a:xfrm>
        </p:spPr>
        <p:txBody>
          <a:bodyPr anchor="ctr">
            <a:noAutofit/>
          </a:bodyPr>
          <a:lstStyle/>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GB" b="1" dirty="0">
                <a:solidFill>
                  <a:schemeClr val="tx1">
                    <a:lumMod val="50000"/>
                    <a:lumOff val="50000"/>
                  </a:schemeClr>
                </a:solidFill>
                <a:latin typeface="Calibri" panose="020F0502020204030204" pitchFamily="34" charset="0"/>
              </a:rPr>
              <a:t>Write down two specific Christian virtues you would like to grow in and the promises in the Bible about the virtues. Pray about them and come and prepare to share your testimony next week. </a:t>
            </a: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Growing in Christian Virtues</a:t>
            </a: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818890"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Consecration and submission in the church</a:t>
            </a:r>
            <a:endParaRPr lang="en-US" sz="4800" b="1"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75257" y="1578634"/>
            <a:ext cx="6779859" cy="3097061"/>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defRPr/>
            </a:pPr>
            <a:r>
              <a:rPr lang="en-GB" sz="2800" b="1" i="1" dirty="0">
                <a:solidFill>
                  <a:prstClr val="black">
                    <a:hueOff val="0"/>
                    <a:satOff val="0"/>
                    <a:lumOff val="0"/>
                    <a:alphaOff val="0"/>
                  </a:prstClr>
                </a:solidFill>
                <a:latin typeface="Calibri"/>
              </a:rPr>
              <a:t>“ And the Lord thy God will circumcise thine heart, and the heart of thy seed, to love the Lord thy God with all thine heart, and with all thy soul, that thou mayest live” (Deuteronomy 30:6)</a:t>
            </a: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lvl="0" defTabSz="1644650">
              <a:lnSpc>
                <a:spcPct val="90000"/>
              </a:lnSpc>
              <a:spcBef>
                <a:spcPct val="0"/>
              </a:spcBef>
              <a:spcAft>
                <a:spcPct val="35000"/>
              </a:spcAf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lang="en-US" sz="2800" b="1" i="1" dirty="0">
                <a:solidFill>
                  <a:prstClr val="white"/>
                </a:solidFill>
                <a:latin typeface="Calibri" panose="020F0502020204030204" pitchFamily="34" charset="0"/>
                <a:sym typeface="+mn-ea"/>
              </a:rPr>
              <a:t> Num 6:1-9; 1 Peter 2:9; Acts 4:32-37; 1 Thess 5:12,13; Hebrews 13:7</a:t>
            </a:r>
          </a:p>
          <a:p>
            <a:pPr lvl="0" defTabSz="1644650">
              <a:lnSpc>
                <a:spcPct val="90000"/>
              </a:lnSpc>
              <a:spcBef>
                <a:spcPct val="0"/>
              </a:spcBef>
              <a:spcAft>
                <a:spcPct val="35000"/>
              </a:spcAft>
              <a:defRPr/>
            </a:pPr>
            <a:r>
              <a:rPr lang="en-US" sz="2800" b="1" i="1" dirty="0">
                <a:solidFill>
                  <a:prstClr val="white"/>
                </a:solidFill>
                <a:latin typeface="Calibri" panose="020F0502020204030204" pitchFamily="34" charset="0"/>
                <a:sym typeface="+mn-ea"/>
              </a:rPr>
              <a:t>1 Thessalonians 5:12,13; Hebrews 13:7</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5487" y="563157"/>
            <a:ext cx="7371861" cy="5720819"/>
          </a:xfrm>
        </p:spPr>
        <p:txBody>
          <a:bodyPr anchor="ctr">
            <a:noAutofit/>
          </a:bodyPr>
          <a:lstStyle/>
          <a:p>
            <a:pPr marL="0" indent="0" algn="just" eaLnBrk="0" fontAlgn="base" hangingPunct="0">
              <a:lnSpc>
                <a:spcPct val="100000"/>
              </a:lnSpc>
              <a:spcBef>
                <a:spcPct val="0"/>
              </a:spcBef>
              <a:spcAft>
                <a:spcPts val="600"/>
              </a:spcAft>
              <a:buNone/>
              <a:defRPr/>
            </a:pPr>
            <a:r>
              <a:rPr lang="en-US" dirty="0"/>
              <a:t>Orderliness, peace, and progress abound where there is submission, but confusion and crisis prevail where self-will dominates. The Church, as the body of Christ, is a fellowship of those called out of darkness into the light of the gospel. It is a gathering of believers united for worship, edification, and service. The strength and success of the Church depend largely on the consecration and submission of its members, just as the early Church thrived through unity, humility, and devotion to God’s purpose. This is the standard God requires of every believer both young and old.</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98679" y="473408"/>
            <a:ext cx="7580321" cy="590203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A consecrated and submissive church grows in unity, holiness, and strength through the commitment of its members and leaders.</a:t>
            </a:r>
          </a:p>
          <a:p>
            <a:pPr marL="514350" indent="-514350" algn="just" eaLnBrk="0" fontAlgn="base" hangingPunct="0">
              <a:lnSpc>
                <a:spcPct val="100000"/>
              </a:lnSpc>
              <a:spcBef>
                <a:spcPct val="0"/>
              </a:spcBef>
              <a:spcAft>
                <a:spcPts val="600"/>
              </a:spcAft>
              <a:buFont typeface="+mj-lt"/>
              <a:buAutoNum type="arabicPeriod"/>
              <a:defRPr/>
            </a:pPr>
            <a:r>
              <a:rPr lang="en-US" dirty="0"/>
              <a:t>God’s Word calls believers to humility and obedience to spiritual leadership, warning that rebellion, and pride hinders divine blessing.</a:t>
            </a:r>
          </a:p>
          <a:p>
            <a:pPr marL="514350" indent="-514350" algn="just" eaLnBrk="0" fontAlgn="base" hangingPunct="0">
              <a:lnSpc>
                <a:spcPct val="100000"/>
              </a:lnSpc>
              <a:spcBef>
                <a:spcPct val="0"/>
              </a:spcBef>
              <a:spcAft>
                <a:spcPts val="600"/>
              </a:spcAft>
              <a:buFont typeface="+mj-lt"/>
              <a:buAutoNum type="arabicPeriod"/>
              <a:defRPr/>
            </a:pPr>
            <a:r>
              <a:rPr lang="en-US" dirty="0"/>
              <a:t>A consecrated life is one which puts Christ first, others second but both ahead of oneself. </a:t>
            </a:r>
          </a:p>
          <a:p>
            <a:pPr marL="514350" indent="-514350" algn="just" eaLnBrk="0" fontAlgn="base" hangingPunct="0">
              <a:lnSpc>
                <a:spcPct val="100000"/>
              </a:lnSpc>
              <a:spcBef>
                <a:spcPct val="0"/>
              </a:spcBef>
              <a:spcAft>
                <a:spcPts val="600"/>
              </a:spcAft>
              <a:buFont typeface="+mj-lt"/>
              <a:buAutoNum type="arabicPeriod"/>
              <a:defRPr/>
            </a:pPr>
            <a:r>
              <a:rPr lang="en-US" dirty="0"/>
              <a:t>Early church believers were fully consecrated. That standard has not changed in God’s eyes.</a:t>
            </a:r>
          </a:p>
          <a:p>
            <a:pPr marL="514350" indent="-514350" algn="just" eaLnBrk="0" fontAlgn="base" hangingPunct="0">
              <a:lnSpc>
                <a:spcPct val="100000"/>
              </a:lnSpc>
              <a:spcBef>
                <a:spcPct val="0"/>
              </a:spcBef>
              <a:spcAft>
                <a:spcPts val="600"/>
              </a:spcAft>
              <a:buFont typeface="+mj-lt"/>
              <a:buAutoNum type="arabicPeriod"/>
              <a:defRPr/>
            </a:pPr>
            <a:r>
              <a:rPr lang="en-US" dirty="0"/>
              <a:t>Submission and obedience attract God’s blessings, bring unity, strength, and God’s favor.</a:t>
            </a:r>
          </a:p>
        </p:txBody>
      </p:sp>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Num 6:13-21; Mark 10:42-45; 1 Tim 1:16; James 1:22; Gal 5:16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24355561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78388728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95719631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78665352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23B7F-C5B1-CD7B-2B5C-8942EDB44C1C}"/>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59E9D18A-CA51-EFD7-0BD5-93E27E16C97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529B3B8-26F9-AB94-11B2-2565E64DDB8D}"/>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7B8374D-1640-817B-8126-9C8531C93EE1}"/>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E7B570E-F7A1-9CF0-C6A8-361CE47ADEBA}"/>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0CB2235-1D5F-50B8-99BA-4F638AF5089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10956DB-A34C-2FE5-72DB-C0C0C64DC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4B5A444C-0BD0-3E7E-78AB-2812B23DFF7C}"/>
              </a:ext>
            </a:extLst>
          </p:cNvPr>
          <p:cNvGraphicFramePr>
            <a:graphicFrameLocks noGrp="1"/>
          </p:cNvGraphicFramePr>
          <p:nvPr>
            <p:ph idx="1"/>
            <p:extLst>
              <p:ext uri="{D42A27DB-BD31-4B8C-83A1-F6EECF244321}">
                <p14:modId xmlns:p14="http://schemas.microsoft.com/office/powerpoint/2010/main" val="42764690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54157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686862"/>
            <a:ext cx="7534048" cy="4995481"/>
          </a:xfrm>
        </p:spPr>
        <p:txBody>
          <a:bodyPr anchor="ctr">
            <a:noAutofit/>
          </a:bodyPr>
          <a:lstStyle/>
          <a:p>
            <a:pPr marL="0" indent="0" algn="ctr">
              <a:lnSpc>
                <a:spcPct val="110000"/>
              </a:lnSpc>
              <a:buNone/>
            </a:pPr>
            <a:endParaRPr lang="en-US" b="1" dirty="0"/>
          </a:p>
          <a:p>
            <a:pPr marL="0" indent="0" algn="ctr">
              <a:lnSpc>
                <a:spcPct val="110000"/>
              </a:lnSpc>
              <a:buNone/>
            </a:pPr>
            <a:r>
              <a:rPr lang="en-US" b="1" dirty="0"/>
              <a:t>God calls all believers to a life of consecration and submission. God’s standard for consecration and submission has not changed. It requires total surrender and yielding to him. Our obedience to His expectation will enhance the unity and growth of the church and result in the advancement of the gospel frontiers to hitherto unreached people and lands. So, more souls will be won and God will be glorified. </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522965" y="1069520"/>
            <a:ext cx="7202691" cy="4343427"/>
          </a:xfrm>
        </p:spPr>
        <p:txBody>
          <a:bodyPr anchor="ctr">
            <a:noAutofit/>
          </a:bodyPr>
          <a:lstStyle/>
          <a:p>
            <a:pPr marL="0" indent="0" algn="ctr">
              <a:lnSpc>
                <a:spcPct val="110000"/>
              </a:lnSpc>
              <a:buNone/>
            </a:pPr>
            <a:r>
              <a:rPr lang="en-US" dirty="0"/>
              <a:t>Reflect on your Christian life and write down 2 things which were very difficult for you to totally abandon even though those things are not sinful but are not edifying. It may be a friend, a hobby, a job or even an object. However, by the grace of God and through consecration you have abandoned those things which were not spiritually edifying. Please be ready to share your </a:t>
            </a:r>
            <a:r>
              <a:rPr lang="en-US"/>
              <a:t>experience next week.</a:t>
            </a:r>
            <a:endParaRPr lang="en-US" dirty="0"/>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17423</TotalTime>
  <Words>630</Words>
  <Application>Microsoft Office PowerPoint</Application>
  <PresentationFormat>Widescreen</PresentationFormat>
  <Paragraphs>49</Paragraphs>
  <Slides>12</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4_Office Theme</vt:lpstr>
      <vt:lpstr>SEARCH THE SCRIPTURES</vt:lpstr>
      <vt:lpstr>REVIEW OF THE ASSIGNMENT FROM LAST STUDY</vt:lpstr>
      <vt:lpstr>LESSON 1027: Consecration and submission in the church</vt:lpstr>
      <vt:lpstr>INTRODUCTION</vt:lpstr>
      <vt:lpstr>Num 6:13-21; Mark 10:42-45; 1 Tim 1:16; James 1:22; Gal 5:16</vt:lpstr>
      <vt:lpstr>QUESTION 1</vt:lpstr>
      <vt:lpstr>QUESTION 2</vt:lpstr>
      <vt:lpstr>QUESTION 3</vt:lpstr>
      <vt:lpstr>QUESTION 4</vt:lpstr>
      <vt:lpstr>QUESTION 5</vt:lpstr>
      <vt:lpstr>CONCLUSION</vt:lpstr>
      <vt:lpstr>ASSIGNMENT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Augustine Ayantunde</cp:lastModifiedBy>
  <cp:revision>950</cp:revision>
  <dcterms:created xsi:type="dcterms:W3CDTF">2023-01-06T14:44:39Z</dcterms:created>
  <dcterms:modified xsi:type="dcterms:W3CDTF">2025-11-02T15:16:05Z</dcterms:modified>
</cp:coreProperties>
</file>