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94" r:id="rId3"/>
    <p:sldId id="258" r:id="rId4"/>
    <p:sldId id="259" r:id="rId5"/>
    <p:sldId id="287" r:id="rId6"/>
    <p:sldId id="277" r:id="rId7"/>
    <p:sldId id="292" r:id="rId8"/>
    <p:sldId id="290" r:id="rId9"/>
    <p:sldId id="291" r:id="rId10"/>
    <p:sldId id="4143" r:id="rId11"/>
    <p:sldId id="4144" r:id="rId12"/>
    <p:sldId id="4142" r:id="rId13"/>
    <p:sldId id="2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94061" autoAdjust="0"/>
  </p:normalViewPr>
  <p:slideViewPr>
    <p:cSldViewPr snapToGrid="0">
      <p:cViewPr varScale="1">
        <p:scale>
          <a:sx n="80" d="100"/>
          <a:sy n="80" d="100"/>
        </p:scale>
        <p:origin x="586"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Why is the subject of daily Christian service important?</a:t>
          </a:r>
          <a:r>
            <a:rPr lang="nl-NL" sz="3200" b="1" i="1" kern="1200" dirty="0">
              <a:solidFill>
                <a:prstClr val="black">
                  <a:hueOff val="0"/>
                  <a:satOff val="0"/>
                  <a:lumOff val="0"/>
                  <a:alphaOff val="0"/>
                </a:prstClr>
              </a:solidFill>
              <a:latin typeface="Calibri" panose="020F0502020204030204"/>
              <a:ea typeface="+mn-ea"/>
              <a:cs typeface="+mn-cs"/>
            </a:rPr>
            <a:t> Romans 12:1,2; John 15:16</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Mention the four broad areas we may </a:t>
          </a:r>
          <a:r>
            <a:rPr lang="en-US" sz="3200" b="0" i="1" kern="1200" dirty="0" err="1">
              <a:solidFill>
                <a:prstClr val="black">
                  <a:hueOff val="0"/>
                  <a:satOff val="0"/>
                  <a:lumOff val="0"/>
                  <a:alphaOff val="0"/>
                </a:prstClr>
              </a:solidFill>
              <a:latin typeface="Calibri" panose="020F0502020204030204"/>
              <a:ea typeface="+mn-ea"/>
              <a:cs typeface="+mn-cs"/>
            </a:rPr>
            <a:t>categorise</a:t>
          </a:r>
          <a:r>
            <a:rPr lang="en-US" sz="3200" b="0" i="1" kern="1200" dirty="0">
              <a:solidFill>
                <a:prstClr val="black">
                  <a:hueOff val="0"/>
                  <a:satOff val="0"/>
                  <a:lumOff val="0"/>
                  <a:alphaOff val="0"/>
                </a:prstClr>
              </a:solidFill>
              <a:latin typeface="Calibri" panose="020F0502020204030204"/>
              <a:ea typeface="+mn-ea"/>
              <a:cs typeface="+mn-cs"/>
            </a:rPr>
            <a:t> Christian service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Romans 12:1,2,3-8, 9-11, 17-19</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Mention some forms of service we can daily engage in as Christians?</a:t>
          </a:r>
        </a:p>
        <a:p>
          <a:pPr algn="ctr">
            <a:lnSpc>
              <a:spcPct val="100000"/>
            </a:lnSpc>
            <a:spcBef>
              <a:spcPct val="0"/>
            </a:spcBef>
            <a:spcAft>
              <a:spcPts val="600"/>
            </a:spcAft>
          </a:pPr>
          <a:r>
            <a:rPr lang="nl-NL" altLang="en-US" sz="3200" b="1" i="1" kern="1200" dirty="0">
              <a:solidFill>
                <a:schemeClr val="tx1"/>
              </a:solidFill>
              <a:latin typeface="Calibri (Body)" charset="0"/>
            </a:rPr>
            <a:t>Romans 12:7,8, 10, 12,13</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is the first and most important condition Christian servants must fulfil?</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2 Tim 2:6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principles should be upheld by Christian servants?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2 Tim 2:21; Rom 12:11; John 15:3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are the promises to Christian servants?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John 12:26; Mark 10:29,30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Why is the subject of daily Christian service important?</a:t>
          </a:r>
          <a:r>
            <a:rPr lang="nl-NL" sz="3200" b="1" i="1" kern="1200" dirty="0">
              <a:solidFill>
                <a:prstClr val="black">
                  <a:hueOff val="0"/>
                  <a:satOff val="0"/>
                  <a:lumOff val="0"/>
                  <a:alphaOff val="0"/>
                </a:prstClr>
              </a:solidFill>
              <a:latin typeface="Calibri" panose="020F0502020204030204"/>
              <a:ea typeface="+mn-ea"/>
              <a:cs typeface="+mn-cs"/>
            </a:rPr>
            <a:t> Romans 12:1,2; John 15:16</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Mention the four broad areas we may </a:t>
          </a:r>
          <a:r>
            <a:rPr lang="en-US" sz="3200" b="0" i="1" kern="1200" dirty="0" err="1">
              <a:solidFill>
                <a:prstClr val="black">
                  <a:hueOff val="0"/>
                  <a:satOff val="0"/>
                  <a:lumOff val="0"/>
                  <a:alphaOff val="0"/>
                </a:prstClr>
              </a:solidFill>
              <a:latin typeface="Calibri" panose="020F0502020204030204"/>
              <a:ea typeface="+mn-ea"/>
              <a:cs typeface="+mn-cs"/>
            </a:rPr>
            <a:t>categorise</a:t>
          </a:r>
          <a:r>
            <a:rPr lang="en-US" sz="3200" b="0" i="1" kern="1200" dirty="0">
              <a:solidFill>
                <a:prstClr val="black">
                  <a:hueOff val="0"/>
                  <a:satOff val="0"/>
                  <a:lumOff val="0"/>
                  <a:alphaOff val="0"/>
                </a:prstClr>
              </a:solidFill>
              <a:latin typeface="Calibri" panose="020F0502020204030204"/>
              <a:ea typeface="+mn-ea"/>
              <a:cs typeface="+mn-cs"/>
            </a:rPr>
            <a:t> Christian service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Romans 12:1,2,3-8, 9-11, 17-19</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Mention some forms of service we can daily engage in as Christians?</a:t>
          </a:r>
        </a:p>
        <a:p>
          <a:pPr marL="0" lvl="0" indent="0" algn="ctr" defTabSz="1422400">
            <a:lnSpc>
              <a:spcPct val="100000"/>
            </a:lnSpc>
            <a:spcBef>
              <a:spcPct val="0"/>
            </a:spcBef>
            <a:spcAft>
              <a:spcPts val="600"/>
            </a:spcAft>
            <a:buNone/>
          </a:pPr>
          <a:r>
            <a:rPr lang="nl-NL" altLang="en-US" sz="3200" b="1" i="1" kern="1200" dirty="0">
              <a:solidFill>
                <a:schemeClr val="tx1"/>
              </a:solidFill>
              <a:latin typeface="Calibri (Body)" charset="0"/>
            </a:rPr>
            <a:t>Romans 12:7,8, 10, 12,13</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is the first and most important condition Christian servants must fulfil?</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Tim 2:6</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principles should be upheld by Christian servants?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Tim 2:21; Rom 12:11; John 15:3</a:t>
          </a:r>
        </a:p>
      </dsp:txBody>
      <dsp:txXfrm>
        <a:off x="3048388" y="57134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are the promises to Christian servants?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John 12:26; Mark 10:29,30</a:t>
          </a:r>
        </a:p>
      </dsp:txBody>
      <dsp:txXfrm>
        <a:off x="3048388" y="57134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a:t>
            </a:fld>
            <a:endParaRPr lang="en-US"/>
          </a:p>
        </p:txBody>
      </p:sp>
    </p:spTree>
    <p:extLst>
      <p:ext uri="{BB962C8B-B14F-4D97-AF65-F5344CB8AC3E}">
        <p14:creationId xmlns:p14="http://schemas.microsoft.com/office/powerpoint/2010/main" val="46219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fld id="{97E15C6C-444A-4572-870D-44EC1E892B0A}" type="slidenum">
              <a:rPr lang="en-US" smtClean="0"/>
              <a:t>9</a:t>
            </a:fld>
            <a:endParaRPr lang="en-US"/>
          </a:p>
        </p:txBody>
      </p:sp>
    </p:spTree>
    <p:extLst>
      <p:ext uri="{BB962C8B-B14F-4D97-AF65-F5344CB8AC3E}">
        <p14:creationId xmlns:p14="http://schemas.microsoft.com/office/powerpoint/2010/main" val="4133954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CF03-20BD-F584-0963-957F45706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5F934-7756-C5F8-09DB-D3E46950CC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DF959-731D-6A4E-7031-5A39D9E046CF}"/>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420FD4D7-2830-6F88-FC0C-9595B6D89332}"/>
              </a:ext>
            </a:extLst>
          </p:cNvPr>
          <p:cNvSpPr>
            <a:spLocks noGrp="1"/>
          </p:cNvSpPr>
          <p:nvPr>
            <p:ph type="sldNum" sz="quarter" idx="5"/>
          </p:nvPr>
        </p:nvSpPr>
        <p:spPr/>
        <p:txBody>
          <a:bodyPr/>
          <a:lstStyle/>
          <a:p>
            <a:fld id="{97E15C6C-444A-4572-870D-44EC1E892B0A}" type="slidenum">
              <a:rPr lang="en-US" smtClean="0"/>
              <a:t>10</a:t>
            </a:fld>
            <a:endParaRPr lang="en-US"/>
          </a:p>
        </p:txBody>
      </p:sp>
    </p:spTree>
    <p:extLst>
      <p:ext uri="{BB962C8B-B14F-4D97-AF65-F5344CB8AC3E}">
        <p14:creationId xmlns:p14="http://schemas.microsoft.com/office/powerpoint/2010/main" val="11736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E75C-8659-088C-52A8-8B4DB8CF6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F0C20-0378-9FD1-1850-5226447AE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B7DA0-0CB1-302D-F413-BA9A69A9D68A}"/>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6DA3AB7C-BCE3-A766-6A3A-BBF674499AED}"/>
              </a:ext>
            </a:extLst>
          </p:cNvPr>
          <p:cNvSpPr>
            <a:spLocks noGrp="1"/>
          </p:cNvSpPr>
          <p:nvPr>
            <p:ph type="sldNum" sz="quarter" idx="5"/>
          </p:nvPr>
        </p:nvSpPr>
        <p:spPr/>
        <p:txBody>
          <a:bodyPr/>
          <a:lstStyle/>
          <a:p>
            <a:fld id="{97E15C6C-444A-4572-870D-44EC1E892B0A}" type="slidenum">
              <a:rPr lang="en-US" smtClean="0"/>
              <a:t>11</a:t>
            </a:fld>
            <a:endParaRPr lang="en-US"/>
          </a:p>
        </p:txBody>
      </p:sp>
    </p:spTree>
    <p:extLst>
      <p:ext uri="{BB962C8B-B14F-4D97-AF65-F5344CB8AC3E}">
        <p14:creationId xmlns:p14="http://schemas.microsoft.com/office/powerpoint/2010/main" val="2145628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472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405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23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489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03/11/2025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10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03/11/2025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6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03/11/2025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67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0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68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459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79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03/11/2025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403632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30-11-2025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r>
              <a:rPr lang="en-GB" b="1" dirty="0">
                <a:solidFill>
                  <a:schemeClr val="bg1">
                    <a:lumMod val="65000"/>
                  </a:schemeClr>
                </a:solidFill>
                <a:latin typeface="Calibri" panose="020F0502020204030204" pitchFamily="34" charset="0"/>
              </a:rPr>
              <a:t>Reflect on your Christian life and write down 2 things which were very difficult for you to totally abandon even though those things are not sinful but are not edifying. It may be a friend, a hobby, a job or even an object. However, by the grace of God and through consecration you have abandoned those things which were not spiritually edifying. Please be ready to share your experience next week.</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Consecration and Submission in the church</a:t>
            </a: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Daily Christian Service</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lang="en-US" sz="2800" b="1" i="1" dirty="0">
                <a:solidFill>
                  <a:prstClr val="black">
                    <a:hueOff val="0"/>
                    <a:satOff val="0"/>
                    <a:lumOff val="0"/>
                    <a:alphaOff val="0"/>
                  </a:prstClr>
                </a:solidFill>
              </a:rPr>
              <a:t>“I beseech you therefore by the mercies of God that ye present your bodies a living sacrifice, holy and acceptable unto God which is your reasonable service” (Romans 12:1).</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Romans 12:1-12</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Christian service should follow salvation experience. Consecration, submission and service are significant attributes of our Christian calling. Submission entails complete surrender and </a:t>
            </a:r>
            <a:r>
              <a:rPr lang="en-US" dirty="0" err="1"/>
              <a:t>yieldedness</a:t>
            </a:r>
            <a:r>
              <a:rPr lang="en-US" dirty="0"/>
              <a:t> to God and His Word. In this </a:t>
            </a:r>
            <a:r>
              <a:rPr lang="en-GB" dirty="0"/>
              <a:t>age when people, including so-called believers, are obsessed with selfish and inordinate ambition, it becomes essential to examine rendering service that has eternal value. </a:t>
            </a:r>
            <a:r>
              <a:rPr lang="en-US" dirty="0">
                <a:latin typeface="Calibri" panose="020F0502020204030204" pitchFamily="34" charset="0"/>
              </a:rPr>
              <a:t>Believers should prioritize serving the Lord above all other things. We should give our best to the  service of the Lord as our </a:t>
            </a:r>
            <a:r>
              <a:rPr lang="en-US" dirty="0" err="1">
                <a:latin typeface="Calibri" panose="020F0502020204030204" pitchFamily="34" charset="0"/>
              </a:rPr>
              <a:t>labour</a:t>
            </a:r>
            <a:r>
              <a:rPr lang="en-US" dirty="0">
                <a:latin typeface="Calibri" panose="020F0502020204030204" pitchFamily="34" charset="0"/>
              </a:rPr>
              <a:t> shall be rewarded both in time and in eternity.</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Christian service can be categorized into four areas: service to God, service to ourselves, service to the brethren, service to the world. The</a:t>
            </a:r>
            <a:r>
              <a:rPr lang="en-GB" dirty="0"/>
              <a:t> most compelling of our daily service is the preaching of the gospel</a:t>
            </a:r>
            <a:r>
              <a:rPr lang="en-US" dirty="0"/>
              <a:t>. </a:t>
            </a:r>
          </a:p>
          <a:p>
            <a:pPr marL="514350" indent="-514350" algn="just" eaLnBrk="0" fontAlgn="base" hangingPunct="0">
              <a:lnSpc>
                <a:spcPct val="100000"/>
              </a:lnSpc>
              <a:spcBef>
                <a:spcPct val="0"/>
              </a:spcBef>
              <a:spcAft>
                <a:spcPts val="600"/>
              </a:spcAft>
              <a:buFont typeface="+mj-lt"/>
              <a:buAutoNum type="arabicPeriod"/>
              <a:defRPr/>
            </a:pPr>
            <a:r>
              <a:rPr lang="en-US" dirty="0"/>
              <a:t>There are different areas in church where we can utilize our God given gifts such as caring and visitation, praying, teaching, singing etc.</a:t>
            </a:r>
          </a:p>
          <a:p>
            <a:pPr marL="514350" indent="-514350" algn="just" eaLnBrk="0" fontAlgn="base" hangingPunct="0">
              <a:lnSpc>
                <a:spcPct val="100000"/>
              </a:lnSpc>
              <a:spcBef>
                <a:spcPct val="0"/>
              </a:spcBef>
              <a:spcAft>
                <a:spcPts val="600"/>
              </a:spcAft>
              <a:buFont typeface="+mj-lt"/>
              <a:buAutoNum type="arabicPeriod"/>
              <a:defRPr/>
            </a:pPr>
            <a:r>
              <a:rPr lang="en-US" dirty="0"/>
              <a:t>Conditions to be met before Christian service include clear conversion, holy living, sobriety, fervor and zeal, love, prayer, and Spirit’s power.</a:t>
            </a:r>
          </a:p>
          <a:p>
            <a:pPr marL="514350" indent="-514350" algn="just" eaLnBrk="0" fontAlgn="base" hangingPunct="0">
              <a:lnSpc>
                <a:spcPct val="100000"/>
              </a:lnSpc>
              <a:spcBef>
                <a:spcPct val="0"/>
              </a:spcBef>
              <a:spcAft>
                <a:spcPts val="600"/>
              </a:spcAft>
              <a:buFont typeface="+mj-lt"/>
              <a:buAutoNum type="arabicPeriod"/>
              <a:defRPr/>
            </a:pPr>
            <a:r>
              <a:rPr lang="en-US" dirty="0"/>
              <a:t>There are both temporal and eternal promises for Christian service.</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Romans 12:1-21; Matthew 28:18-20; Luke 19:13; 1Corinthians 15:58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1413810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844359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17655215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1624972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74850-7342-006E-9A31-4AD4861B652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883191A9-C073-ECF8-12B5-D325EFC5859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E6F062C1-6783-17DF-530E-A9541F54BE7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B241A709-B420-48DE-F6E9-6846BDB46883}"/>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C8E29D7-08BF-CC90-5F69-497CBE47171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314BB5E-20A9-C432-22DE-A83D45ADF76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7488723-F08E-5699-ED39-5320BFC8D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FE1AD78-C694-0376-489D-A9F8E057D31E}"/>
              </a:ext>
            </a:extLst>
          </p:cNvPr>
          <p:cNvGraphicFramePr>
            <a:graphicFrameLocks noGrp="1"/>
          </p:cNvGraphicFramePr>
          <p:nvPr>
            <p:ph idx="1"/>
            <p:extLst>
              <p:ext uri="{D42A27DB-BD31-4B8C-83A1-F6EECF244321}">
                <p14:modId xmlns:p14="http://schemas.microsoft.com/office/powerpoint/2010/main" val="357946031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7318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8379-464C-FAA2-6BEB-8AAF686EFC0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1599852-1D62-4C79-71D4-D30171A1633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53DDA5D-F446-7FC0-160D-B1652CF1569A}"/>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8D07B62-7E52-8753-C51F-02BD97F75CD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BC77F0E3-33C7-5BE1-6C71-8793C0AF96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38D4D2ED-6433-A907-0B14-6E9CE07BC36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D5B37E1-5CFE-A84A-D8C1-2B2E1CADC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987D8A0-1171-DF1C-6B01-F0719B0FD49A}"/>
              </a:ext>
            </a:extLst>
          </p:cNvPr>
          <p:cNvGraphicFramePr>
            <a:graphicFrameLocks noGrp="1"/>
          </p:cNvGraphicFramePr>
          <p:nvPr>
            <p:ph idx="1"/>
            <p:extLst>
              <p:ext uri="{D42A27DB-BD31-4B8C-83A1-F6EECF244321}">
                <p14:modId xmlns:p14="http://schemas.microsoft.com/office/powerpoint/2010/main" val="20287989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13018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Christian service should come naturally after salvation. Believers are expected to submit, yield and serve God before they go to heaven. The most compelling of our daily service is the preaching of the gospel. If we follow the principle of Christian service, we will be rewarded here on earth and in eternity.</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Reflect on your walk with God and your Christian service. In which areas of service can you do better? Itemize steps to take to improve in the areas of Christian service you have identified.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16448</TotalTime>
  <Words>583</Words>
  <Application>Microsoft Office PowerPoint</Application>
  <PresentationFormat>Widescreen</PresentationFormat>
  <Paragraphs>49</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4_Office Theme</vt:lpstr>
      <vt:lpstr>SEARCH THE SCRIPTURES</vt:lpstr>
      <vt:lpstr>REVIEW OF THE ASSIGNMENT FROM LAST STUDY</vt:lpstr>
      <vt:lpstr>LESSON 1028: Daily Christian Service</vt:lpstr>
      <vt:lpstr>INTRODUCTION</vt:lpstr>
      <vt:lpstr>Romans 12:1-21; Matthew 28:18-20; Luke 19:13; 1Corinthians 15:58</vt:lpstr>
      <vt:lpstr>QUESTION 1</vt:lpstr>
      <vt:lpstr>QUESTION 2</vt:lpstr>
      <vt:lpstr>QUESTION 3</vt:lpstr>
      <vt:lpstr>QUESTION 4</vt:lpstr>
      <vt:lpstr>QUESTION 5</vt:lpstr>
      <vt:lpstr>QUESTION 6</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Augustine Ayantunde</cp:lastModifiedBy>
  <cp:revision>947</cp:revision>
  <dcterms:created xsi:type="dcterms:W3CDTF">2023-01-06T14:44:39Z</dcterms:created>
  <dcterms:modified xsi:type="dcterms:W3CDTF">2025-11-03T21:58:14Z</dcterms:modified>
</cp:coreProperties>
</file>