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32" r:id="rId7"/>
    <p:sldMasterId id="2147483744" r:id="rId8"/>
  </p:sldMasterIdLst>
  <p:notesMasterIdLst>
    <p:notesMasterId r:id="rId52"/>
  </p:notesMasterIdLst>
  <p:sldIdLst>
    <p:sldId id="3914" r:id="rId9"/>
    <p:sldId id="269" r:id="rId10"/>
    <p:sldId id="270" r:id="rId11"/>
    <p:sldId id="4213" r:id="rId12"/>
    <p:sldId id="4214" r:id="rId13"/>
    <p:sldId id="4215" r:id="rId14"/>
    <p:sldId id="294" r:id="rId15"/>
    <p:sldId id="4216" r:id="rId16"/>
    <p:sldId id="4217" r:id="rId17"/>
    <p:sldId id="4218" r:id="rId18"/>
    <p:sldId id="256" r:id="rId19"/>
    <p:sldId id="289" r:id="rId20"/>
    <p:sldId id="258" r:id="rId21"/>
    <p:sldId id="259" r:id="rId22"/>
    <p:sldId id="295" r:id="rId23"/>
    <p:sldId id="296" r:id="rId24"/>
    <p:sldId id="297" r:id="rId25"/>
    <p:sldId id="4209" r:id="rId26"/>
    <p:sldId id="4210" r:id="rId27"/>
    <p:sldId id="4211" r:id="rId28"/>
    <p:sldId id="4212" r:id="rId29"/>
    <p:sldId id="288" r:id="rId30"/>
    <p:sldId id="3211" r:id="rId31"/>
    <p:sldId id="3200" r:id="rId32"/>
    <p:sldId id="3201" r:id="rId33"/>
    <p:sldId id="3162" r:id="rId34"/>
    <p:sldId id="3163" r:id="rId35"/>
    <p:sldId id="4193" r:id="rId36"/>
    <p:sldId id="4208" r:id="rId37"/>
    <p:sldId id="3986" r:id="rId38"/>
    <p:sldId id="4104" r:id="rId39"/>
    <p:sldId id="4206" r:id="rId40"/>
    <p:sldId id="4207" r:id="rId41"/>
    <p:sldId id="274" r:id="rId42"/>
    <p:sldId id="299" r:id="rId43"/>
    <p:sldId id="300" r:id="rId44"/>
    <p:sldId id="301" r:id="rId45"/>
    <p:sldId id="302" r:id="rId46"/>
    <p:sldId id="303" r:id="rId47"/>
    <p:sldId id="298" r:id="rId48"/>
    <p:sldId id="3627" r:id="rId49"/>
    <p:sldId id="3204" r:id="rId50"/>
    <p:sldId id="208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896" autoAdjust="0"/>
  </p:normalViewPr>
  <p:slideViewPr>
    <p:cSldViewPr snapToGrid="0">
      <p:cViewPr varScale="1">
        <p:scale>
          <a:sx n="65" d="100"/>
          <a:sy n="65" d="100"/>
        </p:scale>
        <p:origin x="1315"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presProps" Target="presProps.xml"/><Relationship Id="rId5" Type="http://schemas.openxmlformats.org/officeDocument/2006/relationships/slideMaster" Target="slideMasters/slideMaster5.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8/10/relationships/authors" Target="author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is the central task Jesus gave to the Church and the consequences of neglecting it? </a:t>
          </a:r>
          <a:r>
            <a:rPr lang="en-US" sz="3200" b="1" i="1" kern="1200" dirty="0">
              <a:solidFill>
                <a:schemeClr val="tx1"/>
              </a:solidFill>
            </a:rPr>
            <a:t>Mark 16:15; Ezek. 3:18</a:t>
          </a:r>
          <a:endParaRPr lang="en-GB" altLang="en-US" sz="3200" b="1" i="1" kern="1200" dirty="0">
            <a:solidFill>
              <a:schemeClr val="tx1"/>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is the place of passion in reaching </a:t>
          </a:r>
          <a:r>
            <a:rPr lang="nl-NL" sz="3200" b="0" i="1" dirty="0"/>
            <a:t>sinners with the gospel?</a:t>
          </a:r>
        </a:p>
        <a:p>
          <a:pPr algn="ctr">
            <a:lnSpc>
              <a:spcPct val="100000"/>
            </a:lnSpc>
            <a:spcBef>
              <a:spcPct val="0"/>
            </a:spcBef>
            <a:spcAft>
              <a:spcPts val="600"/>
            </a:spcAft>
          </a:pPr>
          <a:r>
            <a:rPr lang="en-US" sz="3200" b="1" i="1" dirty="0">
              <a:solidFill>
                <a:schemeClr val="tx1"/>
              </a:solidFill>
            </a:rPr>
            <a:t>Matt. 9:36;14:14</a:t>
          </a:r>
          <a:endParaRPr lang="en-GB" altLang="en-US" sz="3200" b="1" i="1"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What necessary precautions must we take in order to save more people?</a:t>
          </a:r>
        </a:p>
        <a:p>
          <a:pPr algn="ctr">
            <a:lnSpc>
              <a:spcPct val="100000"/>
            </a:lnSpc>
            <a:spcBef>
              <a:spcPct val="0"/>
            </a:spcBef>
            <a:spcAft>
              <a:spcPts val="600"/>
            </a:spcAft>
          </a:pPr>
          <a:r>
            <a:rPr lang="en-GB" sz="3200" b="1" i="1" dirty="0">
              <a:solidFill>
                <a:schemeClr val="tx1"/>
              </a:solidFill>
            </a:rPr>
            <a:t>Matt.10:16; 1Cor. 9:19-22</a:t>
          </a:r>
          <a:endParaRPr lang="en-GB" altLang="en-US" sz="3200" b="1" i="1"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Why are sinners not permitted to preach </a:t>
          </a:r>
          <a:r>
            <a:rPr lang="nl-NL" sz="3200" b="0" i="1" dirty="0"/>
            <a:t>the gospel?</a:t>
          </a:r>
        </a:p>
        <a:p>
          <a:pPr algn="ctr">
            <a:lnSpc>
              <a:spcPct val="100000"/>
            </a:lnSpc>
            <a:spcBef>
              <a:spcPct val="0"/>
            </a:spcBef>
            <a:spcAft>
              <a:spcPts val="600"/>
            </a:spcAft>
          </a:pPr>
          <a:r>
            <a:rPr lang="nl-NL" sz="3200" b="1" i="1" dirty="0">
              <a:solidFill>
                <a:schemeClr val="tx1"/>
              </a:solidFill>
            </a:rPr>
            <a:t>Isaiah 52:11</a:t>
          </a:r>
          <a:r>
            <a:rPr lang="en-GB" sz="3200" b="1" i="1" dirty="0">
              <a:solidFill>
                <a:schemeClr val="tx1"/>
              </a:solidFill>
            </a:rPr>
            <a:t>; </a:t>
          </a:r>
          <a:r>
            <a:rPr lang="nl-NL" sz="3200" b="1" i="1" dirty="0">
              <a:solidFill>
                <a:schemeClr val="tx1"/>
              </a:solidFill>
            </a:rPr>
            <a:t>Psalm 50:16</a:t>
          </a:r>
          <a:r>
            <a:rPr lang="en-GB" sz="3200" b="1" i="1" dirty="0">
              <a:solidFill>
                <a:schemeClr val="tx1"/>
              </a:solidFill>
            </a:rPr>
            <a:t>. </a:t>
          </a:r>
          <a:endParaRPr lang="en-GB" altLang="en-US" sz="3200" b="1" i="1"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just">
            <a:lnSpc>
              <a:spcPct val="100000"/>
            </a:lnSpc>
            <a:spcBef>
              <a:spcPct val="0"/>
            </a:spcBef>
            <a:spcAft>
              <a:spcPts val="600"/>
            </a:spcAft>
          </a:pPr>
          <a:r>
            <a:rPr lang="en-US" sz="3200" b="0" i="1" kern="1200" dirty="0"/>
            <a:t>State the role of the Holy Ghost in choosing who and where we may preach the gospel </a:t>
          </a:r>
        </a:p>
        <a:p>
          <a:pPr algn="ctr">
            <a:lnSpc>
              <a:spcPct val="100000"/>
            </a:lnSpc>
            <a:spcBef>
              <a:spcPct val="0"/>
            </a:spcBef>
            <a:spcAft>
              <a:spcPts val="600"/>
            </a:spcAft>
          </a:pPr>
          <a:r>
            <a:rPr lang="en-US" sz="3200" b="1" i="1" kern="1200" dirty="0">
              <a:solidFill>
                <a:schemeClr val="tx1"/>
              </a:solidFill>
            </a:rPr>
            <a:t>Acts 16:9, 10; 19:10.</a:t>
          </a:r>
          <a:endParaRPr lang="en-GB" altLang="en-US" sz="3200" b="1" i="1" kern="1200" dirty="0">
            <a:solidFill>
              <a:schemeClr val="tx1"/>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6017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central task Jesus gave to the Church and the consequences of neglecting it? </a:t>
          </a:r>
          <a:r>
            <a:rPr lang="en-US" sz="3200" b="1" i="1" kern="1200" dirty="0">
              <a:solidFill>
                <a:schemeClr val="tx1"/>
              </a:solidFill>
            </a:rPr>
            <a:t>Mark 16:15; Ezek. 3:18</a:t>
          </a:r>
          <a:endParaRPr lang="en-GB" altLang="en-US" sz="3200" b="1" i="1" kern="1200" dirty="0">
            <a:solidFill>
              <a:schemeClr val="tx1"/>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place of passion in reaching </a:t>
          </a:r>
          <a:r>
            <a:rPr lang="nl-NL" sz="3200" b="0" i="1" kern="1200" dirty="0"/>
            <a:t>sinners with the gospel?</a:t>
          </a:r>
        </a:p>
        <a:p>
          <a:pPr marL="0" lvl="0" indent="0" algn="ctr" defTabSz="1422400">
            <a:lnSpc>
              <a:spcPct val="100000"/>
            </a:lnSpc>
            <a:spcBef>
              <a:spcPct val="0"/>
            </a:spcBef>
            <a:spcAft>
              <a:spcPts val="600"/>
            </a:spcAft>
            <a:buNone/>
          </a:pPr>
          <a:r>
            <a:rPr lang="en-US" sz="3200" b="1" i="1" kern="1200" dirty="0">
              <a:solidFill>
                <a:schemeClr val="tx1"/>
              </a:solidFill>
            </a:rPr>
            <a:t>Matt. 9:36;14:14</a:t>
          </a:r>
          <a:endParaRPr lang="en-GB" altLang="en-US" sz="3200" b="1" i="1" kern="1200" dirty="0">
            <a:solidFill>
              <a:schemeClr val="tx1"/>
            </a:solidFill>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What necessary precautions must we take in order to save more people?</a:t>
          </a:r>
        </a:p>
        <a:p>
          <a:pPr marL="0" lvl="0" indent="0" algn="ctr" defTabSz="1422400">
            <a:lnSpc>
              <a:spcPct val="100000"/>
            </a:lnSpc>
            <a:spcBef>
              <a:spcPct val="0"/>
            </a:spcBef>
            <a:spcAft>
              <a:spcPts val="600"/>
            </a:spcAft>
            <a:buNone/>
          </a:pPr>
          <a:r>
            <a:rPr lang="en-GB" sz="3200" b="1" i="1" kern="1200" dirty="0">
              <a:solidFill>
                <a:schemeClr val="tx1"/>
              </a:solidFill>
            </a:rPr>
            <a:t>Matt.10:16; 1Cor. 9:19-22</a:t>
          </a:r>
          <a:endParaRPr lang="en-GB" altLang="en-US" sz="3200" b="1" i="1" kern="1200" dirty="0">
            <a:solidFill>
              <a:schemeClr val="tx1"/>
            </a:solidFill>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Why are sinners not permitted to preach </a:t>
          </a:r>
          <a:r>
            <a:rPr lang="nl-NL" sz="3200" b="0" i="1" kern="1200" dirty="0"/>
            <a:t>the gospel?</a:t>
          </a:r>
        </a:p>
        <a:p>
          <a:pPr marL="0" lvl="0" indent="0" algn="ctr" defTabSz="1422400">
            <a:lnSpc>
              <a:spcPct val="100000"/>
            </a:lnSpc>
            <a:spcBef>
              <a:spcPct val="0"/>
            </a:spcBef>
            <a:spcAft>
              <a:spcPts val="600"/>
            </a:spcAft>
            <a:buNone/>
          </a:pPr>
          <a:r>
            <a:rPr lang="nl-NL" sz="3200" b="1" i="1" kern="1200" dirty="0">
              <a:solidFill>
                <a:schemeClr val="tx1"/>
              </a:solidFill>
            </a:rPr>
            <a:t>Isaiah 52:11</a:t>
          </a:r>
          <a:r>
            <a:rPr lang="en-GB" sz="3200" b="1" i="1" kern="1200" dirty="0">
              <a:solidFill>
                <a:schemeClr val="tx1"/>
              </a:solidFill>
            </a:rPr>
            <a:t>; </a:t>
          </a:r>
          <a:r>
            <a:rPr lang="nl-NL" sz="3200" b="1" i="1" kern="1200" dirty="0">
              <a:solidFill>
                <a:schemeClr val="tx1"/>
              </a:solidFill>
            </a:rPr>
            <a:t>Psalm 50:16</a:t>
          </a:r>
          <a:r>
            <a:rPr lang="en-GB" sz="3200" b="1" i="1" kern="1200" dirty="0">
              <a:solidFill>
                <a:schemeClr val="tx1"/>
              </a:solidFill>
            </a:rPr>
            <a:t>. </a:t>
          </a:r>
          <a:endParaRPr lang="en-GB" altLang="en-US" sz="3200" b="1" i="1" kern="1200" dirty="0">
            <a:solidFill>
              <a:schemeClr val="tx1"/>
            </a:solidFill>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96250" y="1387"/>
          <a:ext cx="760761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23966" y="502717"/>
          <a:ext cx="760761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just" defTabSz="1422400">
            <a:lnSpc>
              <a:spcPct val="100000"/>
            </a:lnSpc>
            <a:spcBef>
              <a:spcPct val="0"/>
            </a:spcBef>
            <a:spcAft>
              <a:spcPts val="600"/>
            </a:spcAft>
            <a:buNone/>
          </a:pPr>
          <a:r>
            <a:rPr lang="en-US" sz="3200" b="0" i="1" kern="1200" dirty="0"/>
            <a:t>State the role of the Holy Ghost in choosing who and where we may preach the gospel </a:t>
          </a:r>
        </a:p>
        <a:p>
          <a:pPr marL="0" lvl="0" indent="0" algn="ctr" defTabSz="1422400">
            <a:lnSpc>
              <a:spcPct val="100000"/>
            </a:lnSpc>
            <a:spcBef>
              <a:spcPct val="0"/>
            </a:spcBef>
            <a:spcAft>
              <a:spcPts val="600"/>
            </a:spcAft>
            <a:buNone/>
          </a:pPr>
          <a:r>
            <a:rPr lang="en-US" sz="3200" b="1" i="1" kern="1200" dirty="0">
              <a:solidFill>
                <a:schemeClr val="tx1"/>
              </a:solidFill>
            </a:rPr>
            <a:t>Acts 16:9, 10; 19:10.</a:t>
          </a:r>
          <a:endParaRPr lang="en-GB" altLang="en-US" sz="3200" b="1" i="1" kern="1200" dirty="0">
            <a:solidFill>
              <a:schemeClr val="tx1"/>
            </a:solidFill>
            <a:latin typeface="Calibri"/>
            <a:ea typeface="+mn-ea"/>
            <a:cs typeface="+mn-cs"/>
          </a:endParaRPr>
        </a:p>
      </dsp:txBody>
      <dsp:txXfrm>
        <a:off x="2017260" y="596011"/>
        <a:ext cx="7421023"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12/12/2025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98181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MEMORY VERSE: “My covenant will</a:t>
            </a:r>
          </a:p>
          <a:p>
            <a:r>
              <a:rPr lang="en-US" dirty="0"/>
              <a:t>I not break, nor alter the thing that is</a:t>
            </a:r>
          </a:p>
          <a:p>
            <a:r>
              <a:rPr lang="en-US" dirty="0"/>
              <a:t>gone out of my lips” (Psalm 89:34).</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Christ’s</a:t>
            </a:r>
            <a:r>
              <a:rPr lang="nl-NL" dirty="0"/>
              <a:t> life </a:t>
            </a:r>
            <a:r>
              <a:rPr lang="nl-NL" dirty="0" err="1"/>
              <a:t>and</a:t>
            </a:r>
            <a:r>
              <a:rPr lang="nl-NL" dirty="0"/>
              <a:t> </a:t>
            </a:r>
            <a:r>
              <a:rPr lang="nl-NL" dirty="0" err="1"/>
              <a:t>ministry</a:t>
            </a:r>
            <a:r>
              <a:rPr lang="nl-NL" dirty="0"/>
              <a:t> on </a:t>
            </a:r>
            <a:r>
              <a:rPr lang="nl-NL" dirty="0" err="1"/>
              <a:t>earth</a:t>
            </a:r>
            <a:r>
              <a:rPr lang="nl-NL" dirty="0"/>
              <a:t> </a:t>
            </a:r>
            <a:r>
              <a:rPr lang="nl-NL" dirty="0" err="1"/>
              <a:t>encompassed</a:t>
            </a:r>
            <a:r>
              <a:rPr lang="nl-NL" dirty="0"/>
              <a:t> </a:t>
            </a:r>
            <a:r>
              <a:rPr lang="nl-NL" dirty="0" err="1"/>
              <a:t>doing</a:t>
            </a:r>
            <a:r>
              <a:rPr lang="nl-NL" dirty="0"/>
              <a:t> </a:t>
            </a:r>
            <a:r>
              <a:rPr lang="nl-NL" dirty="0" err="1"/>
              <a:t>good</a:t>
            </a:r>
            <a:r>
              <a:rPr lang="nl-NL" dirty="0"/>
              <a:t>, </a:t>
            </a:r>
            <a:r>
              <a:rPr lang="nl-NL" dirty="0" err="1"/>
              <a:t>healing</a:t>
            </a:r>
            <a:r>
              <a:rPr lang="nl-NL" dirty="0"/>
              <a:t> </a:t>
            </a:r>
            <a:r>
              <a:rPr lang="nl-NL" dirty="0" err="1"/>
              <a:t>all</a:t>
            </a:r>
            <a:r>
              <a:rPr lang="nl-NL" dirty="0"/>
              <a:t> </a:t>
            </a:r>
            <a:r>
              <a:rPr lang="nl-NL" dirty="0" err="1"/>
              <a:t>that</a:t>
            </a:r>
            <a:r>
              <a:rPr lang="nl-NL" dirty="0"/>
              <a:t> </a:t>
            </a:r>
            <a:r>
              <a:rPr lang="nl-NL" dirty="0" err="1"/>
              <a:t>were</a:t>
            </a:r>
            <a:r>
              <a:rPr lang="nl-NL" dirty="0"/>
              <a:t> </a:t>
            </a:r>
            <a:r>
              <a:rPr lang="nl-NL" dirty="0" err="1"/>
              <a:t>oppressed</a:t>
            </a:r>
            <a:r>
              <a:rPr lang="nl-NL" dirty="0"/>
              <a:t> </a:t>
            </a:r>
            <a:r>
              <a:rPr lang="nl-NL" dirty="0" err="1"/>
              <a:t>and</a:t>
            </a:r>
            <a:r>
              <a:rPr lang="nl-NL" dirty="0"/>
              <a:t> </a:t>
            </a:r>
            <a:r>
              <a:rPr lang="nl-NL" dirty="0" err="1"/>
              <a:t>preaching</a:t>
            </a:r>
            <a:r>
              <a:rPr lang="nl-NL" dirty="0"/>
              <a:t> </a:t>
            </a:r>
            <a:r>
              <a:rPr lang="nl-NL" dirty="0" err="1"/>
              <a:t>the</a:t>
            </a:r>
            <a:r>
              <a:rPr lang="nl-NL" dirty="0"/>
              <a:t> gospel of </a:t>
            </a:r>
            <a:r>
              <a:rPr lang="nl-NL" dirty="0" err="1"/>
              <a:t>the</a:t>
            </a:r>
            <a:r>
              <a:rPr lang="nl-NL" dirty="0"/>
              <a:t> </a:t>
            </a:r>
            <a:r>
              <a:rPr lang="nl-NL" dirty="0" err="1"/>
              <a:t>kingdom</a:t>
            </a:r>
            <a:r>
              <a:rPr lang="nl-NL" dirty="0"/>
              <a:t> of God. At </a:t>
            </a:r>
            <a:r>
              <a:rPr lang="nl-NL" dirty="0" err="1"/>
              <a:t>the</a:t>
            </a:r>
            <a:r>
              <a:rPr lang="nl-NL" dirty="0"/>
              <a:t> end of His </a:t>
            </a:r>
            <a:r>
              <a:rPr lang="nl-NL" dirty="0" err="1"/>
              <a:t>earthly</a:t>
            </a:r>
            <a:r>
              <a:rPr lang="nl-NL" dirty="0"/>
              <a:t> </a:t>
            </a:r>
            <a:r>
              <a:rPr lang="nl-NL" dirty="0" err="1"/>
              <a:t>ministry</a:t>
            </a:r>
            <a:r>
              <a:rPr lang="nl-NL" dirty="0"/>
              <a:t>, </a:t>
            </a:r>
            <a:r>
              <a:rPr lang="nl-NL" dirty="0" err="1"/>
              <a:t>Jesus</a:t>
            </a:r>
            <a:r>
              <a:rPr lang="nl-NL" dirty="0"/>
              <a:t> </a:t>
            </a:r>
            <a:r>
              <a:rPr lang="nl-NL" dirty="0" err="1"/>
              <a:t>committed</a:t>
            </a:r>
            <a:r>
              <a:rPr lang="nl-NL" dirty="0"/>
              <a:t> </a:t>
            </a:r>
            <a:r>
              <a:rPr lang="nl-NL" dirty="0" err="1"/>
              <a:t>the</a:t>
            </a:r>
            <a:r>
              <a:rPr lang="nl-NL" dirty="0"/>
              <a:t> </a:t>
            </a:r>
            <a:r>
              <a:rPr lang="nl-NL" dirty="0" err="1"/>
              <a:t>task</a:t>
            </a:r>
            <a:r>
              <a:rPr lang="nl-NL" dirty="0"/>
              <a:t> of </a:t>
            </a:r>
            <a:r>
              <a:rPr lang="nl-NL" dirty="0" err="1"/>
              <a:t>the</a:t>
            </a:r>
            <a:r>
              <a:rPr lang="nl-NL" dirty="0"/>
              <a:t> Great </a:t>
            </a:r>
            <a:r>
              <a:rPr lang="nl-NL" dirty="0" err="1"/>
              <a:t>Commission</a:t>
            </a:r>
            <a:r>
              <a:rPr lang="nl-NL" dirty="0"/>
              <a:t> </a:t>
            </a:r>
            <a:r>
              <a:rPr lang="nl-NL" dirty="0" err="1"/>
              <a:t>into</a:t>
            </a:r>
            <a:r>
              <a:rPr lang="nl-NL" dirty="0"/>
              <a:t> </a:t>
            </a:r>
            <a:r>
              <a:rPr lang="nl-NL" dirty="0" err="1"/>
              <a:t>the</a:t>
            </a:r>
            <a:r>
              <a:rPr lang="nl-NL" dirty="0"/>
              <a:t> hands of His </a:t>
            </a:r>
            <a:r>
              <a:rPr lang="nl-NL" dirty="0" err="1"/>
              <a:t>disciples</a:t>
            </a:r>
            <a:r>
              <a:rPr lang="nl-NL" dirty="0"/>
              <a:t>. The Great </a:t>
            </a:r>
            <a:r>
              <a:rPr lang="nl-NL" dirty="0" err="1"/>
              <a:t>Commision</a:t>
            </a:r>
            <a:r>
              <a:rPr lang="nl-NL" dirty="0"/>
              <a:t> is </a:t>
            </a:r>
            <a:r>
              <a:rPr lang="nl-NL" dirty="0" err="1"/>
              <a:t>is</a:t>
            </a:r>
            <a:r>
              <a:rPr lang="nl-NL" dirty="0"/>
              <a:t> </a:t>
            </a:r>
            <a:r>
              <a:rPr lang="nl-NL" dirty="0" err="1"/>
              <a:t>the</a:t>
            </a:r>
            <a:r>
              <a:rPr lang="nl-NL" dirty="0"/>
              <a:t> </a:t>
            </a:r>
            <a:r>
              <a:rPr lang="nl-NL" dirty="0" err="1"/>
              <a:t>believers</a:t>
            </a:r>
            <a:r>
              <a:rPr lang="nl-NL" dirty="0"/>
              <a:t> God-</a:t>
            </a:r>
            <a:r>
              <a:rPr lang="nl-NL" dirty="0" err="1"/>
              <a:t>given</a:t>
            </a:r>
            <a:r>
              <a:rPr lang="nl-NL" dirty="0"/>
              <a:t> </a:t>
            </a:r>
            <a:r>
              <a:rPr lang="nl-NL" dirty="0" err="1"/>
              <a:t>responsibility</a:t>
            </a:r>
            <a:r>
              <a:rPr lang="nl-NL" dirty="0"/>
              <a:t> </a:t>
            </a:r>
            <a:r>
              <a:rPr lang="nl-NL" dirty="0" err="1"/>
              <a:t>to</a:t>
            </a:r>
            <a:r>
              <a:rPr lang="nl-NL" dirty="0"/>
              <a:t> go </a:t>
            </a:r>
            <a:r>
              <a:rPr lang="nl-NL" dirty="0" err="1"/>
              <a:t>into</a:t>
            </a:r>
            <a:r>
              <a:rPr lang="nl-NL" dirty="0"/>
              <a:t> </a:t>
            </a:r>
            <a:r>
              <a:rPr lang="nl-NL" dirty="0" err="1"/>
              <a:t>the</a:t>
            </a:r>
            <a:r>
              <a:rPr lang="nl-NL" dirty="0"/>
              <a:t> </a:t>
            </a:r>
            <a:r>
              <a:rPr lang="nl-NL" dirty="0" err="1"/>
              <a:t>world</a:t>
            </a:r>
            <a:r>
              <a:rPr lang="nl-NL" dirty="0"/>
              <a:t> </a:t>
            </a:r>
            <a:r>
              <a:rPr lang="nl-NL" dirty="0" err="1"/>
              <a:t>and</a:t>
            </a:r>
            <a:r>
              <a:rPr lang="nl-NL" dirty="0"/>
              <a:t> </a:t>
            </a:r>
            <a:r>
              <a:rPr lang="nl-NL" dirty="0" err="1"/>
              <a:t>preach</a:t>
            </a:r>
            <a:r>
              <a:rPr lang="nl-NL" dirty="0"/>
              <a:t> </a:t>
            </a:r>
            <a:r>
              <a:rPr lang="nl-NL" dirty="0" err="1"/>
              <a:t>the</a:t>
            </a:r>
            <a:r>
              <a:rPr lang="nl-NL" dirty="0"/>
              <a:t> gospel </a:t>
            </a:r>
            <a:r>
              <a:rPr lang="nl-NL" dirty="0" err="1"/>
              <a:t>to</a:t>
            </a:r>
            <a:r>
              <a:rPr lang="nl-NL" dirty="0"/>
              <a:t> </a:t>
            </a:r>
            <a:r>
              <a:rPr lang="nl-NL" dirty="0" err="1"/>
              <a:t>every</a:t>
            </a:r>
            <a:r>
              <a:rPr lang="nl-NL" dirty="0"/>
              <a:t> </a:t>
            </a:r>
            <a:r>
              <a:rPr lang="nl-NL" dirty="0" err="1"/>
              <a:t>creature</a:t>
            </a:r>
            <a:r>
              <a:rPr lang="nl-NL" dirty="0"/>
              <a:t>.  </a:t>
            </a:r>
            <a:r>
              <a:rPr lang="nl-NL" dirty="0" err="1"/>
              <a:t>Whatever</a:t>
            </a:r>
            <a:r>
              <a:rPr lang="nl-NL" dirty="0"/>
              <a:t> service we </a:t>
            </a:r>
            <a:r>
              <a:rPr lang="nl-NL" dirty="0" err="1"/>
              <a:t>render</a:t>
            </a:r>
            <a:r>
              <a:rPr lang="nl-NL" dirty="0"/>
              <a:t> </a:t>
            </a:r>
            <a:r>
              <a:rPr lang="nl-NL" dirty="0" err="1"/>
              <a:t>to</a:t>
            </a:r>
            <a:r>
              <a:rPr lang="nl-NL" dirty="0"/>
              <a:t> God is </a:t>
            </a:r>
            <a:r>
              <a:rPr lang="nl-NL" dirty="0" err="1"/>
              <a:t>imcomplete</a:t>
            </a:r>
            <a:r>
              <a:rPr lang="nl-NL" dirty="0"/>
              <a:t> without </a:t>
            </a:r>
            <a:r>
              <a:rPr lang="nl-NL" dirty="0" err="1"/>
              <a:t>the</a:t>
            </a:r>
            <a:r>
              <a:rPr lang="nl-NL" dirty="0"/>
              <a:t> </a:t>
            </a:r>
            <a:r>
              <a:rPr lang="nl-NL" dirty="0" err="1"/>
              <a:t>preaching</a:t>
            </a:r>
            <a:r>
              <a:rPr lang="nl-NL" dirty="0"/>
              <a:t> of </a:t>
            </a:r>
            <a:r>
              <a:rPr lang="nl-NL" dirty="0" err="1"/>
              <a:t>the</a:t>
            </a:r>
            <a:r>
              <a:rPr lang="nl-NL" dirty="0"/>
              <a:t> gospel of </a:t>
            </a:r>
            <a:r>
              <a:rPr lang="nl-NL" dirty="0" err="1"/>
              <a:t>repentance</a:t>
            </a:r>
            <a:r>
              <a:rPr lang="nl-NL" dirty="0"/>
              <a:t> </a:t>
            </a:r>
            <a:r>
              <a:rPr lang="nl-NL" dirty="0" err="1"/>
              <a:t>and</a:t>
            </a:r>
            <a:r>
              <a:rPr lang="nl-NL" dirty="0"/>
              <a:t> </a:t>
            </a:r>
            <a:r>
              <a:rPr lang="nl-NL" dirty="0" err="1"/>
              <a:t>salvation</a:t>
            </a:r>
            <a:r>
              <a:rPr lang="nl-NL" dirty="0"/>
              <a:t> </a:t>
            </a:r>
            <a:r>
              <a:rPr lang="nl-NL" dirty="0" err="1"/>
              <a:t>from</a:t>
            </a:r>
            <a:r>
              <a:rPr lang="nl-NL" dirty="0"/>
              <a:t> sin. </a:t>
            </a:r>
            <a:r>
              <a:rPr lang="nl-NL" dirty="0" err="1"/>
              <a:t>Similar</a:t>
            </a:r>
            <a:r>
              <a:rPr lang="nl-NL" dirty="0"/>
              <a:t> </a:t>
            </a:r>
            <a:r>
              <a:rPr lang="nl-NL" dirty="0" err="1"/>
              <a:t>to</a:t>
            </a:r>
            <a:r>
              <a:rPr lang="nl-NL" dirty="0"/>
              <a:t> </a:t>
            </a:r>
            <a:r>
              <a:rPr lang="nl-NL" dirty="0" err="1"/>
              <a:t>the</a:t>
            </a:r>
            <a:r>
              <a:rPr lang="nl-NL" dirty="0"/>
              <a:t> </a:t>
            </a:r>
            <a:r>
              <a:rPr lang="nl-NL" dirty="0" err="1"/>
              <a:t>early</a:t>
            </a:r>
            <a:r>
              <a:rPr lang="nl-NL" dirty="0"/>
              <a:t> </a:t>
            </a:r>
            <a:r>
              <a:rPr lang="nl-NL" dirty="0" err="1"/>
              <a:t>church</a:t>
            </a:r>
            <a:r>
              <a:rPr lang="nl-NL" dirty="0"/>
              <a:t>, </a:t>
            </a:r>
            <a:r>
              <a:rPr lang="nl-NL" dirty="0" err="1"/>
              <a:t>evangelism</a:t>
            </a:r>
            <a:r>
              <a:rPr lang="nl-NL" dirty="0"/>
              <a:t> must </a:t>
            </a:r>
            <a:r>
              <a:rPr lang="nl-NL" dirty="0" err="1"/>
              <a:t>be</a:t>
            </a:r>
            <a:r>
              <a:rPr lang="nl-NL" dirty="0"/>
              <a:t> </a:t>
            </a:r>
            <a:r>
              <a:rPr lang="nl-NL" dirty="0" err="1"/>
              <a:t>our</a:t>
            </a:r>
            <a:r>
              <a:rPr lang="nl-NL" dirty="0"/>
              <a:t> </a:t>
            </a:r>
            <a:r>
              <a:rPr lang="nl-NL" dirty="0" err="1"/>
              <a:t>central</a:t>
            </a:r>
            <a:r>
              <a:rPr lang="nl-NL" dirty="0"/>
              <a:t>/</a:t>
            </a:r>
            <a:r>
              <a:rPr lang="nl-NL" dirty="0" err="1"/>
              <a:t>sole</a:t>
            </a:r>
            <a:r>
              <a:rPr lang="nl-NL" dirty="0"/>
              <a:t> </a:t>
            </a:r>
            <a:r>
              <a:rPr lang="nl-NL" dirty="0" err="1"/>
              <a:t>activity</a:t>
            </a:r>
            <a:r>
              <a:rPr lang="nl-NL"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960716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976203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20</a:t>
            </a:fld>
            <a:endParaRPr lang="en-US"/>
          </a:p>
        </p:txBody>
      </p:sp>
    </p:spTree>
    <p:extLst>
      <p:ext uri="{BB962C8B-B14F-4D97-AF65-F5344CB8AC3E}">
        <p14:creationId xmlns:p14="http://schemas.microsoft.com/office/powerpoint/2010/main" val="94204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30</a:t>
            </a:fld>
            <a:endParaRPr lang="en-US"/>
          </a:p>
        </p:txBody>
      </p:sp>
    </p:spTree>
    <p:extLst>
      <p:ext uri="{BB962C8B-B14F-4D97-AF65-F5344CB8AC3E}">
        <p14:creationId xmlns:p14="http://schemas.microsoft.com/office/powerpoint/2010/main" val="2721236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42</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12/12/2025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12/12/2025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12/12/2025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12/12/2025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12/12/2025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12/12/2025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12/12/2025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12/12/2025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12/12/2025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12/12/2025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12/12/2025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12/12/2025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12/12/2025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12/12/2025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12/12/2025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12/12/2025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12/12/2025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12/12/2025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12/12/2025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12/12/2025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12/12/2025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D4DE1-564E-E671-7407-A4F9DF3816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B8572C-5030-F86E-CECB-8EC3C1148B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A28BF2-D02F-042D-238F-F787016ADF9F}"/>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5" name="Footer Placeholder 4">
            <a:extLst>
              <a:ext uri="{FF2B5EF4-FFF2-40B4-BE49-F238E27FC236}">
                <a16:creationId xmlns:a16="http://schemas.microsoft.com/office/drawing/2014/main" id="{50E84FC8-F9CD-59E2-7D6F-451586C59F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FD939C-EE46-EF1A-FE99-ED4D84064A52}"/>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5547040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E02A5-44FE-11F8-11BA-EA3723EA51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75E578-DA9B-9BEE-8645-8F10429EF2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A8F194-B9AA-7656-CDE7-927C23EBC224}"/>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5" name="Footer Placeholder 4">
            <a:extLst>
              <a:ext uri="{FF2B5EF4-FFF2-40B4-BE49-F238E27FC236}">
                <a16:creationId xmlns:a16="http://schemas.microsoft.com/office/drawing/2014/main" id="{0215DEA0-6AD2-5E31-841F-5D8400142B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E9D73E-3143-795C-7219-390B88D759D4}"/>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7415900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FB584-158B-A825-2D19-09EA9FAB70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09E4B0-790B-315C-C44E-5CAAE17DC4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F9B495-E503-6E7F-09EC-E9C8FDBA71DB}"/>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5" name="Footer Placeholder 4">
            <a:extLst>
              <a:ext uri="{FF2B5EF4-FFF2-40B4-BE49-F238E27FC236}">
                <a16:creationId xmlns:a16="http://schemas.microsoft.com/office/drawing/2014/main" id="{49CE7521-F3B6-9538-1810-90D5B502C3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8B852C-88AE-2AE5-B51A-258973F4E620}"/>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38770716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F6C05-8B9A-8B18-3A1F-7BF347653A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219C42-11FE-D618-1684-96EA9D1AC3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E22056-8488-F9F1-2C32-43D643B81D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BAAA7D-15EC-C4EF-9B83-CC44C8853AEE}"/>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6" name="Footer Placeholder 5">
            <a:extLst>
              <a:ext uri="{FF2B5EF4-FFF2-40B4-BE49-F238E27FC236}">
                <a16:creationId xmlns:a16="http://schemas.microsoft.com/office/drawing/2014/main" id="{FD3E3272-091A-E121-6815-AF89571174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64E34C-95E8-778A-A7E3-FC79B338A5B0}"/>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29441538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09DB-FAC8-E945-434C-A4420B566F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B3C06B-BF40-A904-1A79-1E48A4AC73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637659-D690-1E64-A564-007A04D14E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A4A4FD-B60A-761F-C47F-423DDB0E7D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7A8524-1734-0FEC-D102-BDB9CFE9EE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4AE3F1-2315-A5FF-B140-A9F1447E842D}"/>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8" name="Footer Placeholder 7">
            <a:extLst>
              <a:ext uri="{FF2B5EF4-FFF2-40B4-BE49-F238E27FC236}">
                <a16:creationId xmlns:a16="http://schemas.microsoft.com/office/drawing/2014/main" id="{3FCA9AAC-6333-F669-795B-BC2E89C3CC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A98D36-B489-19AD-2FD8-1370C490F13C}"/>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0699202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91073-344F-9CE5-CC61-218CBB3C9C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F8DF5A-0953-DE19-91EC-B663FD05A46E}"/>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4" name="Footer Placeholder 3">
            <a:extLst>
              <a:ext uri="{FF2B5EF4-FFF2-40B4-BE49-F238E27FC236}">
                <a16:creationId xmlns:a16="http://schemas.microsoft.com/office/drawing/2014/main" id="{ED2F255C-6227-4208-7892-253A9FB402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C16C8C-E524-C497-B48B-A5295DB5AAD4}"/>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8178623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1B2CA9-A300-D023-F122-3FB6EBBD9FD3}"/>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3" name="Footer Placeholder 2">
            <a:extLst>
              <a:ext uri="{FF2B5EF4-FFF2-40B4-BE49-F238E27FC236}">
                <a16:creationId xmlns:a16="http://schemas.microsoft.com/office/drawing/2014/main" id="{747DAAB8-029A-79F1-B3CA-372F0BDF48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1BDC0B-1868-26AA-727F-9AE0A803F74B}"/>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2786213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0309F-BE64-33D9-1220-FF4DFA8CE5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F3480C-342A-DB46-F0C3-64B84CDF6F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F47C33-849D-54E1-71C3-A192E7F925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994389-344A-A960-AA2C-AB917AB7A6CE}"/>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6" name="Footer Placeholder 5">
            <a:extLst>
              <a:ext uri="{FF2B5EF4-FFF2-40B4-BE49-F238E27FC236}">
                <a16:creationId xmlns:a16="http://schemas.microsoft.com/office/drawing/2014/main" id="{98B6DE49-3F1C-F939-6685-5ABD283656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99A74C-6548-DCAF-AD07-384899258B2E}"/>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39376663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9FC88-148C-9FB2-6053-4775F426D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FEDC22-18BB-5D01-C238-CCE581BC07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3E5399-174B-810F-69FE-387A96FC93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E55F99-5833-93F8-80AB-275CD6BFD96C}"/>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6" name="Footer Placeholder 5">
            <a:extLst>
              <a:ext uri="{FF2B5EF4-FFF2-40B4-BE49-F238E27FC236}">
                <a16:creationId xmlns:a16="http://schemas.microsoft.com/office/drawing/2014/main" id="{3B20E8C2-6E63-D550-9809-1A659C6A9D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26E5D2-7AB3-70E8-CE50-0E49ACD6A437}"/>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19107987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2245-9590-F1F6-008C-3E591992F4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4BF054-F96A-361E-3D71-B4B65E373A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B8BF3B-AB06-A76C-7EEE-C04D98BE888C}"/>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5" name="Footer Placeholder 4">
            <a:extLst>
              <a:ext uri="{FF2B5EF4-FFF2-40B4-BE49-F238E27FC236}">
                <a16:creationId xmlns:a16="http://schemas.microsoft.com/office/drawing/2014/main" id="{A487533B-2F07-F53C-2735-5CBA5EAF4C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5C457-CA6E-63B7-787B-9FD8B6C08842}"/>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31361337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2FAD8D-5865-28DA-148D-D862932F1B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D7B619-20E5-FBB2-28EF-C1E006FB1B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621F25-D46E-1CB3-FD73-2CBF4709A746}"/>
              </a:ext>
            </a:extLst>
          </p:cNvPr>
          <p:cNvSpPr>
            <a:spLocks noGrp="1"/>
          </p:cNvSpPr>
          <p:nvPr>
            <p:ph type="dt" sz="half" idx="10"/>
          </p:nvPr>
        </p:nvSpPr>
        <p:spPr/>
        <p:txBody>
          <a:bodyPr/>
          <a:lstStyle/>
          <a:p>
            <a:fld id="{0502D39A-36DF-403B-9020-D5DF2D2E6539}" type="datetimeFigureOut">
              <a:rPr lang="en-US" smtClean="0"/>
              <a:t>12/18/2025</a:t>
            </a:fld>
            <a:endParaRPr lang="en-US"/>
          </a:p>
        </p:txBody>
      </p:sp>
      <p:sp>
        <p:nvSpPr>
          <p:cNvPr id="5" name="Footer Placeholder 4">
            <a:extLst>
              <a:ext uri="{FF2B5EF4-FFF2-40B4-BE49-F238E27FC236}">
                <a16:creationId xmlns:a16="http://schemas.microsoft.com/office/drawing/2014/main" id="{9ED3F548-DF81-9E89-62D2-FA1D613723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54576-5C4E-C610-06CE-46C0BA852D46}"/>
              </a:ext>
            </a:extLst>
          </p:cNvPr>
          <p:cNvSpPr>
            <a:spLocks noGrp="1"/>
          </p:cNvSpPr>
          <p:nvPr>
            <p:ph type="sldNum" sz="quarter" idx="12"/>
          </p:nvPr>
        </p:nvSpPr>
        <p:spPr/>
        <p:txBody>
          <a:bodyPr/>
          <a:lstStyle/>
          <a:p>
            <a:fld id="{40CFBF34-30E7-4636-9A71-88F47915AE7D}" type="slidenum">
              <a:rPr lang="en-US" smtClean="0"/>
              <a:t>‹#›</a:t>
            </a:fld>
            <a:endParaRPr lang="en-US"/>
          </a:p>
        </p:txBody>
      </p:sp>
    </p:spTree>
    <p:extLst>
      <p:ext uri="{BB962C8B-B14F-4D97-AF65-F5344CB8AC3E}">
        <p14:creationId xmlns:p14="http://schemas.microsoft.com/office/powerpoint/2010/main" val="29176078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908861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99243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18/12/2025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640971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18/12/2025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642489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18/12/2025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702596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18/12/2025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7652214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18/12/2025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0073228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4339962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35302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765544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84077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12/12/2025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12/12/2025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12/12/2025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B480A8-6070-2BD8-771A-AEF324A971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26983F-FFEE-E422-6127-7CB5F4587C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B91D98-FEDE-F81C-1B8F-F52AB2FA01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02D39A-36DF-403B-9020-D5DF2D2E6539}" type="datetimeFigureOut">
              <a:rPr lang="en-US" smtClean="0"/>
              <a:t>12/18/2025</a:t>
            </a:fld>
            <a:endParaRPr lang="en-US"/>
          </a:p>
        </p:txBody>
      </p:sp>
      <p:sp>
        <p:nvSpPr>
          <p:cNvPr id="5" name="Footer Placeholder 4">
            <a:extLst>
              <a:ext uri="{FF2B5EF4-FFF2-40B4-BE49-F238E27FC236}">
                <a16:creationId xmlns:a16="http://schemas.microsoft.com/office/drawing/2014/main" id="{55C72D92-A322-5A58-1B04-E6706DA1B6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6EA216-5508-1BA0-FFC0-2C2C6C5DF3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FBF34-30E7-4636-9A71-88F47915AE7D}" type="slidenum">
              <a:rPr lang="en-US" smtClean="0"/>
              <a:t>‹#›</a:t>
            </a:fld>
            <a:endParaRPr lang="en-US"/>
          </a:p>
        </p:txBody>
      </p:sp>
    </p:spTree>
    <p:extLst>
      <p:ext uri="{BB962C8B-B14F-4D97-AF65-F5344CB8AC3E}">
        <p14:creationId xmlns:p14="http://schemas.microsoft.com/office/powerpoint/2010/main" val="150301690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18/12/2025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13480042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7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7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79.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7.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go.deeperlife.nl/zoom" TargetMode="External"/><Relationship Id="rId1" Type="http://schemas.openxmlformats.org/officeDocument/2006/relationships/slideLayout" Target="../slideLayouts/slideLayout67.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1.png"/><Relationship Id="rId4" Type="http://schemas.openxmlformats.org/officeDocument/2006/relationships/notesSlide" Target="../notesSlides/notesSlide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21</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-12-2025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a:solidFill>
                  <a:srgbClr val="FFC000"/>
                </a:solidFill>
                <a:effectLst>
                  <a:outerShdw blurRad="38100" dist="38100" dir="2700000" algn="tl">
                    <a:srgbClr val="000000">
                      <a:alpha val="43137"/>
                    </a:srgbClr>
                  </a:outerShdw>
                </a:effectLst>
              </a:rPr>
              <a:t>GHS 112:</a:t>
            </a:r>
            <a:r>
              <a:rPr lang="en-US" sz="7200" b="1">
                <a:solidFill>
                  <a:schemeClr val="bg1"/>
                </a:solidFill>
                <a:effectLst>
                  <a:outerShdw blurRad="38100" dist="38100" dir="2700000" algn="tl">
                    <a:srgbClr val="000000">
                      <a:alpha val="43137"/>
                    </a:srgbClr>
                  </a:outerShdw>
                </a:effectLst>
              </a:rPr>
              <a:t> </a:t>
            </a:r>
            <a:r>
              <a:rPr lang="en-GB" sz="7200" b="1">
                <a:solidFill>
                  <a:schemeClr val="bg1"/>
                </a:solidFill>
                <a:effectLst>
                  <a:outerShdw blurRad="38100" dist="38100" dir="2700000" algn="tl">
                    <a:srgbClr val="000000">
                      <a:alpha val="43137"/>
                    </a:srgbClr>
                  </a:outerShdw>
                </a:effectLst>
              </a:rPr>
              <a:t>WIN THEM ONE BY ONE</a:t>
            </a:r>
          </a:p>
          <a:p>
            <a:pPr marL="0" indent="0" algn="ctr">
              <a:buNone/>
              <a:defRPr/>
            </a:pPr>
            <a:endParaRPr lang="en-US" sz="72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a:solidFill>
                  <a:schemeClr val="bg1"/>
                </a:solidFill>
                <a:latin typeface="Arial" panose="020B0604020202020204" pitchFamily="34" charset="0"/>
                <a:cs typeface="Arial" panose="020B0604020202020204" pitchFamily="34" charset="0"/>
              </a:rPr>
              <a:t>WIN THEM ONE BY ONE </a:t>
            </a:r>
            <a:r>
              <a:rPr lang="en-US" b="1" u="sng">
                <a:solidFill>
                  <a:schemeClr val="bg1"/>
                </a:solidFill>
                <a:latin typeface="Arial" panose="020B0604020202020204" pitchFamily="34" charset="0"/>
                <a:cs typeface="Arial" panose="020B0604020202020204" pitchFamily="34" charset="0"/>
              </a:rPr>
              <a:t>[GHS 112]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If to Christ our only king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Men redeemed we strive to bring,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Just one way this may be done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We must win them one by one.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08432" y="382012"/>
            <a:ext cx="11375136" cy="609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 you bring the one next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I’ll bring the one next to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 all kinds of weather, we’ll all work together,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see what can be done;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If you’ll bring the one next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I bring the one next to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 no time at all we’ll have them all,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 win them, win them, one by one.</a:t>
            </a:r>
          </a:p>
        </p:txBody>
      </p:sp>
    </p:spTree>
    <p:extLst>
      <p:ext uri="{BB962C8B-B14F-4D97-AF65-F5344CB8AC3E}">
        <p14:creationId xmlns:p14="http://schemas.microsoft.com/office/powerpoint/2010/main" val="4055026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a:solidFill>
                  <a:schemeClr val="bg1"/>
                </a:solidFill>
                <a:latin typeface="Arial" panose="020B0604020202020204" pitchFamily="34" charset="0"/>
                <a:cs typeface="Arial" panose="020B0604020202020204" pitchFamily="34" charset="0"/>
              </a:rPr>
              <a:t>WIN THEM ONE BY ONE </a:t>
            </a:r>
            <a:r>
              <a:rPr lang="en-US" b="1" u="sng">
                <a:solidFill>
                  <a:schemeClr val="bg1"/>
                </a:solidFill>
                <a:latin typeface="Arial" panose="020B0604020202020204" pitchFamily="34" charset="0"/>
                <a:cs typeface="Arial" panose="020B0604020202020204" pitchFamily="34" charset="0"/>
              </a:rPr>
              <a:t>[GHS 112]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Side by side we stand each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Saved are we, but lost are they;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They will come if we but dare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Speak a word backed up by prayer.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59537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08432" y="382012"/>
            <a:ext cx="11375136" cy="609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 you bring the one next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I’ll bring the one next to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 all kinds of weather, we’ll all work together,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see what can be done;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If you’ll bring the one next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I bring the one next to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 no time at all we’ll have them all,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 win them, win them, one by one.</a:t>
            </a:r>
          </a:p>
        </p:txBody>
      </p:sp>
    </p:spTree>
    <p:extLst>
      <p:ext uri="{BB962C8B-B14F-4D97-AF65-F5344CB8AC3E}">
        <p14:creationId xmlns:p14="http://schemas.microsoft.com/office/powerpoint/2010/main" val="4273267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a:solidFill>
                  <a:schemeClr val="bg1"/>
                </a:solidFill>
                <a:latin typeface="Arial"/>
                <a:cs typeface="Arial"/>
              </a:rPr>
              <a:t>WIN THEM ONE BY ONE [GHS 112]</a:t>
            </a:r>
            <a:endParaRPr lang="en-US">
              <a:solidFill>
                <a:schemeClr val="bg1"/>
              </a:solidFill>
              <a:latin typeface="Arial"/>
              <a:cs typeface="Arial"/>
            </a:endParaRP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Only cowards dare refuse,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Dare this gift of God misuse;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Ere some friend goes to his grave,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Speak a word his soul to save.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46528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08432" y="382012"/>
            <a:ext cx="11375136" cy="609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 you bring the one next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I’ll bring the one next to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 all kinds of weather, we’ll all work together,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see what can be done;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If you’ll bring the one next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I bring the one next to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 no time at all we’ll have them all,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 win them, win them, one by one.</a:t>
            </a:r>
          </a:p>
        </p:txBody>
      </p:sp>
    </p:spTree>
    <p:extLst>
      <p:ext uri="{BB962C8B-B14F-4D97-AF65-F5344CB8AC3E}">
        <p14:creationId xmlns:p14="http://schemas.microsoft.com/office/powerpoint/2010/main" val="3233387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a:solidFill>
                  <a:schemeClr val="bg1"/>
                </a:solidFill>
                <a:latin typeface="Arial"/>
                <a:cs typeface="Arial"/>
              </a:rPr>
              <a:t>WIN THEM ONE BY ONE [GHS 112]</a:t>
            </a:r>
            <a:endParaRPr lang="en-US">
              <a:solidFill>
                <a:schemeClr val="bg1"/>
              </a:solidFill>
              <a:latin typeface="Arial"/>
              <a:cs typeface="Arial"/>
            </a:endParaRP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Not for hope of great reward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Turn men’s hearts unto the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Just to see a saved man smile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Makes the effort well worth while.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71236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08432" y="382012"/>
            <a:ext cx="11375136" cy="609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 you bring the one next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I’ll bring the one next to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 all kinds of weather, we’ll all work together,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see what can be done;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If you’ll bring the one next to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I bring the one next to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 no time at all we’ll have them all,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 win them, win them, one by one.</a:t>
            </a:r>
          </a:p>
        </p:txBody>
      </p:sp>
      <p:sp>
        <p:nvSpPr>
          <p:cNvPr id="2" name="Oval 1">
            <a:extLst>
              <a:ext uri="{FF2B5EF4-FFF2-40B4-BE49-F238E27FC236}">
                <a16:creationId xmlns:a16="http://schemas.microsoft.com/office/drawing/2014/main" id="{BEF983A0-0259-ED8F-4A77-BB7180AF02B0}"/>
              </a:ext>
            </a:extLst>
          </p:cNvPr>
          <p:cNvSpPr/>
          <p:nvPr/>
        </p:nvSpPr>
        <p:spPr>
          <a:xfrm>
            <a:off x="10204331" y="6210065"/>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1672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21-12-2025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dirty="0">
                <a:solidFill>
                  <a:schemeClr val="bg1">
                    <a:lumMod val="65000"/>
                  </a:schemeClr>
                </a:solidFill>
                <a:latin typeface="Calibri" panose="020F0502020204030204" pitchFamily="34" charset="0"/>
              </a:rPr>
              <a:t>Identify areas in your life where you may have misplaced priorities and how this has affected your spiritual growth or blessings. Then develop an action plan to reorder your priorities to align with seeking first God’s kingdom and His righteousness.</a:t>
            </a:r>
          </a:p>
          <a:p>
            <a:pPr marL="0" indent="0" algn="ctr">
              <a:lnSpc>
                <a:spcPct val="110000"/>
              </a:lnSpc>
              <a:buNone/>
            </a:pPr>
            <a:r>
              <a:rPr lang="en-US" b="1" dirty="0">
                <a:solidFill>
                  <a:schemeClr val="bg1">
                    <a:lumMod val="65000"/>
                  </a:schemeClr>
                </a:solidFill>
                <a:latin typeface="Calibri" panose="020F0502020204030204" pitchFamily="34" charset="0"/>
              </a:rPr>
              <a:t>Please prepare to share your action plan next week.</a:t>
            </a: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Rediscovering</a:t>
            </a:r>
            <a:b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b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forgotten</a:t>
            </a:r>
            <a:b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b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path to blessing</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1030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Act </a:t>
            </a:r>
            <a:r>
              <a:rPr lang="en-US" altLang="en-US" sz="4800" b="1" dirty="0">
                <a:solidFill>
                  <a:srgbClr val="FFFFFF"/>
                </a:solidFill>
              </a:rPr>
              <a:t>of Soul-winning </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 Lord gave the word: great was the company of those that published it”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68:11).</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3980411"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Acts 16:1-10</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81" y="676275"/>
            <a:ext cx="7688475" cy="5381377"/>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Jesus spent His life on earth doing good, healing all that were oppressed and preaching the gospel of the Kingdom of God. At the end of His earthly ministry, He committed the Great Commission to His disciples. This is our God-given responsibility to go into the world and preach the gospel to every creature. Our service to God is incomplete without this. The Acts of the Apostles captures numerous evangelistic exploits by the early disciples. Like them, soul-winning must be our primary activity.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95896"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The Great Commission is central, not optional to the Church</a:t>
            </a:r>
            <a:r>
              <a:rPr lang="en-US">
                <a:latin typeface="Calibri" panose="020F0502020204030204" pitchFamily="34" charset="0"/>
              </a:rPr>
              <a:t>. It </a:t>
            </a:r>
            <a:r>
              <a:rPr lang="en-US" dirty="0">
                <a:latin typeface="Calibri" panose="020F0502020204030204" pitchFamily="34" charset="0"/>
              </a:rPr>
              <a:t>is every believer’s responsibility.</a:t>
            </a:r>
            <a:endParaRPr lang="en-GB"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Passion for souls drives evangelism. This kind of passion is not merely an emotion but a moral attribute of God. </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Evangelism should be done lovingly and enthusiastically. </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The Great Commission is universal. The gospel is for all sinners, without discrimination.</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should preach the total gospel of repentance and remission of sin by grace through faith in Jesus Christ alone.</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4" y="6064574"/>
            <a:ext cx="865964" cy="793425"/>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705606" cy="1818229"/>
          </a:xfrm>
        </p:spPr>
        <p:txBody>
          <a:bodyPr>
            <a:normAutofit fontScale="90000"/>
          </a:bodyPr>
          <a:lstStyle/>
          <a:p>
            <a:r>
              <a:rPr lang="en-GB" sz="2800" b="1" i="1" dirty="0">
                <a:solidFill>
                  <a:srgbClr val="FFFFFF"/>
                </a:solidFill>
                <a:latin typeface="Cambria" panose="02040503050406030204" pitchFamily="18" charset="0"/>
              </a:rPr>
              <a:t>Acts 10:38; Matt 28:19, 20; Mark 16:15,16; Lk 24:46-48; 1Thess 2:17;  Lk 19:5-10;2 Tim 3:16,17; 4:1-5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12794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5139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4003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F9E1E-3150-9D80-D80F-5B76440878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3A99E60-7A10-3279-791A-8F4C2277A67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9EB142A-5444-7694-A8D6-B4D6E889F82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01B020D6-6E94-BD95-7972-5B021B534F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9573A113-03C8-2A86-D09D-10CF3940787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6B7A4A1-6EDC-374C-7584-9B5C0BB16C3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704A2EA-4A5E-EB24-777F-BD251AE4A3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D582F78-689E-218E-D2D2-EEF7EDC0497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2090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126510570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78526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Effective evangelism requires preaching the full doctrines of Christ to grow the church. The Holy Ghost guides when and where to share the gospel, as not everyone is ready at the same time. True evangelism involves the right passion, focused on the right people, by the right workers, under divine guidance.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Passion for souls drives evangelism. Throughout this week, pray everyday that God will fill you with passion and compassion for souls. Armed with this confidence, </a:t>
            </a:r>
            <a:r>
              <a:rPr lang="en-US" b="1" u="sng" dirty="0">
                <a:latin typeface="Calibri" panose="020F0502020204030204" pitchFamily="34" charset="0"/>
              </a:rPr>
              <a:t>preach to</a:t>
            </a:r>
            <a:r>
              <a:rPr lang="en-US" b="1" dirty="0">
                <a:latin typeface="Calibri" panose="020F0502020204030204" pitchFamily="34" charset="0"/>
              </a:rPr>
              <a:t> at least 1 person with the aim of winning them to the Lord. Come with the readiness to share your experience and testimony next week.</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BBC3C-E1F9-16BD-921C-661FFD476C0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6C2EC1C-AE56-71D2-19B7-B285544AEF6F}"/>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BC9BDC7-0FC5-BDDB-DC3C-A1282B7A97D4}"/>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562738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EC2411DD-398E-1493-5AC7-C103CD78942F}"/>
              </a:ext>
            </a:extLst>
          </p:cNvPr>
          <p:cNvGraphicFramePr>
            <a:graphicFrameLocks noGrp="1"/>
          </p:cNvGraphicFramePr>
          <p:nvPr/>
        </p:nvGraphicFramePr>
        <p:xfrm>
          <a:off x="482942" y="568410"/>
          <a:ext cx="11226115" cy="4475416"/>
        </p:xfrm>
        <a:graphic>
          <a:graphicData uri="http://schemas.openxmlformats.org/drawingml/2006/table">
            <a:tbl>
              <a:tblPr firstRow="1" bandRow="1">
                <a:tableStyleId>{5C22544A-7EE6-4342-B048-85BDC9FD1C3A}</a:tableStyleId>
              </a:tblPr>
              <a:tblGrid>
                <a:gridCol w="1932804">
                  <a:extLst>
                    <a:ext uri="{9D8B030D-6E8A-4147-A177-3AD203B41FA5}">
                      <a16:colId xmlns:a16="http://schemas.microsoft.com/office/drawing/2014/main" val="2722883671"/>
                    </a:ext>
                  </a:extLst>
                </a:gridCol>
                <a:gridCol w="3596844">
                  <a:extLst>
                    <a:ext uri="{9D8B030D-6E8A-4147-A177-3AD203B41FA5}">
                      <a16:colId xmlns:a16="http://schemas.microsoft.com/office/drawing/2014/main" val="3871544662"/>
                    </a:ext>
                  </a:extLst>
                </a:gridCol>
                <a:gridCol w="580767">
                  <a:extLst>
                    <a:ext uri="{9D8B030D-6E8A-4147-A177-3AD203B41FA5}">
                      <a16:colId xmlns:a16="http://schemas.microsoft.com/office/drawing/2014/main" val="480407887"/>
                    </a:ext>
                  </a:extLst>
                </a:gridCol>
                <a:gridCol w="2564027">
                  <a:extLst>
                    <a:ext uri="{9D8B030D-6E8A-4147-A177-3AD203B41FA5}">
                      <a16:colId xmlns:a16="http://schemas.microsoft.com/office/drawing/2014/main" val="44134348"/>
                    </a:ext>
                  </a:extLst>
                </a:gridCol>
                <a:gridCol w="2551673">
                  <a:extLst>
                    <a:ext uri="{9D8B030D-6E8A-4147-A177-3AD203B41FA5}">
                      <a16:colId xmlns:a16="http://schemas.microsoft.com/office/drawing/2014/main" val="1614257116"/>
                    </a:ext>
                  </a:extLst>
                </a:gridCol>
              </a:tblGrid>
              <a:tr h="590970">
                <a:tc gridSpan="5">
                  <a:txBody>
                    <a:bodyPr/>
                    <a:lstStyle/>
                    <a:p>
                      <a:pPr algn="ctr"/>
                      <a:r>
                        <a:rPr lang="nl-NL" sz="3600" b="0" dirty="0">
                          <a:solidFill>
                            <a:schemeClr val="accent5">
                              <a:lumMod val="20000"/>
                              <a:lumOff val="80000"/>
                            </a:schemeClr>
                          </a:solidFill>
                          <a:latin typeface="+mn-lt"/>
                        </a:rPr>
                        <a:t>2025 DECEMBER </a:t>
                      </a:r>
                      <a:r>
                        <a:rPr lang="nl-NL" sz="3600" b="0">
                          <a:solidFill>
                            <a:schemeClr val="accent5">
                              <a:lumMod val="20000"/>
                              <a:lumOff val="80000"/>
                            </a:schemeClr>
                          </a:solidFill>
                          <a:latin typeface="+mn-lt"/>
                        </a:rPr>
                        <a:t>RETREAT PLAN</a:t>
                      </a:r>
                    </a:p>
                    <a:p>
                      <a:pPr algn="ctr"/>
                      <a:r>
                        <a:rPr lang="nl-NL" sz="2800" b="0">
                          <a:solidFill>
                            <a:schemeClr val="bg1"/>
                          </a:solidFill>
                          <a:latin typeface="+mn-lt"/>
                        </a:rPr>
                        <a:t>FRI &amp; SAT: 13:00-14:30: Lunch break</a:t>
                      </a:r>
                      <a:endParaRPr lang="nl-NL" sz="2800" b="0" dirty="0">
                        <a:solidFill>
                          <a:schemeClr val="bg1"/>
                        </a:solidFill>
                        <a:latin typeface="+mn-lt"/>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7434143"/>
                  </a:ext>
                </a:extLst>
              </a:tr>
              <a:tr h="554034">
                <a:tc>
                  <a:txBody>
                    <a:bodyPr/>
                    <a:lstStyle/>
                    <a:p>
                      <a:pPr algn="ctr"/>
                      <a:endParaRPr lang="en-US" sz="2800"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gridSpan="2">
                  <a:txBody>
                    <a:bodyPr/>
                    <a:lstStyle/>
                    <a:p>
                      <a:pPr algn="ctr"/>
                      <a:r>
                        <a:rPr lang="nl-NL" sz="2800" dirty="0">
                          <a:solidFill>
                            <a:schemeClr val="bg1"/>
                          </a:solidFill>
                          <a:latin typeface="+mn-lt"/>
                        </a:rPr>
                        <a:t>09:30-13:00</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400" dirty="0">
                          <a:solidFill>
                            <a:schemeClr val="bg1"/>
                          </a:solidFill>
                        </a:rPr>
                        <a:t>14:30-17:30</a:t>
                      </a: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algn="ctr"/>
                      <a:r>
                        <a:rPr lang="nl-NL" sz="2800" dirty="0">
                          <a:solidFill>
                            <a:schemeClr val="bg1"/>
                          </a:solidFill>
                          <a:latin typeface="+mn-lt"/>
                        </a:rPr>
                        <a:t>14:30-16:00</a:t>
                      </a:r>
                      <a:endParaRPr lang="en-US" sz="2000"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800" b="0" dirty="0">
                          <a:solidFill>
                            <a:schemeClr val="bg1"/>
                          </a:solidFill>
                          <a:latin typeface="+mn-lt"/>
                        </a:rPr>
                        <a:t>16:00-17:30</a:t>
                      </a:r>
                      <a:endParaRPr lang="en-US" sz="2800" b="0"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extLst>
                  <a:ext uri="{0D108BD9-81ED-4DB2-BD59-A6C34878D82A}">
                    <a16:rowId xmlns:a16="http://schemas.microsoft.com/office/drawing/2014/main" val="3153813272"/>
                  </a:ext>
                </a:extLst>
              </a:tr>
              <a:tr h="538102">
                <a:tc>
                  <a:txBody>
                    <a:bodyPr/>
                    <a:lstStyle/>
                    <a:p>
                      <a:pPr algn="l"/>
                      <a:r>
                        <a:rPr lang="nl-NL" sz="2800" dirty="0">
                          <a:solidFill>
                            <a:schemeClr val="bg1"/>
                          </a:solidFill>
                          <a:latin typeface="+mn-lt"/>
                        </a:rPr>
                        <a:t>THU 25 DEC</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gridSpan="3">
                  <a:txBody>
                    <a:bodyPr/>
                    <a:lstStyle/>
                    <a:p>
                      <a:pPr algn="ctr"/>
                      <a:endParaRPr lang="en-US" sz="2800" dirty="0">
                        <a:solidFill>
                          <a:schemeClr val="bg2">
                            <a:lumMod val="10000"/>
                          </a:schemeClr>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prstClr val="white"/>
                          </a:solidFill>
                          <a:effectLst/>
                          <a:uLnTx/>
                          <a:uFillTx/>
                          <a:latin typeface="+mn-lt"/>
                          <a:ea typeface="+mn-ea"/>
                          <a:cs typeface="+mn-cs"/>
                        </a:rPr>
                        <a:t>National Zoom</a:t>
                      </a:r>
                      <a:endParaRPr lang="en-US" sz="2800" noProof="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extLst>
                  <a:ext uri="{0D108BD9-81ED-4DB2-BD59-A6C34878D82A}">
                    <a16:rowId xmlns:a16="http://schemas.microsoft.com/office/drawing/2014/main" val="24189479"/>
                  </a:ext>
                </a:extLst>
              </a:tr>
              <a:tr h="6028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chemeClr val="bg1"/>
                          </a:solidFill>
                          <a:latin typeface="+mn-lt"/>
                        </a:rPr>
                        <a:t>FRI 26 DEC</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rowSpan="2" gridSpan="4">
                  <a:txBody>
                    <a:bodyPr/>
                    <a:lstStyle/>
                    <a:p>
                      <a:pPr algn="ctr">
                        <a:defRPr/>
                      </a:pPr>
                      <a:r>
                        <a:rPr kumimoji="0" lang="nl-NL" sz="2800" b="0" i="0" u="none" strike="noStrike" kern="1200" cap="none" spc="0" normalizeH="0" baseline="0" noProof="0" dirty="0">
                          <a:ln>
                            <a:noFill/>
                          </a:ln>
                          <a:solidFill>
                            <a:prstClr val="white"/>
                          </a:solidFill>
                          <a:effectLst/>
                          <a:uLnTx/>
                          <a:uFillTx/>
                          <a:latin typeface="+mn-lt"/>
                          <a:ea typeface="+mn-ea"/>
                          <a:cs typeface="+mn-cs"/>
                        </a:rPr>
                        <a:t>National</a:t>
                      </a:r>
                      <a:endParaRPr lang="en-US" sz="2800" noProof="0" dirty="0">
                        <a:solidFill>
                          <a:schemeClr val="bg1"/>
                        </a:solidFill>
                        <a:latin typeface="+mn-lt"/>
                      </a:endParaRPr>
                    </a:p>
                    <a:p>
                      <a:pPr algn="ctr">
                        <a:defRPr/>
                      </a:pPr>
                      <a:r>
                        <a:rPr kumimoji="0" lang="en-US" sz="2800" b="0" i="0" u="none" strike="noStrike" kern="1200" cap="none" spc="0" normalizeH="0" baseline="0" noProof="0" dirty="0">
                          <a:ln>
                            <a:noFill/>
                          </a:ln>
                          <a:solidFill>
                            <a:prstClr val="white"/>
                          </a:solidFill>
                          <a:effectLst/>
                          <a:uLnTx/>
                          <a:uFillTx/>
                          <a:latin typeface="+mn-lt"/>
                          <a:ea typeface="+mn-ea"/>
                          <a:cs typeface="+mn-cs"/>
                        </a:rPr>
                        <a:t>Zoom ID: </a:t>
                      </a:r>
                      <a:r>
                        <a:rPr kumimoji="0" lang="nl-NL" sz="2800" b="0" i="0" u="none" strike="noStrike" kern="1200" cap="none" spc="0" normalizeH="0" baseline="0" noProof="0" dirty="0">
                          <a:ln>
                            <a:noFill/>
                          </a:ln>
                          <a:solidFill>
                            <a:prstClr val="white"/>
                          </a:solidFill>
                          <a:effectLst/>
                          <a:uLnTx/>
                          <a:uFillTx/>
                          <a:latin typeface="+mn-lt"/>
                          <a:ea typeface="+mn-ea"/>
                          <a:cs typeface="+mn-cs"/>
                        </a:rPr>
                        <a:t>795-674-627    </a:t>
                      </a:r>
                      <a:r>
                        <a:rPr kumimoji="0" lang="en-US" sz="2800" b="0" i="0" u="none" strike="noStrike" kern="1200" cap="none" spc="0" normalizeH="0" baseline="0" noProof="0" dirty="0">
                          <a:ln>
                            <a:noFill/>
                          </a:ln>
                          <a:solidFill>
                            <a:prstClr val="white"/>
                          </a:solidFill>
                          <a:effectLst/>
                          <a:uLnTx/>
                          <a:uFillTx/>
                          <a:latin typeface="+mn-lt"/>
                          <a:ea typeface="+mn-ea"/>
                          <a:cs typeface="+mn-cs"/>
                        </a:rPr>
                        <a:t>Passcode: 100 100</a:t>
                      </a:r>
                      <a:endParaRPr kumimoji="0" lang="nl-NL" sz="2800" b="0" i="0" u="none" strike="noStrike" kern="1200" cap="none" spc="0" normalizeH="0" baseline="0" noProof="0" dirty="0">
                        <a:ln>
                          <a:noFill/>
                        </a:ln>
                        <a:solidFill>
                          <a:prstClr val="white"/>
                        </a:solidFill>
                        <a:effectLst/>
                        <a:uLnTx/>
                        <a:uFillTx/>
                        <a:latin typeface="+mn-lt"/>
                        <a:ea typeface="+mn-ea"/>
                        <a:cs typeface="+mn-cs"/>
                      </a:endParaRPr>
                    </a:p>
                    <a:p>
                      <a:pPr algn="ctr">
                        <a:defRPr/>
                      </a:pPr>
                      <a:r>
                        <a:rPr kumimoji="0" lang="en-US" sz="2800" b="0" i="0" u="none" strike="noStrike" kern="1200" cap="none" spc="0" normalizeH="0" baseline="0" noProof="0" dirty="0">
                          <a:ln>
                            <a:noFill/>
                          </a:ln>
                          <a:solidFill>
                            <a:schemeClr val="bg1"/>
                          </a:solidFill>
                          <a:effectLst/>
                          <a:uLnTx/>
                          <a:uFillTx/>
                          <a:latin typeface="+mn-lt"/>
                          <a:ea typeface="+mn-ea"/>
                          <a:cs typeface="+mn-cs"/>
                          <a:hlinkClick r:id="rId2">
                            <a:extLst>
                              <a:ext uri="{A12FA001-AC4F-418D-AE19-62706E023703}">
                                <ahyp:hlinkClr xmlns:ahyp="http://schemas.microsoft.com/office/drawing/2018/hyperlinkcolor" val="tx"/>
                              </a:ext>
                            </a:extLst>
                          </a:hlinkClick>
                        </a:rPr>
                        <a:t>http://go.deeperlife.nl/zoom</a:t>
                      </a:r>
                      <a:r>
                        <a:rPr kumimoji="0" lang="nl-NL" sz="2800" b="0" i="0" u="none" strike="noStrike" kern="1200" cap="none" spc="0" normalizeH="0" baseline="0" noProof="0" dirty="0">
                          <a:ln>
                            <a:noFill/>
                          </a:ln>
                          <a:solidFill>
                            <a:schemeClr val="bg1"/>
                          </a:solidFill>
                          <a:effectLst/>
                          <a:uLnTx/>
                          <a:uFillTx/>
                          <a:latin typeface="+mn-lt"/>
                          <a:ea typeface="+mn-ea"/>
                          <a:cs typeface="+mn-cs"/>
                        </a:rPr>
                        <a:t> </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tc rowSpan="2" hMerge="1">
                  <a:txBody>
                    <a:bodyPr/>
                    <a:lstStyle/>
                    <a:p>
                      <a:endParaRPr lang="en-US"/>
                    </a:p>
                  </a:txBody>
                  <a:tcPr/>
                </a:tc>
                <a:tc rowSpan="2" hMerge="1">
                  <a:txBody>
                    <a:bodyPr/>
                    <a:lstStyle/>
                    <a:p>
                      <a:endParaRPr lang="en-US"/>
                    </a:p>
                  </a:txBody>
                  <a:tcPr/>
                </a:tc>
                <a:tc rowSpan="2" hMerge="1">
                  <a:txBody>
                    <a:bodyPr/>
                    <a:lstStyle/>
                    <a:p>
                      <a:pPr algn="ctr">
                        <a:defRPr/>
                      </a:pP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extLst>
                  <a:ext uri="{0D108BD9-81ED-4DB2-BD59-A6C34878D82A}">
                    <a16:rowId xmlns:a16="http://schemas.microsoft.com/office/drawing/2014/main" val="1600790157"/>
                  </a:ext>
                </a:extLst>
              </a:tr>
              <a:tr h="4706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chemeClr val="bg1"/>
                          </a:solidFill>
                          <a:latin typeface="+mn-lt"/>
                        </a:rPr>
                        <a:t>SAT 27 DEC</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gridSpan="4"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noProof="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tc hMerge="1" vMerge="1">
                  <a:txBody>
                    <a:bodyPr/>
                    <a:lstStyle/>
                    <a:p>
                      <a:endParaRPr lang="en-US"/>
                    </a:p>
                  </a:txBody>
                  <a:tcPr/>
                </a:tc>
                <a:tc hMerge="1" vMerge="1">
                  <a:txBody>
                    <a:bodyPr/>
                    <a:lstStyle/>
                    <a:p>
                      <a:endParaRPr lang="en-US"/>
                    </a:p>
                  </a:txBody>
                  <a:tcPr/>
                </a:tc>
                <a:tc hMerge="1" vMerge="1">
                  <a:txBody>
                    <a:bodyPr/>
                    <a:lstStyle/>
                    <a:p>
                      <a:pPr algn="ctr">
                        <a:defRPr/>
                      </a:pPr>
                      <a:endParaRPr lang="en-US" sz="2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C451B"/>
                    </a:solidFill>
                  </a:tcPr>
                </a:tc>
                <a:extLst>
                  <a:ext uri="{0D108BD9-81ED-4DB2-BD59-A6C34878D82A}">
                    <a16:rowId xmlns:a16="http://schemas.microsoft.com/office/drawing/2014/main" val="2892232931"/>
                  </a:ext>
                </a:extLst>
              </a:tr>
              <a:tr h="8379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chemeClr val="bg1"/>
                          </a:solidFill>
                          <a:latin typeface="+mn-lt"/>
                        </a:rPr>
                        <a:t>SUN 28 DEC</a:t>
                      </a:r>
                      <a:endParaRPr lang="en-US" sz="2800" dirty="0">
                        <a:solidFill>
                          <a:schemeClr val="bg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mn-lt"/>
                          <a:ea typeface="+mn-ea"/>
                          <a:cs typeface="+mn-cs"/>
                        </a:rPr>
                        <a:t>Regional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mn-lt"/>
                          <a:ea typeface="+mn-ea"/>
                          <a:cs typeface="+mn-cs"/>
                        </a:rPr>
                        <a:t>(Physical in church)</a:t>
                      </a:r>
                      <a:endParaRPr kumimoji="0" lang="en-US" sz="2800" b="0" i="0" u="none" strike="noStrike" kern="1200" cap="none" spc="0" normalizeH="0" baseline="0" noProof="0" dirty="0">
                        <a:ln>
                          <a:noFill/>
                        </a:ln>
                        <a:solidFill>
                          <a:srgbClr val="ED7D31">
                            <a:lumMod val="40000"/>
                            <a:lumOff val="60000"/>
                          </a:srgbClr>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C52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solidFill>
                          <a:schemeClr val="accent2">
                            <a:lumMod val="40000"/>
                            <a:lumOff val="60000"/>
                          </a:schemeClr>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chemeClr val="accent2">
                            <a:lumMod val="40000"/>
                            <a:lumOff val="60000"/>
                          </a:schemeClr>
                        </a:solidFill>
                        <a:latin typeface="Lucida Sans" panose="020B0602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C52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chemeClr val="accent2">
                            <a:lumMod val="40000"/>
                            <a:lumOff val="60000"/>
                          </a:schemeClr>
                        </a:solidFill>
                        <a:latin typeface="Lucida Sans" panose="020B0602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C5200"/>
                    </a:solidFill>
                  </a:tcPr>
                </a:tc>
                <a:extLst>
                  <a:ext uri="{0D108BD9-81ED-4DB2-BD59-A6C34878D82A}">
                    <a16:rowId xmlns:a16="http://schemas.microsoft.com/office/drawing/2014/main" val="428978053"/>
                  </a:ext>
                </a:extLst>
              </a:tr>
            </a:tbl>
          </a:graphicData>
        </a:graphic>
      </p:graphicFrame>
      <p:sp>
        <p:nvSpPr>
          <p:cNvPr id="3" name="TextBox 2">
            <a:extLst>
              <a:ext uri="{FF2B5EF4-FFF2-40B4-BE49-F238E27FC236}">
                <a16:creationId xmlns:a16="http://schemas.microsoft.com/office/drawing/2014/main" id="{E6A2CE53-1026-6DFD-6E4C-174F50C4B05E}"/>
              </a:ext>
            </a:extLst>
          </p:cNvPr>
          <p:cNvSpPr txBox="1"/>
          <p:nvPr/>
        </p:nvSpPr>
        <p:spPr>
          <a:xfrm>
            <a:off x="482942" y="5393117"/>
            <a:ext cx="1921474" cy="461665"/>
          </a:xfrm>
          <a:prstGeom prst="rect">
            <a:avLst/>
          </a:prstGeom>
          <a:solidFill>
            <a:srgbClr val="2C451B"/>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National</a:t>
            </a:r>
          </a:p>
        </p:txBody>
      </p:sp>
      <p:sp>
        <p:nvSpPr>
          <p:cNvPr id="8" name="TextBox 7">
            <a:extLst>
              <a:ext uri="{FF2B5EF4-FFF2-40B4-BE49-F238E27FC236}">
                <a16:creationId xmlns:a16="http://schemas.microsoft.com/office/drawing/2014/main" id="{9D2C9D85-908E-3907-1639-BE7824E8AED9}"/>
              </a:ext>
            </a:extLst>
          </p:cNvPr>
          <p:cNvSpPr txBox="1"/>
          <p:nvPr/>
        </p:nvSpPr>
        <p:spPr>
          <a:xfrm>
            <a:off x="2404416" y="5393116"/>
            <a:ext cx="1921474" cy="461665"/>
          </a:xfrm>
          <a:prstGeom prst="rect">
            <a:avLst/>
          </a:prstGeom>
          <a:solidFill>
            <a:srgbClr val="6C52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Regional</a:t>
            </a:r>
          </a:p>
        </p:txBody>
      </p:sp>
    </p:spTree>
    <p:extLst>
      <p:ext uri="{BB962C8B-B14F-4D97-AF65-F5344CB8AC3E}">
        <p14:creationId xmlns:p14="http://schemas.microsoft.com/office/powerpoint/2010/main" val="514670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3200" b="1" i="0" u="none" strike="noStrike" kern="1200" cap="none" spc="0" normalizeH="0" baseline="0" noProof="0" dirty="0">
                <a:ln>
                  <a:noFill/>
                </a:ln>
                <a:solidFill>
                  <a:prstClr val="black"/>
                </a:solidFill>
                <a:effectLst/>
                <a:uLnTx/>
                <a:uFillTx/>
                <a:latin typeface="Cambria" charset="0"/>
                <a:ea typeface="+mn-ea"/>
                <a:cs typeface="+mn-cs"/>
              </a:rPr>
              <a:t>GLOBAL DECEMBER RETREAT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0806" y="2283165"/>
            <a:ext cx="4044462" cy="1439135"/>
          </a:xfrm>
          <a:prstGeom prst="rect">
            <a:avLst/>
          </a:prstGeom>
          <a:no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NO</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5" name="TextBox 4">
            <a:extLst>
              <a:ext uri="{FF2B5EF4-FFF2-40B4-BE49-F238E27FC236}">
                <a16:creationId xmlns:a16="http://schemas.microsoft.com/office/drawing/2014/main" id="{CAB80AD8-CD01-06AA-9954-CDDA46E8321A}"/>
              </a:ext>
            </a:extLst>
          </p:cNvPr>
          <p:cNvSpPr txBox="1"/>
          <p:nvPr/>
        </p:nvSpPr>
        <p:spPr>
          <a:xfrm>
            <a:off x="5324467" y="2358620"/>
            <a:ext cx="6386727" cy="1532727"/>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5200" b="1" i="0" u="none" strike="noStrike" kern="1200" cap="none" spc="0" normalizeH="0" baseline="0" noProof="0" dirty="0">
                <a:ln>
                  <a:noFill/>
                </a:ln>
                <a:solidFill>
                  <a:srgbClr val="FF0000"/>
                </a:solidFill>
                <a:effectLst/>
                <a:uLnTx/>
                <a:uFillTx/>
                <a:latin typeface="Cambria" charset="0"/>
                <a:ea typeface="+mn-ea"/>
                <a:cs typeface="+mn-cs"/>
              </a:rPr>
              <a:t>GLOBAL DECEMBER RETREAT</a:t>
            </a:r>
            <a:endParaRPr kumimoji="0" lang="x-none" sz="5200" b="1" i="0" u="none" strike="noStrike" kern="1200" cap="none" spc="0" normalizeH="0" baseline="0" noProof="0" dirty="0">
              <a:ln>
                <a:noFill/>
              </a:ln>
              <a:solidFill>
                <a:srgbClr val="FF0000"/>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253103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Numbers 10:1-36</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5" name="(04) Numbers 010">
            <a:hlinkClick r:id="" action="ppaction://media"/>
            <a:extLst>
              <a:ext uri="{FF2B5EF4-FFF2-40B4-BE49-F238E27FC236}">
                <a16:creationId xmlns:a16="http://schemas.microsoft.com/office/drawing/2014/main" id="{7BFD2F5B-363B-B098-A0B7-4615A321A48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92344" y="3647512"/>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5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dirty="0">
                <a:solidFill>
                  <a:schemeClr val="bg1"/>
                </a:solidFill>
                <a:effectLst>
                  <a:outerShdw blurRad="38100" dist="38100" dir="2700000" algn="tl">
                    <a:srgbClr val="000000">
                      <a:alpha val="43137"/>
                    </a:srgbClr>
                  </a:outerShdw>
                </a:effectLst>
              </a:rPr>
              <a:t>WE’RE MARCHING TO ZION</a:t>
            </a:r>
          </a:p>
        </p:txBody>
      </p:sp>
    </p:spTree>
    <p:extLst>
      <p:ext uri="{BB962C8B-B14F-4D97-AF65-F5344CB8AC3E}">
        <p14:creationId xmlns:p14="http://schemas.microsoft.com/office/powerpoint/2010/main" val="2297259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WE’RE MARCHING TO ZION</a:t>
            </a:r>
          </a:p>
        </p:txBody>
      </p:sp>
      <p:grpSp>
        <p:nvGrpSpPr>
          <p:cNvPr id="3" name="Group 2"/>
          <p:cNvGrpSpPr/>
          <p:nvPr/>
        </p:nvGrpSpPr>
        <p:grpSpPr>
          <a:xfrm>
            <a:off x="243372" y="1543718"/>
            <a:ext cx="11948629" cy="4667945"/>
            <a:chOff x="257130" y="1719391"/>
            <a:chExt cx="10547818" cy="4667945"/>
          </a:xfrm>
        </p:grpSpPr>
        <p:sp>
          <p:nvSpPr>
            <p:cNvPr id="14339" name="TextBox 1"/>
            <p:cNvSpPr txBox="1">
              <a:spLocks noChangeArrowheads="1"/>
            </p:cNvSpPr>
            <p:nvPr/>
          </p:nvSpPr>
          <p:spPr bwMode="auto">
            <a:xfrm>
              <a:off x="907147" y="1719391"/>
              <a:ext cx="9897801" cy="466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we that love the Lord,</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let our joys be known;</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in a song with sweet accord,</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in a song with sweet accord</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thus surround the throne,</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thus surround the throne.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504865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marching to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Beautiful, beautiful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marching upward to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beautiful city of God.</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214F2-E98A-CA6A-0FE4-B5FBE4794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43CC70-9C10-D6A0-83F1-7B58CBF453E1}"/>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WE’RE MARCHING TO ZION</a:t>
            </a:r>
          </a:p>
        </p:txBody>
      </p:sp>
      <p:grpSp>
        <p:nvGrpSpPr>
          <p:cNvPr id="3" name="Group 2">
            <a:extLst>
              <a:ext uri="{FF2B5EF4-FFF2-40B4-BE49-F238E27FC236}">
                <a16:creationId xmlns:a16="http://schemas.microsoft.com/office/drawing/2014/main" id="{C5978E07-D767-DEF1-4B00-D23EAB8834D0}"/>
              </a:ext>
            </a:extLst>
          </p:cNvPr>
          <p:cNvGrpSpPr/>
          <p:nvPr/>
        </p:nvGrpSpPr>
        <p:grpSpPr>
          <a:xfrm>
            <a:off x="243372" y="1543718"/>
            <a:ext cx="11948629" cy="4667945"/>
            <a:chOff x="257130" y="1719391"/>
            <a:chExt cx="10547818" cy="4667945"/>
          </a:xfrm>
        </p:grpSpPr>
        <p:sp>
          <p:nvSpPr>
            <p:cNvPr id="14339" name="TextBox 1">
              <a:extLst>
                <a:ext uri="{FF2B5EF4-FFF2-40B4-BE49-F238E27FC236}">
                  <a16:creationId xmlns:a16="http://schemas.microsoft.com/office/drawing/2014/main" id="{47250106-2852-1A93-A4F0-E4E873D7C12A}"/>
                </a:ext>
              </a:extLst>
            </p:cNvPr>
            <p:cNvSpPr txBox="1">
              <a:spLocks noChangeArrowheads="1"/>
            </p:cNvSpPr>
            <p:nvPr/>
          </p:nvSpPr>
          <p:spPr bwMode="auto">
            <a:xfrm>
              <a:off x="907147" y="1719391"/>
              <a:ext cx="9897801" cy="466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those refuse to sing</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never knew our God;</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children of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heav’nly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King,</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children of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heav’nly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King,</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May speak their joys abroad,</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May speak their joys abroad.</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648BB050-B4ED-87A6-4CBA-FFBCDF32C439}"/>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6580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86962-6561-AF67-C83F-F2C19E0E387E}"/>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F64FD3FD-FF49-5690-DF13-3893B9F64D49}"/>
              </a:ext>
            </a:extLst>
          </p:cNvPr>
          <p:cNvSpPr txBox="1">
            <a:spLocks noChangeArrowheads="1"/>
          </p:cNvSpPr>
          <p:nvPr/>
        </p:nvSpPr>
        <p:spPr bwMode="auto">
          <a:xfrm>
            <a:off x="1744826" y="1350655"/>
            <a:ext cx="878093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marching to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Beautiful, beautiful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marching upward to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beautiful city of God.</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45802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8EED1-D905-C150-F3E9-E66DD16400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B3B431-53B3-39A5-DAB1-5578C46010C9}"/>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WE’RE MARCHING TO ZION</a:t>
            </a:r>
          </a:p>
        </p:txBody>
      </p:sp>
      <p:grpSp>
        <p:nvGrpSpPr>
          <p:cNvPr id="3" name="Group 2">
            <a:extLst>
              <a:ext uri="{FF2B5EF4-FFF2-40B4-BE49-F238E27FC236}">
                <a16:creationId xmlns:a16="http://schemas.microsoft.com/office/drawing/2014/main" id="{7B00C20D-AB56-E3F3-3251-18A38F23FD8E}"/>
              </a:ext>
            </a:extLst>
          </p:cNvPr>
          <p:cNvGrpSpPr/>
          <p:nvPr/>
        </p:nvGrpSpPr>
        <p:grpSpPr>
          <a:xfrm>
            <a:off x="243372" y="1543718"/>
            <a:ext cx="11948629" cy="4667945"/>
            <a:chOff x="257130" y="1719391"/>
            <a:chExt cx="10547818" cy="4667945"/>
          </a:xfrm>
        </p:grpSpPr>
        <p:sp>
          <p:nvSpPr>
            <p:cNvPr id="14339" name="TextBox 1">
              <a:extLst>
                <a:ext uri="{FF2B5EF4-FFF2-40B4-BE49-F238E27FC236}">
                  <a16:creationId xmlns:a16="http://schemas.microsoft.com/office/drawing/2014/main" id="{93556E99-5559-5BF6-3C91-9D05D270F507}"/>
                </a:ext>
              </a:extLst>
            </p:cNvPr>
            <p:cNvSpPr txBox="1">
              <a:spLocks noChangeArrowheads="1"/>
            </p:cNvSpPr>
            <p:nvPr/>
          </p:nvSpPr>
          <p:spPr bwMode="auto">
            <a:xfrm>
              <a:off x="907147" y="1719391"/>
              <a:ext cx="9897801" cy="466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hill of Zion yields,</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thousand sacred sweets</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Before we reach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heav’nly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field,</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Before we reach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heav’nly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field</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walk the golden streets,</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walk the golden streets.</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F56FE9F5-1C1A-D97F-C643-33807722ABD7}"/>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54308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FBA73-41A6-9EB8-DA75-C264FA33F47C}"/>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EF5EA422-5422-4C34-ACFB-6EECB627D108}"/>
              </a:ext>
            </a:extLst>
          </p:cNvPr>
          <p:cNvSpPr txBox="1">
            <a:spLocks noChangeArrowheads="1"/>
          </p:cNvSpPr>
          <p:nvPr/>
        </p:nvSpPr>
        <p:spPr bwMode="auto">
          <a:xfrm>
            <a:off x="1744826" y="1350655"/>
            <a:ext cx="878093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marching to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Beautiful, beautiful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marching upward to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beautiful city of God.</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1424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43AFA-73D6-7526-9FFB-0B317A8515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3BD556-9B8B-F298-5345-C5F20FBD5409}"/>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WE’RE MARCHING TO ZION</a:t>
            </a:r>
          </a:p>
        </p:txBody>
      </p:sp>
      <p:grpSp>
        <p:nvGrpSpPr>
          <p:cNvPr id="3" name="Group 2">
            <a:extLst>
              <a:ext uri="{FF2B5EF4-FFF2-40B4-BE49-F238E27FC236}">
                <a16:creationId xmlns:a16="http://schemas.microsoft.com/office/drawing/2014/main" id="{42BEC08F-BEB1-BD4F-F238-12F7807CC047}"/>
              </a:ext>
            </a:extLst>
          </p:cNvPr>
          <p:cNvGrpSpPr/>
          <p:nvPr/>
        </p:nvGrpSpPr>
        <p:grpSpPr>
          <a:xfrm>
            <a:off x="243372" y="1543718"/>
            <a:ext cx="11948629" cy="4667945"/>
            <a:chOff x="257130" y="1719391"/>
            <a:chExt cx="10547818" cy="4667945"/>
          </a:xfrm>
        </p:grpSpPr>
        <p:sp>
          <p:nvSpPr>
            <p:cNvPr id="14339" name="TextBox 1">
              <a:extLst>
                <a:ext uri="{FF2B5EF4-FFF2-40B4-BE49-F238E27FC236}">
                  <a16:creationId xmlns:a16="http://schemas.microsoft.com/office/drawing/2014/main" id="{914DEFA0-1A42-AB41-ADA9-7CF7923AF0EA}"/>
                </a:ext>
              </a:extLst>
            </p:cNvPr>
            <p:cNvSpPr txBox="1">
              <a:spLocks noChangeArrowheads="1"/>
            </p:cNvSpPr>
            <p:nvPr/>
          </p:nvSpPr>
          <p:spPr bwMode="auto">
            <a:xfrm>
              <a:off x="907147" y="1719391"/>
              <a:ext cx="9897801" cy="466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let our songs abound,</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every tear be dry;</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marching thro’ Immanuel’s ground,</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marching thro’ Immanuel’s ground,</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fairer worlds on high,</a:t>
              </a:r>
            </a:p>
            <a:p>
              <a:pPr marL="0" marR="0" lvl="0" indent="0" algn="l" defTabSz="914400" rtl="0" eaLnBrk="1" fontAlgn="base" latinLnBrk="0" hangingPunct="1">
                <a:lnSpc>
                  <a:spcPct val="100000"/>
                </a:lnSpc>
                <a:spcBef>
                  <a:spcPts val="400"/>
                </a:spcBef>
                <a:spcAft>
                  <a:spcPts val="4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fairer worlds on high.</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0639DC92-48C9-46DE-672C-8E061C8E5207}"/>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5112767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BC53F-8960-1D99-ED45-E480A06B093A}"/>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9424A2D1-7506-D796-4853-1C461ACB6E1A}"/>
              </a:ext>
            </a:extLst>
          </p:cNvPr>
          <p:cNvSpPr txBox="1">
            <a:spLocks noChangeArrowheads="1"/>
          </p:cNvSpPr>
          <p:nvPr/>
        </p:nvSpPr>
        <p:spPr bwMode="auto">
          <a:xfrm>
            <a:off x="1744826" y="1350655"/>
            <a:ext cx="878093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marching to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Beautiful, beautiful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marching upward to Zion,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beautiful city of God.</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A068606F-3279-49F9-FF78-D237BDB5BF6F}"/>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4800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MARCHING JOYFULLY TO THE </a:t>
            </a:r>
            <a:r>
              <a:rPr lang="en-GB" sz="6600" b="1" cap="all"/>
              <a:t>HEAVENLY CITY</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34024</TotalTime>
  <Words>1799</Words>
  <Application>Microsoft Office PowerPoint</Application>
  <PresentationFormat>Widescreen</PresentationFormat>
  <Paragraphs>266</Paragraphs>
  <Slides>43</Slides>
  <Notes>10</Notes>
  <HiddenSlides>0</HiddenSlides>
  <MMClips>1</MMClips>
  <ScaleCrop>false</ScaleCrop>
  <HeadingPairs>
    <vt:vector size="6" baseType="variant">
      <vt:variant>
        <vt:lpstr>Fonts Used</vt:lpstr>
      </vt:variant>
      <vt:variant>
        <vt:i4>11</vt:i4>
      </vt:variant>
      <vt:variant>
        <vt:lpstr>Theme</vt:lpstr>
      </vt:variant>
      <vt:variant>
        <vt:i4>8</vt:i4>
      </vt:variant>
      <vt:variant>
        <vt:lpstr>Slide Titles</vt:lpstr>
      </vt:variant>
      <vt:variant>
        <vt:i4>43</vt:i4>
      </vt:variant>
    </vt:vector>
  </HeadingPairs>
  <TitlesOfParts>
    <vt:vector size="62"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5_Office Theme</vt:lpstr>
      <vt:lpstr>4_Office Theme</vt:lpstr>
      <vt:lpstr>PowerPoint Presentation</vt:lpstr>
      <vt:lpstr>HYMN</vt:lpstr>
      <vt:lpstr>WIN THEM ONE BY ONE [GHS 112]</vt:lpstr>
      <vt:lpstr>PowerPoint Presentation</vt:lpstr>
      <vt:lpstr>WIN THEM ONE BY ONE [GHS 112]</vt:lpstr>
      <vt:lpstr>PowerPoint Presentation</vt:lpstr>
      <vt:lpstr>WIN THEM ONE BY ONE [GHS 112]</vt:lpstr>
      <vt:lpstr>PowerPoint Presentation</vt:lpstr>
      <vt:lpstr>WIN THEM ONE BY ONE [GHS 112]</vt:lpstr>
      <vt:lpstr>PowerPoint Presentation</vt:lpstr>
      <vt:lpstr>SEARCH THE SCRIPTURES</vt:lpstr>
      <vt:lpstr>REVIEW OF OUR ASSIGNMENT OF LAST STUDY</vt:lpstr>
      <vt:lpstr>LESSON 1030: The Act of Soul-winning </vt:lpstr>
      <vt:lpstr>INTRODUCTION</vt:lpstr>
      <vt:lpstr>Acts 10:38; Matt 28:19, 20; Mark 16:15,16; Lk 24:46-48; 1Thess 2:17;  Lk 19:5-10;2 Tim 3:16,17; 4:1-5</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HYMN</vt:lpstr>
      <vt:lpstr>WE’RE MARCHING TO ZION</vt:lpstr>
      <vt:lpstr>PowerPoint Presentation</vt:lpstr>
      <vt:lpstr>WE’RE MARCHING TO ZION</vt:lpstr>
      <vt:lpstr>PowerPoint Presentation</vt:lpstr>
      <vt:lpstr>WE’RE MARCHING TO ZION</vt:lpstr>
      <vt:lpstr>PowerPoint Presentation</vt:lpstr>
      <vt:lpstr>WE’RE MARCHING TO ZION</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1049</cp:revision>
  <dcterms:created xsi:type="dcterms:W3CDTF">2023-01-06T14:44:39Z</dcterms:created>
  <dcterms:modified xsi:type="dcterms:W3CDTF">2025-12-18T13:52:45Z</dcterms:modified>
</cp:coreProperties>
</file>