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8" r:id="rId5"/>
    <p:sldMasterId id="2147483744" r:id="rId6"/>
  </p:sldMasterIdLst>
  <p:notesMasterIdLst>
    <p:notesMasterId r:id="rId35"/>
  </p:notesMasterIdLst>
  <p:sldIdLst>
    <p:sldId id="4219" r:id="rId7"/>
    <p:sldId id="3914" r:id="rId8"/>
    <p:sldId id="269" r:id="rId9"/>
    <p:sldId id="270" r:id="rId10"/>
    <p:sldId id="4221" r:id="rId11"/>
    <p:sldId id="4222" r:id="rId12"/>
    <p:sldId id="4223" r:id="rId13"/>
    <p:sldId id="4224" r:id="rId14"/>
    <p:sldId id="4225" r:id="rId15"/>
    <p:sldId id="294" r:id="rId16"/>
    <p:sldId id="256" r:id="rId17"/>
    <p:sldId id="258" r:id="rId18"/>
    <p:sldId id="259" r:id="rId19"/>
    <p:sldId id="287" r:id="rId20"/>
    <p:sldId id="283" r:id="rId21"/>
    <p:sldId id="292" r:id="rId22"/>
    <p:sldId id="295" r:id="rId23"/>
    <p:sldId id="277" r:id="rId24"/>
    <p:sldId id="276" r:id="rId25"/>
    <p:sldId id="4220" r:id="rId26"/>
    <p:sldId id="3211" r:id="rId27"/>
    <p:sldId id="3200" r:id="rId28"/>
    <p:sldId id="3201" r:id="rId29"/>
    <p:sldId id="3162" r:id="rId30"/>
    <p:sldId id="3380" r:id="rId31"/>
    <p:sldId id="3627" r:id="rId32"/>
    <p:sldId id="4226" r:id="rId33"/>
    <p:sldId id="208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68" d="100"/>
          <a:sy n="68" d="100"/>
        </p:scale>
        <p:origin x="499"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8" Type="http://schemas.openxmlformats.org/officeDocument/2006/relationships/slide" Target="slides/slide2.xml"/><Relationship Id="rId3" Type="http://schemas.openxmlformats.org/officeDocument/2006/relationships/slideMaster" Target="slideMasters/slideMaster3.xml"/></Relationships>
</file>

<file path=ppt/diagrams/_rels/data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are the distinct characteristics of saints and new converts?</a:t>
          </a:r>
        </a:p>
        <a:p>
          <a:pPr algn="ctr"/>
          <a:r>
            <a:rPr lang="en-US" sz="3200" b="1" i="1" kern="1200" dirty="0"/>
            <a:t>2 Cor. 5:17; Eph. 2:1,4-8; Matt. 5:13-16</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What is needed for perfecting saints and converts?</a:t>
          </a:r>
          <a:endParaRPr lang="en-GB" sz="3200" b="0" i="1" dirty="0"/>
        </a:p>
        <a:p>
          <a:pPr algn="ctr">
            <a:lnSpc>
              <a:spcPct val="100000"/>
            </a:lnSpc>
            <a:spcBef>
              <a:spcPct val="0"/>
            </a:spcBef>
            <a:spcAft>
              <a:spcPts val="600"/>
            </a:spcAft>
          </a:pPr>
          <a:r>
            <a:rPr lang="en-GB" sz="3200" b="1" i="1" dirty="0"/>
            <a:t>Acts 2:41,42; 14:21-23; 15:36; Eph. 4:11,12</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2198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Why is the perfecting of saints and converts essential?</a:t>
          </a:r>
          <a:endParaRPr lang="en-GB" sz="3200" b="0" i="1" dirty="0"/>
        </a:p>
        <a:p>
          <a:pPr algn="ctr">
            <a:lnSpc>
              <a:spcPct val="100000"/>
            </a:lnSpc>
            <a:spcBef>
              <a:spcPct val="0"/>
            </a:spcBef>
            <a:spcAft>
              <a:spcPts val="600"/>
            </a:spcAft>
          </a:pPr>
          <a:r>
            <a:rPr lang="en-US" sz="3200" b="1" i="1" dirty="0"/>
            <a:t>Eph. 4:13-15; Rom. 1:17</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220718"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Outline the key behaviors we should possess as saints and converts?</a:t>
          </a:r>
          <a:endParaRPr lang="en-GB" sz="3200" b="0" i="1" dirty="0"/>
        </a:p>
        <a:p>
          <a:pPr algn="ctr">
            <a:lnSpc>
              <a:spcPct val="100000"/>
            </a:lnSpc>
            <a:spcBef>
              <a:spcPct val="0"/>
            </a:spcBef>
            <a:spcAft>
              <a:spcPts val="600"/>
            </a:spcAft>
          </a:pPr>
          <a:r>
            <a:rPr lang="en-US" sz="3200" b="1" i="1" dirty="0"/>
            <a:t>Rom 1:14-16; Col. 3:1,2,5; 1 Pet. 1:14-16; Heb. 12:1,2,14 </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2198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How can saints and converts prepare for Christ’s imminent return?</a:t>
          </a:r>
          <a:endParaRPr lang="en-GB" sz="3200" i="1" dirty="0"/>
        </a:p>
        <a:p>
          <a:pPr algn="ctr"/>
          <a:r>
            <a:rPr lang="en-US" sz="3200" b="1" i="1" dirty="0"/>
            <a:t>Matt. 24:42; Heb.4:1,11,14; 6:12</a:t>
          </a:r>
          <a:endParaRPr lang="en-GB" sz="3200" b="1"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6540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are the distinct characteristics of saints and new converts?</a:t>
          </a:r>
        </a:p>
        <a:p>
          <a:pPr marL="0" lvl="0" indent="0" algn="ctr" defTabSz="1422400">
            <a:buNone/>
          </a:pPr>
          <a:r>
            <a:rPr lang="en-US" sz="3200" b="1" i="1" kern="1200" dirty="0"/>
            <a:t>2 Cor. 5:17; Eph. 2:1,4-8; Matt. 5:13-16</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578" y="8842"/>
          <a:ext cx="10399089" cy="31724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527160" y="508145"/>
          <a:ext cx="10399089" cy="31724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What is needed for perfecting saints and converts?</a:t>
          </a:r>
          <a:endParaRPr lang="en-GB" sz="3200" b="0" i="1" kern="1200" dirty="0"/>
        </a:p>
        <a:p>
          <a:pPr marL="0" lvl="0" indent="0" algn="ctr" defTabSz="1422400">
            <a:lnSpc>
              <a:spcPct val="100000"/>
            </a:lnSpc>
            <a:spcBef>
              <a:spcPct val="0"/>
            </a:spcBef>
            <a:spcAft>
              <a:spcPts val="600"/>
            </a:spcAft>
            <a:buNone/>
          </a:pPr>
          <a:r>
            <a:rPr lang="en-GB" sz="3200" b="1" i="1" kern="1200" dirty="0"/>
            <a:t>Acts 2:41,42; 14:21-23; 15:36; Eph. 4:11,12</a:t>
          </a:r>
        </a:p>
      </dsp:txBody>
      <dsp:txXfrm>
        <a:off x="620077" y="601062"/>
        <a:ext cx="10213255" cy="29865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150" y="16298"/>
          <a:ext cx="10398081" cy="315953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526597" y="513573"/>
          <a:ext cx="10398081" cy="3159533"/>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Why is the perfecting of saints and converts essential?</a:t>
          </a:r>
          <a:endParaRPr lang="en-GB" sz="3200" b="0" i="1" kern="1200" dirty="0"/>
        </a:p>
        <a:p>
          <a:pPr marL="0" lvl="0" indent="0" algn="ctr" defTabSz="1422400">
            <a:lnSpc>
              <a:spcPct val="100000"/>
            </a:lnSpc>
            <a:spcBef>
              <a:spcPct val="0"/>
            </a:spcBef>
            <a:spcAft>
              <a:spcPts val="600"/>
            </a:spcAft>
            <a:buNone/>
          </a:pPr>
          <a:r>
            <a:rPr lang="en-US" sz="3200" b="1" i="1" kern="1200" dirty="0"/>
            <a:t>Eph. 4:13-15; Rom. 1:17</a:t>
          </a:r>
          <a:endParaRPr lang="en-GB" sz="3200" b="1" i="1" kern="1200" dirty="0"/>
        </a:p>
      </dsp:txBody>
      <dsp:txXfrm>
        <a:off x="619137" y="606113"/>
        <a:ext cx="10213001" cy="29744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578" y="8842"/>
          <a:ext cx="10399089" cy="31724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527160" y="508145"/>
          <a:ext cx="10399089" cy="31724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Outline the key behaviors we should possess as saints and converts?</a:t>
          </a:r>
          <a:endParaRPr lang="en-GB" sz="3200" b="0" i="1" kern="1200" dirty="0"/>
        </a:p>
        <a:p>
          <a:pPr marL="0" lvl="0" indent="0" algn="ctr" defTabSz="1422400">
            <a:lnSpc>
              <a:spcPct val="100000"/>
            </a:lnSpc>
            <a:spcBef>
              <a:spcPct val="0"/>
            </a:spcBef>
            <a:spcAft>
              <a:spcPts val="600"/>
            </a:spcAft>
            <a:buNone/>
          </a:pPr>
          <a:r>
            <a:rPr lang="en-US" sz="3200" b="1" i="1" kern="1200" dirty="0"/>
            <a:t>Rom 1:14-16; Col. 3:1,2,5; 1 Pet. 1:14-16; Heb. 12:1,2,14 </a:t>
          </a:r>
          <a:endParaRPr lang="en-GB" sz="3200" b="1" i="1" kern="1200" dirty="0"/>
        </a:p>
      </dsp:txBody>
      <dsp:txXfrm>
        <a:off x="620077" y="601062"/>
        <a:ext cx="10213255" cy="29865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4838" y="9122"/>
          <a:ext cx="10230893" cy="301826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92096" y="662017"/>
          <a:ext cx="10230893" cy="301826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How can saints and converts prepare for Christ’s imminent return?</a:t>
          </a:r>
          <a:endParaRPr lang="en-GB" sz="3200" i="1" kern="1200" dirty="0"/>
        </a:p>
        <a:p>
          <a:pPr marL="0" lvl="0" indent="0" algn="ctr" defTabSz="1422400">
            <a:buNone/>
          </a:pPr>
          <a:r>
            <a:rPr lang="en-US" sz="3200" b="1" i="1" kern="1200" dirty="0"/>
            <a:t>Matt. 24:42; Heb.4:1,11,14; 6:12</a:t>
          </a:r>
          <a:endParaRPr lang="en-GB" sz="3200" b="1" i="1" kern="1200" dirty="0"/>
        </a:p>
      </dsp:txBody>
      <dsp:txXfrm>
        <a:off x="780498" y="750419"/>
        <a:ext cx="10054089" cy="28414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12/27/2025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a:t>
            </a:fld>
            <a:endParaRPr lang="en-US"/>
          </a:p>
        </p:txBody>
      </p:sp>
    </p:spTree>
    <p:extLst>
      <p:ext uri="{BB962C8B-B14F-4D97-AF65-F5344CB8AC3E}">
        <p14:creationId xmlns:p14="http://schemas.microsoft.com/office/powerpoint/2010/main" val="981811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327705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27</a:t>
            </a:fld>
            <a:endParaRPr lang="en-US"/>
          </a:p>
        </p:txBody>
      </p:sp>
    </p:spTree>
    <p:extLst>
      <p:ext uri="{BB962C8B-B14F-4D97-AF65-F5344CB8AC3E}">
        <p14:creationId xmlns:p14="http://schemas.microsoft.com/office/powerpoint/2010/main" val="3091096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27/12/2025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27/12/2025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27/12/2025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27/12/2025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27/12/2025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27/12/2025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27/12/2025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27/12/2025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27/12/2025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27/12/2025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27/12/2025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12/27/2025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27/12/2025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12/27/2025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12/27/2025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12/27/2025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12/27/2025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12/27/2025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12/27/2025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12/27/2025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12/27/2025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12/27/2025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27/12/2025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27/12/2025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27/12/2025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27/12/2025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27/12/2025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27/12/2025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27/12/2025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27/12/2025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27/12/2025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27/12/2025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27/12/2025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12/27/2025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12/27/2025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12/27/2025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12/27/2025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12/27/2025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12/27/2025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12/27/2025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12/27/2025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12/27/2025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12/27/2025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27/12/2025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158196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27/12/2025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215505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27/12/2025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57421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27/12/2025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534213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27/12/2025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5612419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27/12/2025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618359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27/12/2025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256394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27/12/2025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788859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27/12/2025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813522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27/12/2025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880112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27/12/2025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56974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27/12/2025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12/27/2025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27/12/2025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12/27/2025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12/27/2025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27/12/2025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413653598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5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5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7.pn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5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9.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5843E-1FBD-A9AA-89CC-B5AE44CFEE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8E5B2D-D0FB-AB15-6A04-8D4A08FC2A9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CA8DE06-AC87-CA40-2AA8-CA8AEDDCF214}"/>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B6F79C7D-26C1-3B9E-541E-932ACF54A332}"/>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8356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8977834" y="1245340"/>
            <a:ext cx="2795066" cy="890797"/>
          </a:xfrm>
          <a:prstGeom prst="rect">
            <a:avLst/>
          </a:prstGeom>
          <a:noFill/>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GLOBAL DECEMBER RETREAT</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590945" y="2100049"/>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28</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-12-2025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0" y="2860772"/>
            <a:ext cx="12191999" cy="1645913"/>
          </a:xfrm>
        </p:spPr>
        <p:txBody>
          <a:bodyPr>
            <a:noAutofit/>
          </a:bodyPr>
          <a:lstStyle/>
          <a:p>
            <a:pPr marL="0" indent="0" algn="ctr">
              <a:buNone/>
              <a:defRPr/>
            </a:pPr>
            <a:r>
              <a:rPr lang="en-US" sz="5600" b="1" u="sng" dirty="0">
                <a:solidFill>
                  <a:srgbClr val="FFC000"/>
                </a:solidFill>
                <a:effectLst>
                  <a:outerShdw blurRad="38100" dist="38100" dir="2700000" algn="tl">
                    <a:srgbClr val="000000">
                      <a:alpha val="43137"/>
                    </a:srgbClr>
                  </a:outerShdw>
                </a:effectLst>
              </a:rPr>
              <a:t>GHS 73:</a:t>
            </a:r>
            <a:r>
              <a:rPr lang="en-US" sz="5600" b="1" dirty="0">
                <a:solidFill>
                  <a:schemeClr val="bg1"/>
                </a:solidFill>
                <a:effectLst>
                  <a:outerShdw blurRad="38100" dist="38100" dir="2700000" algn="tl">
                    <a:srgbClr val="000000">
                      <a:alpha val="43137"/>
                    </a:srgbClr>
                  </a:outerShdw>
                </a:effectLst>
              </a:rPr>
              <a:t> JESUS ONLY IS OUR MESSAGE</a:t>
            </a:r>
          </a:p>
        </p:txBody>
      </p:sp>
    </p:spTree>
    <p:extLst>
      <p:ext uri="{BB962C8B-B14F-4D97-AF65-F5344CB8AC3E}">
        <p14:creationId xmlns:p14="http://schemas.microsoft.com/office/powerpoint/2010/main" val="242850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1875168"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ONLY IS OUR MESSAGE (GHS 73)​</a:t>
            </a:r>
          </a:p>
        </p:txBody>
      </p:sp>
      <p:grpSp>
        <p:nvGrpSpPr>
          <p:cNvPr id="3" name="Group 2"/>
          <p:cNvGrpSpPr/>
          <p:nvPr/>
        </p:nvGrpSpPr>
        <p:grpSpPr>
          <a:xfrm>
            <a:off x="121685" y="1446945"/>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only is our Message,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all our theme shall be;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will lift up Jesus ever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only will we see.​</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DE5C3C00-E698-346B-59B2-FD96B785938E}"/>
              </a:ext>
            </a:extLst>
          </p:cNvPr>
          <p:cNvSpPr txBox="1">
            <a:spLocks noChangeArrowheads="1"/>
          </p:cNvSpPr>
          <p:nvPr/>
        </p:nvSpPr>
        <p:spPr bwMode="auto">
          <a:xfrm>
            <a:off x="0" y="4210557"/>
            <a:ext cx="12192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only, Jesus ever,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all in all we sing;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err="1">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Saviour</a:t>
            </a: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 Sanctifier, Healer,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Baptizer and coming King.</a:t>
            </a:r>
          </a:p>
        </p:txBody>
      </p:sp>
    </p:spTree>
    <p:extLst>
      <p:ext uri="{BB962C8B-B14F-4D97-AF65-F5344CB8AC3E}">
        <p14:creationId xmlns:p14="http://schemas.microsoft.com/office/powerpoint/2010/main" val="62095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1875168"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ONLY IS OUR MESSAGE (GHS 73)​</a:t>
            </a:r>
          </a:p>
        </p:txBody>
      </p:sp>
      <p:grpSp>
        <p:nvGrpSpPr>
          <p:cNvPr id="3" name="Group 2"/>
          <p:cNvGrpSpPr/>
          <p:nvPr/>
        </p:nvGrpSpPr>
        <p:grpSpPr>
          <a:xfrm>
            <a:off x="121685" y="1446945"/>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only is our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our guilt He bore away;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our righteousness He gives us,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our strength from day to day.​</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DE5C3C00-E698-346B-59B2-FD96B785938E}"/>
              </a:ext>
            </a:extLst>
          </p:cNvPr>
          <p:cNvSpPr txBox="1">
            <a:spLocks noChangeArrowheads="1"/>
          </p:cNvSpPr>
          <p:nvPr/>
        </p:nvSpPr>
        <p:spPr bwMode="auto">
          <a:xfrm>
            <a:off x="0" y="4210557"/>
            <a:ext cx="12192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only, Jesus ever,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all in all we sing;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err="1">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Saviour</a:t>
            </a: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 Sanctifier, Healer,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Baptizer and coming King.</a:t>
            </a:r>
          </a:p>
        </p:txBody>
      </p:sp>
    </p:spTree>
    <p:extLst>
      <p:ext uri="{BB962C8B-B14F-4D97-AF65-F5344CB8AC3E}">
        <p14:creationId xmlns:p14="http://schemas.microsoft.com/office/powerpoint/2010/main" val="914514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1875168"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ONLY IS OUR MESSAGE (GHS 73)​</a:t>
            </a:r>
          </a:p>
        </p:txBody>
      </p:sp>
      <p:grpSp>
        <p:nvGrpSpPr>
          <p:cNvPr id="3" name="Group 2"/>
          <p:cNvGrpSpPr/>
          <p:nvPr/>
        </p:nvGrpSpPr>
        <p:grpSpPr>
          <a:xfrm>
            <a:off x="121685" y="1446945"/>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is our Sanctifier,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Cleansing us from self and sin;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with all His Spirit’s fulness,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Filling all our hearts within. ​</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DE5C3C00-E698-346B-59B2-FD96B785938E}"/>
              </a:ext>
            </a:extLst>
          </p:cNvPr>
          <p:cNvSpPr txBox="1">
            <a:spLocks noChangeArrowheads="1"/>
          </p:cNvSpPr>
          <p:nvPr/>
        </p:nvSpPr>
        <p:spPr bwMode="auto">
          <a:xfrm>
            <a:off x="0" y="4210557"/>
            <a:ext cx="12192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only, Jesus ever,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all in all we sing;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err="1">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Saviour</a:t>
            </a: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 Sanctifier, Healer,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Baptizer and coming King.</a:t>
            </a:r>
          </a:p>
        </p:txBody>
      </p:sp>
    </p:spTree>
    <p:extLst>
      <p:ext uri="{BB962C8B-B14F-4D97-AF65-F5344CB8AC3E}">
        <p14:creationId xmlns:p14="http://schemas.microsoft.com/office/powerpoint/2010/main" val="3595309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1875168"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ONLY IS OUR MESSAGE (GHS 73)​</a:t>
            </a:r>
          </a:p>
        </p:txBody>
      </p:sp>
      <p:grpSp>
        <p:nvGrpSpPr>
          <p:cNvPr id="3" name="Group 2"/>
          <p:cNvGrpSpPr/>
          <p:nvPr/>
        </p:nvGrpSpPr>
        <p:grpSpPr>
          <a:xfrm>
            <a:off x="121685" y="1446945"/>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only is our Healer,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our sicknesses He bare;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His risen life and fulness,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His members still may share.​</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DE5C3C00-E698-346B-59B2-FD96B785938E}"/>
              </a:ext>
            </a:extLst>
          </p:cNvPr>
          <p:cNvSpPr txBox="1">
            <a:spLocks noChangeArrowheads="1"/>
          </p:cNvSpPr>
          <p:nvPr/>
        </p:nvSpPr>
        <p:spPr bwMode="auto">
          <a:xfrm>
            <a:off x="0" y="4210557"/>
            <a:ext cx="12192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only, Jesus ever,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all in all we sing;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err="1">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Saviour</a:t>
            </a: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 Sanctifier, Healer,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Baptizer and coming King.</a:t>
            </a:r>
          </a:p>
        </p:txBody>
      </p:sp>
    </p:spTree>
    <p:extLst>
      <p:ext uri="{BB962C8B-B14F-4D97-AF65-F5344CB8AC3E}">
        <p14:creationId xmlns:p14="http://schemas.microsoft.com/office/powerpoint/2010/main" val="2653597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1875168"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ONLY IS OUR MESSAGE (GHS 73)​</a:t>
            </a:r>
          </a:p>
        </p:txBody>
      </p:sp>
      <p:grpSp>
        <p:nvGrpSpPr>
          <p:cNvPr id="3" name="Group 2"/>
          <p:cNvGrpSpPr/>
          <p:nvPr/>
        </p:nvGrpSpPr>
        <p:grpSpPr>
          <a:xfrm>
            <a:off x="121685" y="1446945"/>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only is our Power,​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the gift of Pentecost;​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breathe Thy power upon us,​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Fill us with the Holy Ghost. ​</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DE5C3C00-E698-346B-59B2-FD96B785938E}"/>
              </a:ext>
            </a:extLst>
          </p:cNvPr>
          <p:cNvSpPr txBox="1">
            <a:spLocks noChangeArrowheads="1"/>
          </p:cNvSpPr>
          <p:nvPr/>
        </p:nvSpPr>
        <p:spPr bwMode="auto">
          <a:xfrm>
            <a:off x="0" y="4210557"/>
            <a:ext cx="12192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only, Jesus ever,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all in all we sing;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err="1">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Saviour</a:t>
            </a: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 Sanctifier, Healer,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Baptizer and coming King.</a:t>
            </a:r>
          </a:p>
        </p:txBody>
      </p:sp>
    </p:spTree>
    <p:extLst>
      <p:ext uri="{BB962C8B-B14F-4D97-AF65-F5344CB8AC3E}">
        <p14:creationId xmlns:p14="http://schemas.microsoft.com/office/powerpoint/2010/main" val="3745792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1875168"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ONLY IS OUR MESSAGE (GHS 73)​</a:t>
            </a:r>
          </a:p>
        </p:txBody>
      </p:sp>
      <p:grpSp>
        <p:nvGrpSpPr>
          <p:cNvPr id="3" name="Group 2"/>
          <p:cNvGrpSpPr/>
          <p:nvPr/>
        </p:nvGrpSpPr>
        <p:grpSpPr>
          <a:xfrm>
            <a:off x="121685" y="1446945"/>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for Jesus we are waiting,​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Listening for the trumpet’s sound;​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it will be us and Jesus,​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Living ever with our God​</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6.</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DE5C3C00-E698-346B-59B2-FD96B785938E}"/>
              </a:ext>
            </a:extLst>
          </p:cNvPr>
          <p:cNvSpPr txBox="1">
            <a:spLocks noChangeArrowheads="1"/>
          </p:cNvSpPr>
          <p:nvPr/>
        </p:nvSpPr>
        <p:spPr bwMode="auto">
          <a:xfrm>
            <a:off x="0" y="4210557"/>
            <a:ext cx="12192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only, Jesus ever,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Jesus all in all we sing;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err="1">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Saviour</a:t>
            </a: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 Sanctifier, Healer, </a:t>
            </a:r>
          </a:p>
          <a:p>
            <a:pPr marL="806450" marR="0" lvl="0" indent="0" algn="l" defTabSz="914400" rtl="0" eaLnBrk="1" fontAlgn="base"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C000">
                    <a:lumMod val="20000"/>
                    <a:lumOff val="80000"/>
                  </a:srgbClr>
                </a:solidFill>
                <a:effectLst/>
                <a:uLnTx/>
                <a:uFillTx/>
                <a:latin typeface="Arial" panose="020B0604020202020204" pitchFamily="34" charset="0"/>
                <a:ea typeface="+mn-ea"/>
                <a:cs typeface="Arial" panose="020B0604020202020204" pitchFamily="34" charset="0"/>
              </a:rPr>
              <a:t>Baptizer and coming King.</a:t>
            </a:r>
          </a:p>
        </p:txBody>
      </p:sp>
      <p:sp>
        <p:nvSpPr>
          <p:cNvPr id="4" name="Oval 3">
            <a:extLst>
              <a:ext uri="{FF2B5EF4-FFF2-40B4-BE49-F238E27FC236}">
                <a16:creationId xmlns:a16="http://schemas.microsoft.com/office/drawing/2014/main" id="{64A41206-06FE-393E-3D20-92A31F7B028D}"/>
              </a:ext>
            </a:extLst>
          </p:cNvPr>
          <p:cNvSpPr/>
          <p:nvPr/>
        </p:nvSpPr>
        <p:spPr>
          <a:xfrm>
            <a:off x="10954139" y="6057216"/>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806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406698"/>
            <a:ext cx="7725746" cy="601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of God He wields!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heart surrender yields!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trust Him evermore!.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worship and adore!</a:t>
            </a:r>
          </a:p>
        </p:txBody>
      </p:sp>
      <p:sp>
        <p:nvSpPr>
          <p:cNvPr id="3" name="Oval 2">
            <a:extLst>
              <a:ext uri="{FF2B5EF4-FFF2-40B4-BE49-F238E27FC236}">
                <a16:creationId xmlns:a16="http://schemas.microsoft.com/office/drawing/2014/main" id="{8B3B6C6F-E45B-4B97-A127-D521432ACEB1}"/>
              </a:ext>
            </a:extLst>
          </p:cNvPr>
          <p:cNvSpPr/>
          <p:nvPr/>
        </p:nvSpPr>
        <p:spPr>
          <a:xfrm>
            <a:off x="8668139" y="5891885"/>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128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DECEMBER RETREAT</a:t>
            </a:r>
            <a:br>
              <a:rPr kumimoji="0" lang="en-US" sz="7000" b="1" i="0" u="none" strike="noStrike" kern="1200" cap="none" spc="0" normalizeH="0" baseline="0" noProof="0" dirty="0">
                <a:ln>
                  <a:noFill/>
                </a:ln>
                <a:effectLst/>
                <a:uLnTx/>
                <a:uFillTx/>
                <a:latin typeface="Cambria" panose="02040503050406030204" pitchFamily="18" charset="0"/>
                <a:ea typeface="+mj-ea"/>
                <a:cs typeface="+mj-cs"/>
              </a:rPr>
            </a:br>
            <a:r>
              <a:rPr kumimoji="0" lang="en-US" sz="7000" b="1" i="0" u="none" strike="noStrike" kern="1200" cap="none" spc="0" normalizeH="0" baseline="0" noProof="0">
                <a:ln>
                  <a:noFill/>
                </a:ln>
                <a:effectLst/>
                <a:uLnTx/>
                <a:uFillTx/>
                <a:latin typeface="Cambria" panose="02040503050406030204" pitchFamily="18" charset="0"/>
                <a:ea typeface="+mj-ea"/>
                <a:cs typeface="+mj-cs"/>
              </a:rPr>
              <a:t>BIBLE STUDY</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28-12-2025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r>
              <a:rPr lang="en-US" altLang="en-US" sz="4800" b="1" dirty="0">
                <a:solidFill>
                  <a:srgbClr val="FFFFFF"/>
                </a:solidFill>
              </a:rPr>
              <a:t>STUDY</a:t>
            </a:r>
            <a:r>
              <a:rPr kumimoji="0" lang="en-US" altLang="en-US" sz="4800" b="1" i="0" strike="noStrike" kern="1200" cap="none" spc="0" normalizeH="0" baseline="0" noProof="0" dirty="0">
                <a:ln>
                  <a:noFill/>
                </a:ln>
                <a:solidFill>
                  <a:srgbClr val="FFFFFF"/>
                </a:solidFill>
                <a:effectLst/>
                <a:uLnTx/>
                <a:uFillTx/>
                <a:latin typeface="+mj-lt"/>
                <a:ea typeface="+mj-ea"/>
                <a:cs typeface="+mj-cs"/>
              </a:rPr>
              <a:t> 3</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60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Perfecting the Saints and Converts with Eternity in View</a:t>
            </a:r>
            <a:endParaRPr kumimoji="0" lang="en-GB" sz="5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US" sz="2800" b="0"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Acts 2:41-47; 14:22; 15:30-32,36; 2 Cor. 7:1; Eph. 4:11-15</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Jesus’ work on the cross and the message of the gospel has two main goals. To save us from sin and its consequences, and to transform us into people who reflect Christ’s character by showing the world the power of God’s grace. God brought us out from the world (Deut. 6:23) so that He might bring us into the Kingdom, if we follow Him steadfastly to the end (Heb. 10:38,39). We must therefore strive to ensure this work of grace is so visible in our daily lives. By living in righteousness and holiness, we become more like Christ so that we are graciously perfected as worthy candidates and citizens for heaven.</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Perfecting the saints and converts requires consistent teaching, nurturing and counselling.</a:t>
            </a:r>
          </a:p>
          <a:p>
            <a:pPr marL="514350" indent="-514350" algn="just" eaLnBrk="0" fontAlgn="base" hangingPunct="0">
              <a:lnSpc>
                <a:spcPct val="100000"/>
              </a:lnSpc>
              <a:spcBef>
                <a:spcPct val="0"/>
              </a:spcBef>
              <a:spcAft>
                <a:spcPts val="600"/>
              </a:spcAft>
              <a:buFont typeface="+mj-lt"/>
              <a:buAutoNum type="arabicPeriod"/>
              <a:defRPr/>
            </a:pPr>
            <a:r>
              <a:rPr lang="en-US" dirty="0"/>
              <a:t>Saints and converts must develop grace for holy living, be committed to selfless service in the Kingdom, possess strong conviction for sound doctrines and have full persuasion for their faith in Christ.</a:t>
            </a:r>
          </a:p>
          <a:p>
            <a:pPr marL="514350" indent="-514350" algn="just" eaLnBrk="0" fontAlgn="base" hangingPunct="0">
              <a:lnSpc>
                <a:spcPct val="100000"/>
              </a:lnSpc>
              <a:spcBef>
                <a:spcPct val="0"/>
              </a:spcBef>
              <a:spcAft>
                <a:spcPts val="600"/>
              </a:spcAft>
              <a:buFont typeface="+mj-lt"/>
              <a:buAutoNum type="arabicPeriod"/>
              <a:defRPr/>
            </a:pPr>
            <a:r>
              <a:rPr lang="en-US" dirty="0"/>
              <a:t>Saintly living and lifestyle is the true mark of those that will get to heaven at last. Holiness of life is our defining identity.</a:t>
            </a:r>
          </a:p>
          <a:p>
            <a:pPr marL="514350" indent="-514350" algn="just" eaLnBrk="0" fontAlgn="base" hangingPunct="0">
              <a:lnSpc>
                <a:spcPct val="100000"/>
              </a:lnSpc>
              <a:spcBef>
                <a:spcPct val="0"/>
              </a:spcBef>
              <a:spcAft>
                <a:spcPts val="600"/>
              </a:spcAft>
              <a:buFont typeface="+mj-lt"/>
              <a:buAutoNum type="arabicPeriod"/>
              <a:defRPr/>
            </a:pPr>
            <a:r>
              <a:rPr lang="en-US" dirty="0"/>
              <a:t>Our loving Father in heaven has prepared for us a glorious abode and blissful eternity.</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Perfecting the Saints and Converts with Eternity in View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Perfecting the saints and converts requires consistent teaching, nurturing and counselling.</a:t>
            </a:r>
          </a:p>
          <a:p>
            <a:pPr marL="0" indent="0" algn="ctr">
              <a:lnSpc>
                <a:spcPct val="110000"/>
              </a:lnSpc>
              <a:buNone/>
            </a:pPr>
            <a:r>
              <a:rPr lang="en-US" b="1" dirty="0"/>
              <a:t>The end goal is that we develop grace for holy living, be committed to selfless service in the Kingdom, possess strong conviction for sound doctrines, full persuasion for their faith in Christ and be ready for His return.</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Creation and Origin of Man</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“In the beginning God created the heaven and the earth”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1:1</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Genesis 1:1-31; 2:1-25</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3CE0E-32D6-5304-CA32-2B70860EAB7E}"/>
              </a:ext>
            </a:extLst>
          </p:cNvPr>
          <p:cNvSpPr txBox="1">
            <a:spLocks/>
          </p:cNvSpPr>
          <p:nvPr/>
        </p:nvSpPr>
        <p:spPr>
          <a:xfrm>
            <a:off x="135466" y="2646115"/>
            <a:ext cx="2788355" cy="1650436"/>
          </a:xfrm>
          <a:prstGeom prst="rect">
            <a:avLst/>
          </a:prstGeom>
        </p:spPr>
        <p:txBody>
          <a:bodyPr vert="horz" lIns="91440" tIns="45720" rIns="91440" bIns="45720" rtlCol="0">
            <a:normAutofit fontScale="925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r>
              <a:rPr lang="en-US" sz="4800" b="1" dirty="0">
                <a:solidFill>
                  <a:schemeClr val="bg1"/>
                </a:solidFill>
                <a:latin typeface="+mn-lt"/>
              </a:rPr>
              <a:t>GS </a:t>
            </a:r>
            <a:r>
              <a:rPr lang="en-US" sz="5400" b="1" dirty="0">
                <a:solidFill>
                  <a:schemeClr val="bg1"/>
                </a:solidFill>
                <a:latin typeface="+mn-lt"/>
              </a:rPr>
              <a:t>MESSAGE</a:t>
            </a:r>
            <a:endParaRPr lang="en-US" sz="4800" b="1" dirty="0">
              <a:solidFill>
                <a:schemeClr val="bg1"/>
              </a:solidFill>
              <a:latin typeface="+mn-lt"/>
            </a:endParaRPr>
          </a:p>
        </p:txBody>
      </p:sp>
      <p:pic>
        <p:nvPicPr>
          <p:cNvPr id="3" name="Picture 2">
            <a:extLst>
              <a:ext uri="{FF2B5EF4-FFF2-40B4-BE49-F238E27FC236}">
                <a16:creationId xmlns:a16="http://schemas.microsoft.com/office/drawing/2014/main" id="{05AEB748-B8C7-6F7F-ED69-8953BFCDE7F4}"/>
              </a:ext>
            </a:extLst>
          </p:cNvPr>
          <p:cNvPicPr>
            <a:picLocks noChangeAspect="1"/>
          </p:cNvPicPr>
          <p:nvPr/>
        </p:nvPicPr>
        <p:blipFill>
          <a:blip r:embed="rId3"/>
          <a:stretch>
            <a:fillRect/>
          </a:stretch>
        </p:blipFill>
        <p:spPr>
          <a:xfrm>
            <a:off x="3138311" y="-1"/>
            <a:ext cx="9053690" cy="6942668"/>
          </a:xfrm>
          <a:prstGeom prst="rect">
            <a:avLst/>
          </a:prstGeom>
        </p:spPr>
      </p:pic>
    </p:spTree>
    <p:extLst>
      <p:ext uri="{BB962C8B-B14F-4D97-AF65-F5344CB8AC3E}">
        <p14:creationId xmlns:p14="http://schemas.microsoft.com/office/powerpoint/2010/main" val="762929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34062</TotalTime>
  <Words>1122</Words>
  <Application>Microsoft Office PowerPoint</Application>
  <PresentationFormat>Widescreen</PresentationFormat>
  <Paragraphs>150</Paragraphs>
  <Slides>28</Slides>
  <Notes>7</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28</vt:i4>
      </vt:variant>
    </vt:vector>
  </HeadingPairs>
  <TitlesOfParts>
    <vt:vector size="43" baseType="lpstr">
      <vt:lpstr>Aptos</vt:lpstr>
      <vt:lpstr>Arial</vt:lpstr>
      <vt:lpstr>Bell MT</vt:lpstr>
      <vt:lpstr>Calibri</vt:lpstr>
      <vt:lpstr>Calibri Light</vt:lpstr>
      <vt:lpstr>Cambria</vt:lpstr>
      <vt:lpstr>Candara</vt:lpstr>
      <vt:lpstr>Times New Roman</vt:lpstr>
      <vt:lpstr>Wingdings</vt:lpstr>
      <vt:lpstr>Office Theme</vt:lpstr>
      <vt:lpstr>1_Office Theme</vt:lpstr>
      <vt:lpstr>2_Office Theme</vt:lpstr>
      <vt:lpstr>3_Office Theme</vt:lpstr>
      <vt:lpstr>1_Template_Netherlands</vt:lpstr>
      <vt:lpstr>4_Office Theme</vt:lpstr>
      <vt:lpstr>PowerPoint Presentation</vt:lpstr>
      <vt:lpstr>PowerPoint Presentation</vt:lpstr>
      <vt:lpstr>HYMN</vt:lpstr>
      <vt:lpstr>JESUS ONLY IS OUR MESSAGE (GHS 73)​</vt:lpstr>
      <vt:lpstr>JESUS ONLY IS OUR MESSAGE (GHS 73)​</vt:lpstr>
      <vt:lpstr>JESUS ONLY IS OUR MESSAGE (GHS 73)​</vt:lpstr>
      <vt:lpstr>JESUS ONLY IS OUR MESSAGE (GHS 73)​</vt:lpstr>
      <vt:lpstr>JESUS ONLY IS OUR MESSAGE (GHS 73)​</vt:lpstr>
      <vt:lpstr>JESUS ONLY IS OUR MESSAGE (GHS 73)​</vt:lpstr>
      <vt:lpstr>PowerPoint Presentation</vt:lpstr>
      <vt:lpstr>DECEMBER RETREAT BIBLE STUDY</vt:lpstr>
      <vt:lpstr>STUDY 3</vt:lpstr>
      <vt:lpstr>INTRODUCTION</vt:lpstr>
      <vt:lpstr>Perfecting the Saints and Converts with Eternity in View</vt:lpstr>
      <vt:lpstr>QUESTION 1</vt:lpstr>
      <vt:lpstr>QUESTION 2</vt:lpstr>
      <vt:lpstr>QUESTION 3</vt:lpstr>
      <vt:lpstr>QUESTION 4</vt:lpstr>
      <vt:lpstr>QUESTION 5</vt:lpstr>
      <vt:lpstr>CONCLUSION</vt:lpstr>
      <vt:lpstr>SEARCH THE SCRIPTURES SUMMARY</vt:lpstr>
      <vt:lpstr>PowerPoint Presentation</vt:lpstr>
      <vt:lpstr>PowerPoint Presentation</vt:lpstr>
      <vt:lpstr>PowerPoint Presentation</vt:lpstr>
      <vt:lpstr>  LESSON 1: Creation and Origin of Man</vt:lpstr>
      <vt:lpstr>CHOIR</vt:lpstr>
      <vt:lpstr>PowerPoint Presentation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1059</cp:revision>
  <dcterms:created xsi:type="dcterms:W3CDTF">2023-01-06T14:44:39Z</dcterms:created>
  <dcterms:modified xsi:type="dcterms:W3CDTF">2025-12-27T08:39:33Z</dcterms:modified>
</cp:coreProperties>
</file>