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59" r:id="rId5"/>
    <p:sldId id="287" r:id="rId6"/>
    <p:sldId id="283" r:id="rId7"/>
    <p:sldId id="277" r:id="rId8"/>
    <p:sldId id="276" r:id="rId9"/>
    <p:sldId id="292" r:id="rId10"/>
    <p:sldId id="295"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6DF4B1-DBF4-4B60-9EC1-9D273A02455A}" v="2" dt="2025-12-13T10:22:58.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5" autoAdjust="0"/>
    <p:restoredTop sz="76066" autoAdjust="0"/>
  </p:normalViewPr>
  <p:slideViewPr>
    <p:cSldViewPr snapToGrid="0">
      <p:cViewPr varScale="1">
        <p:scale>
          <a:sx n="74" d="100"/>
          <a:sy n="74" d="100"/>
        </p:scale>
        <p:origin x="72" y="9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custSel modSld">
      <pc:chgData name="DCLM NL" userId="57f3ed0d-ae9c-485c-9738-6351eaddc248" providerId="ADAL" clId="{DB9D4196-092C-4817-BE64-F00FCE99FF6D}" dt="2025-12-13T10:31:53.271" v="265" actId="6549"/>
      <pc:docMkLst>
        <pc:docMk/>
      </pc:docMkLst>
      <pc:sldChg chg="modSp mod">
        <pc:chgData name="DCLM NL" userId="57f3ed0d-ae9c-485c-9738-6351eaddc248" providerId="ADAL" clId="{DB9D4196-092C-4817-BE64-F00FCE99FF6D}" dt="2025-12-13T10:22:20.727" v="0" actId="20577"/>
        <pc:sldMkLst>
          <pc:docMk/>
          <pc:sldMk cId="0" sldId="256"/>
        </pc:sldMkLst>
        <pc:spChg chg="mod">
          <ac:chgData name="DCLM NL" userId="57f3ed0d-ae9c-485c-9738-6351eaddc248" providerId="ADAL" clId="{DB9D4196-092C-4817-BE64-F00FCE99FF6D}" dt="2025-12-13T10:22:20.727" v="0" actId="20577"/>
          <ac:spMkLst>
            <pc:docMk/>
            <pc:sldMk cId="0" sldId="256"/>
            <ac:spMk id="3" creationId="{00000000-0000-0000-0000-000000000000}"/>
          </ac:spMkLst>
        </pc:spChg>
      </pc:sldChg>
      <pc:sldChg chg="modSp mod">
        <pc:chgData name="DCLM NL" userId="57f3ed0d-ae9c-485c-9738-6351eaddc248" providerId="ADAL" clId="{DB9D4196-092C-4817-BE64-F00FCE99FF6D}" dt="2025-12-13T10:28:02.093" v="173" actId="6549"/>
        <pc:sldMkLst>
          <pc:docMk/>
          <pc:sldMk cId="0" sldId="259"/>
        </pc:sldMkLst>
        <pc:spChg chg="mod">
          <ac:chgData name="DCLM NL" userId="57f3ed0d-ae9c-485c-9738-6351eaddc248" providerId="ADAL" clId="{DB9D4196-092C-4817-BE64-F00FCE99FF6D}" dt="2025-12-13T10:28:02.093" v="173" actId="6549"/>
          <ac:spMkLst>
            <pc:docMk/>
            <pc:sldMk cId="0" sldId="259"/>
            <ac:spMk id="3" creationId="{00000000-0000-0000-0000-000000000000}"/>
          </ac:spMkLst>
        </pc:spChg>
      </pc:sldChg>
      <pc:sldChg chg="modSp mod">
        <pc:chgData name="DCLM NL" userId="57f3ed0d-ae9c-485c-9738-6351eaddc248" providerId="ADAL" clId="{DB9D4196-092C-4817-BE64-F00FCE99FF6D}" dt="2025-12-13T10:31:53.271" v="265" actId="6549"/>
        <pc:sldMkLst>
          <pc:docMk/>
          <pc:sldMk cId="0" sldId="269"/>
        </pc:sldMkLst>
        <pc:spChg chg="mod">
          <ac:chgData name="DCLM NL" userId="57f3ed0d-ae9c-485c-9738-6351eaddc248" providerId="ADAL" clId="{DB9D4196-092C-4817-BE64-F00FCE99FF6D}" dt="2025-12-13T10:31:53.271" v="265" actId="6549"/>
          <ac:spMkLst>
            <pc:docMk/>
            <pc:sldMk cId="0" sldId="269"/>
            <ac:spMk id="3" creationId="{00000000-0000-0000-0000-000000000000}"/>
          </ac:spMkLst>
        </pc:spChg>
      </pc:sldChg>
      <pc:sldChg chg="modSp mod modNotesTx">
        <pc:chgData name="DCLM NL" userId="57f3ed0d-ae9c-485c-9738-6351eaddc248" providerId="ADAL" clId="{DB9D4196-092C-4817-BE64-F00FCE99FF6D}" dt="2025-12-13T10:31:20.843" v="261" actId="20577"/>
        <pc:sldMkLst>
          <pc:docMk/>
          <pc:sldMk cId="0" sldId="287"/>
        </pc:sldMkLst>
        <pc:spChg chg="mod">
          <ac:chgData name="DCLM NL" userId="57f3ed0d-ae9c-485c-9738-6351eaddc248" providerId="ADAL" clId="{DB9D4196-092C-4817-BE64-F00FCE99FF6D}" dt="2025-12-13T10:31:20.843" v="261" actId="20577"/>
          <ac:spMkLst>
            <pc:docMk/>
            <pc:sldMk cId="0" sldId="287"/>
            <ac:spMk id="3" creationId="{00000000-0000-0000-0000-000000000000}"/>
          </ac:spMkLst>
        </pc:spChg>
      </pc:sldChg>
      <pc:sldChg chg="modSp mod">
        <pc:chgData name="DCLM NL" userId="57f3ed0d-ae9c-485c-9738-6351eaddc248" providerId="ADAL" clId="{DB9D4196-092C-4817-BE64-F00FCE99FF6D}" dt="2025-12-13T10:23:21.476" v="17" actId="20577"/>
        <pc:sldMkLst>
          <pc:docMk/>
          <pc:sldMk cId="402866119" sldId="294"/>
        </pc:sldMkLst>
        <pc:spChg chg="mod">
          <ac:chgData name="DCLM NL" userId="57f3ed0d-ae9c-485c-9738-6351eaddc248" providerId="ADAL" clId="{DB9D4196-092C-4817-BE64-F00FCE99FF6D}" dt="2025-12-13T10:22:58.374" v="2"/>
          <ac:spMkLst>
            <pc:docMk/>
            <pc:sldMk cId="402866119" sldId="294"/>
            <ac:spMk id="3" creationId="{00000000-0000-0000-0000-000000000000}"/>
          </ac:spMkLst>
        </pc:spChg>
        <pc:spChg chg="mod">
          <ac:chgData name="DCLM NL" userId="57f3ed0d-ae9c-485c-9738-6351eaddc248" providerId="ADAL" clId="{DB9D4196-092C-4817-BE64-F00FCE99FF6D}" dt="2025-12-13T10:23:21.476" v="17" actId="20577"/>
          <ac:spMkLst>
            <pc:docMk/>
            <pc:sldMk cId="402866119" sldId="294"/>
            <ac:spMk id="5"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Why did God decide to destroy man with a flood?</a:t>
          </a:r>
        </a:p>
        <a:p>
          <a:pPr algn="ctr"/>
          <a:r>
            <a:rPr lang="en-US" sz="3200" b="1" i="1" kern="1200" dirty="0"/>
            <a:t>Gen. 6:5-7,11-13</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How can believers walk close to God and keep hearing from Him in this corrupt generation?</a:t>
          </a:r>
          <a:endParaRPr lang="en-GB" sz="3200" b="0" i="1" dirty="0"/>
        </a:p>
        <a:p>
          <a:pPr algn="ctr">
            <a:lnSpc>
              <a:spcPct val="100000"/>
            </a:lnSpc>
            <a:spcBef>
              <a:spcPct val="0"/>
            </a:spcBef>
            <a:spcAft>
              <a:spcPts val="600"/>
            </a:spcAft>
          </a:pPr>
          <a:r>
            <a:rPr lang="en-US" sz="3200" b="1" i="1" dirty="0"/>
            <a:t>Psa. 16:11; 1 Thess. 5:17; John 5:39; Rom. 12:2; Heb. 10:25</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In the face of looming destruction awaiting the unrepentant, what should backsliders and sinners do?</a:t>
          </a:r>
          <a:endParaRPr lang="en-GB" sz="3200" i="1" dirty="0"/>
        </a:p>
        <a:p>
          <a:pPr algn="ctr"/>
          <a:r>
            <a:rPr lang="en-GB" sz="3200" b="1" i="1" dirty="0"/>
            <a:t>Heb. 3:7,8; Acts 3:19; </a:t>
          </a:r>
          <a:r>
            <a:rPr lang="en-US" sz="3200" b="1" i="1" dirty="0"/>
            <a:t>1 John 1:9</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What is the condition for benefitting from God’s covenant?</a:t>
          </a:r>
          <a:endParaRPr lang="en-GB" sz="3200" b="0" i="1" dirty="0"/>
        </a:p>
        <a:p>
          <a:pPr algn="ctr">
            <a:lnSpc>
              <a:spcPct val="100000"/>
            </a:lnSpc>
            <a:spcBef>
              <a:spcPct val="0"/>
            </a:spcBef>
            <a:spcAft>
              <a:spcPts val="600"/>
            </a:spcAft>
          </a:pPr>
          <a:r>
            <a:rPr lang="en-GB" sz="3200" b="1" i="1" dirty="0"/>
            <a:t>Gen. 6:22; Heb. 11:1,6; Gen. 8:20-22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virtue can we learn from the unity of the men who attempted to build the Tower of Babel?</a:t>
          </a:r>
          <a:endParaRPr lang="en-GB" sz="3200" b="0" i="1" dirty="0"/>
        </a:p>
        <a:p>
          <a:pPr algn="ctr">
            <a:lnSpc>
              <a:spcPct val="100000"/>
            </a:lnSpc>
            <a:spcBef>
              <a:spcPct val="0"/>
            </a:spcBef>
            <a:spcAft>
              <a:spcPts val="600"/>
            </a:spcAft>
          </a:pPr>
          <a:r>
            <a:rPr lang="en-US" sz="3200" b="1" i="1" dirty="0"/>
            <a:t>Gen. 11:1-8; Matt. 18:19,20; </a:t>
          </a:r>
          <a:r>
            <a:rPr lang="en-US" sz="3200" b="1" i="1" dirty="0" err="1"/>
            <a:t>Ecc</a:t>
          </a:r>
          <a:r>
            <a:rPr lang="en-US" sz="3200" b="1" i="1" dirty="0"/>
            <a:t>. 4:9-12; Rom. 15:5,6</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Why did God decide to destroy man with a flood?</a:t>
          </a:r>
        </a:p>
        <a:p>
          <a:pPr marL="0" lvl="0" indent="0" algn="ctr" defTabSz="1422400">
            <a:buNone/>
          </a:pPr>
          <a:r>
            <a:rPr lang="en-US" sz="3200" b="1" i="1" kern="1200" dirty="0"/>
            <a:t>Gen. 6:5-7,11-13</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can believers walk close to God and keep hearing from Him in this corrupt generation?</a:t>
          </a:r>
          <a:endParaRPr lang="en-GB" sz="3200" b="0" i="1" kern="1200" dirty="0"/>
        </a:p>
        <a:p>
          <a:pPr marL="0" lvl="0" indent="0" algn="ctr" defTabSz="1422400">
            <a:lnSpc>
              <a:spcPct val="100000"/>
            </a:lnSpc>
            <a:spcBef>
              <a:spcPct val="0"/>
            </a:spcBef>
            <a:spcAft>
              <a:spcPts val="600"/>
            </a:spcAft>
            <a:buNone/>
          </a:pPr>
          <a:r>
            <a:rPr lang="en-US" sz="3200" b="1" i="1" kern="1200" dirty="0"/>
            <a:t>Psa. 16:11; 1 Thess. 5:17; John 5:39; Rom. 12:2; Heb. 10:25</a:t>
          </a:r>
          <a:endParaRPr lang="en-GB" sz="3200" b="1" i="1" kern="1200" dirty="0"/>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In the face of looming destruction awaiting the unrepentant, what should backsliders and sinners do?</a:t>
          </a:r>
          <a:endParaRPr lang="en-GB" sz="3200" i="1" kern="1200" dirty="0"/>
        </a:p>
        <a:p>
          <a:pPr marL="0" lvl="0" indent="0" algn="ctr" defTabSz="1422400">
            <a:buNone/>
          </a:pPr>
          <a:r>
            <a:rPr lang="en-GB" sz="3200" b="1" i="1" kern="1200" dirty="0"/>
            <a:t>Heb. 3:7,8; Acts 3:19; </a:t>
          </a:r>
          <a:r>
            <a:rPr lang="en-US" sz="3200" b="1" i="1" kern="1200" dirty="0"/>
            <a:t>1 John 1:9</a:t>
          </a:r>
          <a:endParaRPr lang="en-GB" sz="3200" b="1" i="1" kern="1200" dirty="0"/>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What is the condition for benefitting from God’s covenant?</a:t>
          </a:r>
          <a:endParaRPr lang="en-GB" sz="3200" b="0" i="1" kern="1200" dirty="0"/>
        </a:p>
        <a:p>
          <a:pPr marL="0" lvl="0" indent="0" algn="ctr" defTabSz="1422400">
            <a:lnSpc>
              <a:spcPct val="100000"/>
            </a:lnSpc>
            <a:spcBef>
              <a:spcPct val="0"/>
            </a:spcBef>
            <a:spcAft>
              <a:spcPts val="600"/>
            </a:spcAft>
            <a:buNone/>
          </a:pPr>
          <a:r>
            <a:rPr lang="en-GB" sz="3200" b="1" i="1" kern="1200" dirty="0"/>
            <a:t>Gen. 6:22; Heb. 11:1,6; Gen. 8:20-22</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virtue can we learn from the unity of the men who attempted to build the Tower of Babel?</a:t>
          </a:r>
          <a:endParaRPr lang="en-GB" sz="3200" b="0" i="1" kern="1200" dirty="0"/>
        </a:p>
        <a:p>
          <a:pPr marL="0" lvl="0" indent="0" algn="ctr" defTabSz="1422400">
            <a:lnSpc>
              <a:spcPct val="100000"/>
            </a:lnSpc>
            <a:spcBef>
              <a:spcPct val="0"/>
            </a:spcBef>
            <a:spcAft>
              <a:spcPts val="600"/>
            </a:spcAft>
            <a:buNone/>
          </a:pPr>
          <a:r>
            <a:rPr lang="en-US" sz="3200" b="1" i="1" kern="1200" dirty="0"/>
            <a:t>Gen. 11:1-8; Matt. 18:19,20; </a:t>
          </a:r>
          <a:r>
            <a:rPr lang="en-US" sz="3200" b="1" i="1" kern="1200" dirty="0" err="1"/>
            <a:t>Ecc</a:t>
          </a:r>
          <a:r>
            <a:rPr lang="en-US" sz="3200" b="1" i="1" kern="1200" dirty="0"/>
            <a:t>. 4:9-12; Rom. 15:5,6</a:t>
          </a:r>
          <a:endParaRPr lang="en-GB" sz="3200" b="1" i="1" kern="1200" dirty="0"/>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12/13/2025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1327705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13/12/2025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13/12/2025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13/12/2025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13/12/2025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18-01-2026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GB" dirty="0">
                <a:solidFill>
                  <a:schemeClr val="bg1">
                    <a:lumMod val="65000"/>
                  </a:schemeClr>
                </a:solidFill>
              </a:rPr>
              <a:t>Study Genesis 3:6-8 and 1 John 2:15-17. How do they connect and what can we learn from them in relation to today’s study? Prepare to share your findings next week</a:t>
            </a:r>
            <a:r>
              <a:rPr lang="en-US" dirty="0">
                <a:solidFill>
                  <a:schemeClr val="bg1">
                    <a:lumMod val="65000"/>
                  </a:schemeClr>
                </a:solidFill>
              </a:rPr>
              <a:t>. </a:t>
            </a:r>
          </a:p>
          <a:p>
            <a:pPr marL="0" indent="0" algn="ctr">
              <a:lnSpc>
                <a:spcPct val="110000"/>
              </a:lnSpc>
              <a:buNone/>
            </a:pPr>
            <a:r>
              <a:rPr lang="en-US" b="1" dirty="0">
                <a:latin typeface="Calibri" panose="020F0502020204030204" pitchFamily="34" charset="0"/>
              </a:rPr>
              <a:t>Volunteer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The fall of man</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The flood and its aftermath</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“And the LORD said, I will destroy man whom I have created from the face of the earth; both man, and beast, and the creeping thing, and the fowls of the air; for it repenteth me that I have made them. But Noah found grace in the eyes of the LORD”</a:t>
            </a:r>
          </a:p>
          <a:p>
            <a:pPr marL="180975" lvl="1" indent="-180975" algn="ctr" defTabSz="1289050">
              <a:lnSpc>
                <a:spcPct val="90000"/>
              </a:lnSpc>
              <a:spcBef>
                <a:spcPct val="0"/>
              </a:spcBef>
              <a:spcAft>
                <a:spcPct val="20000"/>
              </a:spcAft>
            </a:pPr>
            <a:r>
              <a:rPr lang="en-US" sz="2800" i="1" dirty="0"/>
              <a:t>(Genesis 6:7,8).</a:t>
            </a:r>
            <a:endParaRPr lang="en-GB" sz="2400" b="1"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Genesis 6 – 11</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great wickedness of man in Noah’s day came to a point where God decided to destroy the earth. However, He found Noah righteous person in his generation. He made a covenant with him, instructed him to build and Ark for the salvation of his household and instructed him on fruitfulness, multiplication, eating and capital punishment. Thereafter, man disobeyed God’s command to fill the earth and the Lord divided and dispersed them upon the face of the earth.</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Sinners and backsliders should not take the forbearance of God for granted. </a:t>
            </a:r>
          </a:p>
          <a:p>
            <a:pPr marL="514350" indent="-514350" algn="just" eaLnBrk="0" fontAlgn="base" hangingPunct="0">
              <a:lnSpc>
                <a:spcPct val="100000"/>
              </a:lnSpc>
              <a:spcBef>
                <a:spcPct val="0"/>
              </a:spcBef>
              <a:spcAft>
                <a:spcPts val="600"/>
              </a:spcAft>
              <a:buFont typeface="+mj-lt"/>
              <a:buAutoNum type="arabicPeriod"/>
              <a:defRPr/>
            </a:pPr>
            <a:r>
              <a:rPr lang="en-US" dirty="0"/>
              <a:t>The believer can be preserved and kept pure no matter the corruption in the society.</a:t>
            </a:r>
          </a:p>
          <a:p>
            <a:pPr marL="514350" indent="-514350" algn="just" eaLnBrk="0" fontAlgn="base" hangingPunct="0">
              <a:lnSpc>
                <a:spcPct val="100000"/>
              </a:lnSpc>
              <a:spcBef>
                <a:spcPct val="0"/>
              </a:spcBef>
              <a:spcAft>
                <a:spcPts val="600"/>
              </a:spcAft>
              <a:buFont typeface="+mj-lt"/>
              <a:buAutoNum type="arabicPeriod"/>
              <a:defRPr/>
            </a:pPr>
            <a:r>
              <a:rPr lang="en-US" dirty="0"/>
              <a:t>Our continued security as Christians is for as long as we abide in the Lord Jesus Christ.</a:t>
            </a:r>
          </a:p>
          <a:p>
            <a:pPr marL="514350" indent="-514350" algn="just" eaLnBrk="0" fontAlgn="base" hangingPunct="0">
              <a:lnSpc>
                <a:spcPct val="100000"/>
              </a:lnSpc>
              <a:spcBef>
                <a:spcPct val="0"/>
              </a:spcBef>
              <a:spcAft>
                <a:spcPts val="600"/>
              </a:spcAft>
              <a:buFont typeface="+mj-lt"/>
              <a:buAutoNum type="arabicPeriod"/>
              <a:defRPr/>
            </a:pPr>
            <a:r>
              <a:rPr lang="en-US" dirty="0"/>
              <a:t>God is faithful to His Word. The command to multiply does not require large numbers. </a:t>
            </a:r>
          </a:p>
          <a:p>
            <a:pPr marL="514350" indent="-514350" algn="just" eaLnBrk="0" fontAlgn="base" hangingPunct="0">
              <a:lnSpc>
                <a:spcPct val="100000"/>
              </a:lnSpc>
              <a:spcBef>
                <a:spcPct val="0"/>
              </a:spcBef>
              <a:spcAft>
                <a:spcPts val="600"/>
              </a:spcAft>
              <a:buFont typeface="+mj-lt"/>
              <a:buAutoNum type="arabicPeriod"/>
              <a:defRPr/>
            </a:pPr>
            <a:r>
              <a:rPr lang="en-US" dirty="0"/>
              <a:t>If any believer is overtaken in a fault, others should join hands to ensure restoration.</a:t>
            </a:r>
          </a:p>
          <a:p>
            <a:pPr marL="514350" indent="-514350" algn="just" eaLnBrk="0" fontAlgn="base" hangingPunct="0">
              <a:lnSpc>
                <a:spcPct val="100000"/>
              </a:lnSpc>
              <a:spcBef>
                <a:spcPct val="0"/>
              </a:spcBef>
              <a:spcAft>
                <a:spcPts val="600"/>
              </a:spcAft>
              <a:buFont typeface="+mj-lt"/>
              <a:buAutoNum type="arabicPeriod"/>
              <a:defRPr/>
            </a:pPr>
            <a:r>
              <a:rPr lang="en-US" dirty="0"/>
              <a:t>We should unite in prayer, evangelism, </a:t>
            </a:r>
            <a:r>
              <a:rPr lang="en-US" dirty="0" err="1"/>
              <a:t>defence</a:t>
            </a:r>
            <a:r>
              <a:rPr lang="en-US" dirty="0"/>
              <a:t> of the truth and against error.</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The flood and its aftermath</a:t>
            </a:r>
            <a:endParaRPr lang="en-GB" sz="2800" b="1" i="1" dirty="0">
              <a:solidFill>
                <a:srgbClr val="FFFFFF"/>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323408768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27448336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63699344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326466047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209590708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The conditions of the world before Christ’s coming are like the conditions of the world before the flood: </a:t>
            </a:r>
            <a:r>
              <a:rPr lang="en-US" b="1"/>
              <a:t>exploding population, sexual perversion, </a:t>
            </a:r>
            <a:r>
              <a:rPr lang="en-US" b="1" dirty="0"/>
              <a:t>constant evil in the heart of man and widespread corruption. Believers should not be discouraged because God preserves and keeps pure no matter the prevalence of corruption in the society. God is at work in all things to restore fallen humanity to Himself.</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What lessons can you draw out from Noah’s story that are relevant to the life of the believer and how can you live them out daily?</a:t>
            </a:r>
          </a:p>
          <a:p>
            <a:pPr marL="0" indent="0" algn="ctr">
              <a:lnSpc>
                <a:spcPct val="110000"/>
              </a:lnSpc>
              <a:buNone/>
            </a:pPr>
            <a:r>
              <a:rPr lang="en-US" b="1" dirty="0">
                <a:latin typeface="Calibri" panose="020F0502020204030204" pitchFamily="34" charset="0"/>
              </a:rPr>
              <a:t>Please prepare to share your action plan next week.</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591</Words>
  <Application>Microsoft Office PowerPoint</Application>
  <PresentationFormat>Widescreen</PresentationFormat>
  <Paragraphs>46</Paragraphs>
  <Slides>12</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 LESSON 3:  The flood and its aftermath</vt:lpstr>
      <vt:lpstr>INTRODUCTION</vt:lpstr>
      <vt:lpstr>The flood and its aftermath</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154</cp:revision>
  <dcterms:modified xsi:type="dcterms:W3CDTF">2025-12-13T10:31:57Z</dcterms:modified>
</cp:coreProperties>
</file>