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08" r:id="rId5"/>
    <p:sldMasterId id="2147483720" r:id="rId6"/>
  </p:sldMasterIdLst>
  <p:notesMasterIdLst>
    <p:notesMasterId r:id="rId51"/>
  </p:notesMasterIdLst>
  <p:sldIdLst>
    <p:sldId id="4208" r:id="rId7"/>
    <p:sldId id="269" r:id="rId8"/>
    <p:sldId id="4205" r:id="rId9"/>
    <p:sldId id="4206" r:id="rId10"/>
    <p:sldId id="301" r:id="rId11"/>
    <p:sldId id="302" r:id="rId12"/>
    <p:sldId id="303" r:id="rId13"/>
    <p:sldId id="304" r:id="rId14"/>
    <p:sldId id="305" r:id="rId15"/>
    <p:sldId id="306" r:id="rId16"/>
    <p:sldId id="256" r:id="rId17"/>
    <p:sldId id="289" r:id="rId18"/>
    <p:sldId id="258" r:id="rId19"/>
    <p:sldId id="259" r:id="rId20"/>
    <p:sldId id="287" r:id="rId21"/>
    <p:sldId id="277" r:id="rId22"/>
    <p:sldId id="292" r:id="rId23"/>
    <p:sldId id="290" r:id="rId24"/>
    <p:sldId id="291" r:id="rId25"/>
    <p:sldId id="281" r:id="rId26"/>
    <p:sldId id="285" r:id="rId27"/>
    <p:sldId id="4207" r:id="rId28"/>
    <p:sldId id="288" r:id="rId29"/>
    <p:sldId id="3211" r:id="rId30"/>
    <p:sldId id="3201" r:id="rId31"/>
    <p:sldId id="4104" r:id="rId32"/>
    <p:sldId id="396" r:id="rId33"/>
    <p:sldId id="397" r:id="rId34"/>
    <p:sldId id="402" r:id="rId35"/>
    <p:sldId id="403" r:id="rId36"/>
    <p:sldId id="2623" r:id="rId37"/>
    <p:sldId id="405" r:id="rId38"/>
    <p:sldId id="2624" r:id="rId39"/>
    <p:sldId id="407" r:id="rId40"/>
    <p:sldId id="2625" r:id="rId41"/>
    <p:sldId id="409" r:id="rId42"/>
    <p:sldId id="2626" r:id="rId43"/>
    <p:sldId id="3627" r:id="rId44"/>
    <p:sldId id="3204" r:id="rId45"/>
    <p:sldId id="2089" r:id="rId46"/>
    <p:sldId id="3752" r:id="rId47"/>
    <p:sldId id="3162" r:id="rId48"/>
    <p:sldId id="3163" r:id="rId49"/>
    <p:sldId id="338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99FF"/>
    <a:srgbClr val="FFCCFF"/>
    <a:srgbClr val="F1EBF1"/>
    <a:srgbClr val="80350E"/>
    <a:srgbClr val="3333FF"/>
    <a:srgbClr val="A9A949"/>
    <a:srgbClr val="0000CC"/>
    <a:srgbClr val="B4A3CF"/>
    <a:srgbClr val="BCA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96" autoAdjust="0"/>
  </p:normalViewPr>
  <p:slideViewPr>
    <p:cSldViewPr snapToGrid="0">
      <p:cViewPr varScale="1">
        <p:scale>
          <a:sx n="68" d="100"/>
          <a:sy n="68" d="100"/>
        </p:scale>
        <p:origin x="346"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_rels/data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Why are the various human theories about God and creation wrong</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1:1; Psalm 19:1-</a:t>
          </a:r>
          <a:r>
            <a:rPr lang="en-GB" sz="3200" b="1" i="1" kern="1200" dirty="0"/>
            <a:t>2; Job 11:7</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How can an unbeliever receive the light of the gospel? </a:t>
          </a:r>
          <a:r>
            <a:rPr lang="en-US" sz="3200" b="1" i="1" kern="1200" dirty="0">
              <a:solidFill>
                <a:prstClr val="black">
                  <a:hueOff val="0"/>
                  <a:satOff val="0"/>
                  <a:lumOff val="0"/>
                  <a:alphaOff val="0"/>
                </a:prstClr>
              </a:solidFill>
              <a:latin typeface="Calibri"/>
              <a:ea typeface="+mn-ea"/>
              <a:cs typeface="+mn-cs"/>
            </a:rPr>
            <a:t>John</a:t>
          </a:r>
          <a:r>
            <a:rPr lang="en-GB" sz="3200" b="1" i="1" kern="1200" dirty="0">
              <a:solidFill>
                <a:prstClr val="black">
                  <a:hueOff val="0"/>
                  <a:satOff val="0"/>
                  <a:lumOff val="0"/>
                  <a:alphaOff val="0"/>
                </a:prstClr>
              </a:solidFill>
              <a:latin typeface="Calibri"/>
              <a:ea typeface="+mn-ea"/>
              <a:cs typeface="+mn-cs"/>
            </a:rPr>
            <a:t> 8:12; Acts 3:19; 16:31; John 12:46</a:t>
          </a:r>
          <a:endParaRPr lang="en-US" sz="3200" b="0"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is the significance of God resting on the seventh day of creation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Exo 20:11; </a:t>
          </a:r>
          <a:r>
            <a:rPr lang="en-GB" sz="3200" b="1" i="1" kern="1200" dirty="0" err="1">
              <a:solidFill>
                <a:prstClr val="black">
                  <a:hueOff val="0"/>
                  <a:satOff val="0"/>
                  <a:lumOff val="0"/>
                  <a:alphaOff val="0"/>
                </a:prstClr>
              </a:solidFill>
              <a:latin typeface="Calibri"/>
              <a:ea typeface="+mn-ea"/>
              <a:cs typeface="+mn-cs"/>
            </a:rPr>
            <a:t>Heb</a:t>
          </a:r>
          <a:r>
            <a:rPr lang="en-GB" sz="3200" b="1" i="1" kern="1200" dirty="0">
              <a:solidFill>
                <a:prstClr val="black">
                  <a:hueOff val="0"/>
                  <a:satOff val="0"/>
                  <a:lumOff val="0"/>
                  <a:alphaOff val="0"/>
                </a:prstClr>
              </a:solidFill>
              <a:latin typeface="Calibri"/>
              <a:ea typeface="+mn-ea"/>
              <a:cs typeface="+mn-cs"/>
            </a:rPr>
            <a:t> 4:9-10; Mark 2:27 </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solidFill>
                <a:prstClr val="black">
                  <a:hueOff val="0"/>
                  <a:satOff val="0"/>
                  <a:lumOff val="0"/>
                  <a:alphaOff val="0"/>
                </a:prstClr>
              </a:solidFill>
              <a:latin typeface="Calibri"/>
              <a:ea typeface="+mn-ea"/>
              <a:cs typeface="+mn-cs"/>
            </a:rPr>
            <a:t>What are the reasons God created man and put him in the Garden of Eden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1:26-28; 2:15; Isa 43:7; </a:t>
          </a:r>
          <a:r>
            <a:rPr lang="en-GB" sz="3200" b="1" i="1" kern="1200" dirty="0" err="1">
              <a:solidFill>
                <a:prstClr val="black">
                  <a:hueOff val="0"/>
                  <a:satOff val="0"/>
                  <a:lumOff val="0"/>
                  <a:alphaOff val="0"/>
                </a:prstClr>
              </a:solidFill>
              <a:latin typeface="Calibri"/>
              <a:ea typeface="+mn-ea"/>
              <a:cs typeface="+mn-cs"/>
            </a:rPr>
            <a:t>Ecc</a:t>
          </a:r>
          <a:r>
            <a:rPr lang="en-GB" sz="3200" b="1" i="1" kern="1200" dirty="0">
              <a:solidFill>
                <a:prstClr val="black">
                  <a:hueOff val="0"/>
                  <a:satOff val="0"/>
                  <a:lumOff val="0"/>
                  <a:alphaOff val="0"/>
                </a:prstClr>
              </a:solidFill>
              <a:latin typeface="Calibri"/>
              <a:ea typeface="+mn-ea"/>
              <a:cs typeface="+mn-cs"/>
            </a:rPr>
            <a:t> 12:13</a:t>
          </a:r>
          <a:endParaRPr lang="en-GB" altLang="en-US" sz="3200" b="1" i="1" kern="1200" dirty="0">
            <a:latin typeface="Calibri (Body)" charset="0"/>
            <a:cs typeface="Calibri (Body)" charset="0"/>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kern="1200" dirty="0">
              <a:solidFill>
                <a:prstClr val="black">
                  <a:hueOff val="0"/>
                  <a:satOff val="0"/>
                  <a:lumOff val="0"/>
                  <a:alphaOff val="0"/>
                </a:prstClr>
              </a:solidFill>
              <a:latin typeface="Calibri"/>
              <a:ea typeface="+mn-ea"/>
              <a:cs typeface="+mn-cs"/>
            </a:rPr>
            <a:t>List the purposes for which marriage was instituted by God</a:t>
          </a:r>
          <a:r>
            <a:rPr lang="en-GB" sz="3200" b="0" i="1" kern="1200" dirty="0">
              <a:solidFill>
                <a:prstClr val="black">
                  <a:hueOff val="0"/>
                  <a:satOff val="0"/>
                  <a:lumOff val="0"/>
                  <a:alphaOff val="0"/>
                </a:prstClr>
              </a:solidFill>
              <a:latin typeface="Calibri"/>
              <a:ea typeface="+mn-ea"/>
              <a:cs typeface="+mn-cs"/>
            </a:rPr>
            <a:t>?</a:t>
          </a:r>
          <a:r>
            <a:rPr lang="en-GB" sz="3200" b="1" i="1" kern="1200" dirty="0"/>
            <a:t> Gen 2:18,24; Gen 1:28; 1 Cor 7:2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ct val="35000"/>
            </a:spcAft>
          </a:pPr>
          <a:r>
            <a:rPr lang="en-US" sz="3200" b="0" i="1" kern="1200" dirty="0">
              <a:solidFill>
                <a:prstClr val="black">
                  <a:hueOff val="0"/>
                  <a:satOff val="0"/>
                  <a:lumOff val="0"/>
                  <a:alphaOff val="0"/>
                </a:prstClr>
              </a:solidFill>
              <a:latin typeface="Calibri"/>
              <a:ea typeface="+mn-ea"/>
              <a:cs typeface="+mn-cs"/>
            </a:rPr>
            <a:t>What is God’s standard concerning divorce and remarriage</a:t>
          </a:r>
          <a:r>
            <a:rPr lang="en-GB" sz="3200" b="0" i="1" kern="1200" dirty="0">
              <a:solidFill>
                <a:prstClr val="black">
                  <a:hueOff val="0"/>
                  <a:satOff val="0"/>
                  <a:lumOff val="0"/>
                  <a:alphaOff val="0"/>
                </a:prstClr>
              </a:solidFill>
              <a:latin typeface="Calibri"/>
              <a:ea typeface="+mn-ea"/>
              <a:cs typeface="+mn-cs"/>
            </a:rPr>
            <a:t>?</a:t>
          </a:r>
          <a:r>
            <a:rPr lang="en-GB" sz="3200" b="0" i="1" kern="1200" dirty="0"/>
            <a:t> </a:t>
          </a:r>
          <a:r>
            <a:rPr lang="en-GB" sz="3200" b="1" i="1" kern="1200" dirty="0">
              <a:solidFill>
                <a:prstClr val="black">
                  <a:hueOff val="0"/>
                  <a:satOff val="0"/>
                  <a:lumOff val="0"/>
                  <a:alphaOff val="0"/>
                </a:prstClr>
              </a:solidFill>
              <a:latin typeface="Calibri"/>
              <a:ea typeface="+mn-ea"/>
              <a:cs typeface="+mn-cs"/>
            </a:rPr>
            <a:t>Mat 19:4-6; Mal 2:16; Rom 7:2-3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custLinFactNeighborX="-2721" custLinFactNeighborY="-4043">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Why are the various human theories about God and creation wrong</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1:1; Psalm 19:1-</a:t>
          </a:r>
          <a:r>
            <a:rPr lang="en-GB" sz="3200" b="1" i="1" kern="1200" dirty="0"/>
            <a:t>2; Job 11:7</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How can an unbeliever receive the light of the gospel? </a:t>
          </a:r>
          <a:r>
            <a:rPr lang="en-US" sz="3200" b="1" i="1" kern="1200" dirty="0">
              <a:solidFill>
                <a:prstClr val="black">
                  <a:hueOff val="0"/>
                  <a:satOff val="0"/>
                  <a:lumOff val="0"/>
                  <a:alphaOff val="0"/>
                </a:prstClr>
              </a:solidFill>
              <a:latin typeface="Calibri"/>
              <a:ea typeface="+mn-ea"/>
              <a:cs typeface="+mn-cs"/>
            </a:rPr>
            <a:t>John</a:t>
          </a:r>
          <a:r>
            <a:rPr lang="en-GB" sz="3200" b="1" i="1" kern="1200" dirty="0">
              <a:solidFill>
                <a:prstClr val="black">
                  <a:hueOff val="0"/>
                  <a:satOff val="0"/>
                  <a:lumOff val="0"/>
                  <a:alphaOff val="0"/>
                </a:prstClr>
              </a:solidFill>
              <a:latin typeface="Calibri"/>
              <a:ea typeface="+mn-ea"/>
              <a:cs typeface="+mn-cs"/>
            </a:rPr>
            <a:t> 8:12; Acts 3:19; 16:31; John 12:46</a:t>
          </a:r>
          <a:endParaRPr lang="en-US" sz="3200" b="0" i="1" kern="1200" dirty="0">
            <a:solidFill>
              <a:prstClr val="black">
                <a:hueOff val="0"/>
                <a:satOff val="0"/>
                <a:lumOff val="0"/>
                <a:alphaOff val="0"/>
              </a:prstClr>
            </a:solidFill>
            <a:latin typeface="Calibri"/>
            <a:ea typeface="+mn-ea"/>
            <a:cs typeface="+mn-cs"/>
          </a:endParaRPr>
        </a:p>
      </dsp:txBody>
      <dsp:txXfrm>
        <a:off x="2495967" y="745322"/>
        <a:ext cx="6626353" cy="28546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is the significance of God resting on the seventh day of creation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Exo 20:11; </a:t>
          </a:r>
          <a:r>
            <a:rPr lang="en-GB" sz="3200" b="1" i="1" kern="1200" dirty="0" err="1">
              <a:solidFill>
                <a:prstClr val="black">
                  <a:hueOff val="0"/>
                  <a:satOff val="0"/>
                  <a:lumOff val="0"/>
                  <a:alphaOff val="0"/>
                </a:prstClr>
              </a:solidFill>
              <a:latin typeface="Calibri"/>
              <a:ea typeface="+mn-ea"/>
              <a:cs typeface="+mn-cs"/>
            </a:rPr>
            <a:t>Heb</a:t>
          </a:r>
          <a:r>
            <a:rPr lang="en-GB" sz="3200" b="1" i="1" kern="1200" dirty="0">
              <a:solidFill>
                <a:prstClr val="black">
                  <a:hueOff val="0"/>
                  <a:satOff val="0"/>
                  <a:lumOff val="0"/>
                  <a:alphaOff val="0"/>
                </a:prstClr>
              </a:solidFill>
              <a:latin typeface="Calibri"/>
              <a:ea typeface="+mn-ea"/>
              <a:cs typeface="+mn-cs"/>
            </a:rPr>
            <a:t> 4:9-10; Mark 2:27 </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solidFill>
                <a:prstClr val="black">
                  <a:hueOff val="0"/>
                  <a:satOff val="0"/>
                  <a:lumOff val="0"/>
                  <a:alphaOff val="0"/>
                </a:prstClr>
              </a:solidFill>
              <a:latin typeface="Calibri"/>
              <a:ea typeface="+mn-ea"/>
              <a:cs typeface="+mn-cs"/>
            </a:rPr>
            <a:t>What are the reasons God created man and put him in the Garden of Eden</a:t>
          </a:r>
          <a:r>
            <a:rPr lang="en-GB" sz="3200" b="0" i="1" kern="1200" dirty="0">
              <a:solidFill>
                <a:prstClr val="black">
                  <a:hueOff val="0"/>
                  <a:satOff val="0"/>
                  <a:lumOff val="0"/>
                  <a:alphaOff val="0"/>
                </a:prstClr>
              </a:solidFill>
              <a:latin typeface="Calibri"/>
              <a:ea typeface="+mn-ea"/>
              <a:cs typeface="+mn-cs"/>
            </a:rPr>
            <a:t>? </a:t>
          </a:r>
          <a:r>
            <a:rPr lang="en-GB" sz="3200" b="1" i="1" kern="1200" dirty="0">
              <a:solidFill>
                <a:prstClr val="black">
                  <a:hueOff val="0"/>
                  <a:satOff val="0"/>
                  <a:lumOff val="0"/>
                  <a:alphaOff val="0"/>
                </a:prstClr>
              </a:solidFill>
              <a:latin typeface="Calibri"/>
              <a:ea typeface="+mn-ea"/>
              <a:cs typeface="+mn-cs"/>
            </a:rPr>
            <a:t>Gen 1:26-28; 2:15; Isa 43:7; </a:t>
          </a:r>
          <a:r>
            <a:rPr lang="en-GB" sz="3200" b="1" i="1" kern="1200" dirty="0" err="1">
              <a:solidFill>
                <a:prstClr val="black">
                  <a:hueOff val="0"/>
                  <a:satOff val="0"/>
                  <a:lumOff val="0"/>
                  <a:alphaOff val="0"/>
                </a:prstClr>
              </a:solidFill>
              <a:latin typeface="Calibri"/>
              <a:ea typeface="+mn-ea"/>
              <a:cs typeface="+mn-cs"/>
            </a:rPr>
            <a:t>Ecc</a:t>
          </a:r>
          <a:r>
            <a:rPr lang="en-GB" sz="3200" b="1" i="1" kern="1200" dirty="0">
              <a:solidFill>
                <a:prstClr val="black">
                  <a:hueOff val="0"/>
                  <a:satOff val="0"/>
                  <a:lumOff val="0"/>
                  <a:alphaOff val="0"/>
                </a:prstClr>
              </a:solidFill>
              <a:latin typeface="Calibri"/>
              <a:ea typeface="+mn-ea"/>
              <a:cs typeface="+mn-cs"/>
            </a:rPr>
            <a:t> 12:13</a:t>
          </a:r>
          <a:endParaRPr lang="en-GB" altLang="en-US" sz="3200" b="1" i="1" kern="1200" dirty="0">
            <a:latin typeface="Calibri (Body)" charset="0"/>
            <a:cs typeface="Calibri (Body)" charset="0"/>
          </a:endParaRPr>
        </a:p>
      </dsp:txBody>
      <dsp:txXfrm>
        <a:off x="3089044" y="596011"/>
        <a:ext cx="5277456"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List the purposes for which marriage was instituted by God</a:t>
          </a:r>
          <a:r>
            <a:rPr lang="en-GB" sz="3200" b="0" i="1" kern="1200" dirty="0">
              <a:solidFill>
                <a:prstClr val="black">
                  <a:hueOff val="0"/>
                  <a:satOff val="0"/>
                  <a:lumOff val="0"/>
                  <a:alphaOff val="0"/>
                </a:prstClr>
              </a:solidFill>
              <a:latin typeface="Calibri"/>
              <a:ea typeface="+mn-ea"/>
              <a:cs typeface="+mn-cs"/>
            </a:rPr>
            <a:t>?</a:t>
          </a:r>
          <a:r>
            <a:rPr lang="en-GB" sz="3200" b="1" i="1" kern="1200" dirty="0"/>
            <a:t> Gen 2:18,24; Gen 1:28; 1 Cor 7:2</a:t>
          </a:r>
        </a:p>
      </dsp:txBody>
      <dsp:txXfrm>
        <a:off x="3089044" y="596011"/>
        <a:ext cx="5277456"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38801" y="-120545"/>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66517" y="380785"/>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ct val="35000"/>
            </a:spcAft>
            <a:buNone/>
          </a:pPr>
          <a:r>
            <a:rPr lang="en-US" sz="3200" b="0" i="1" kern="1200" dirty="0">
              <a:solidFill>
                <a:prstClr val="black">
                  <a:hueOff val="0"/>
                  <a:satOff val="0"/>
                  <a:lumOff val="0"/>
                  <a:alphaOff val="0"/>
                </a:prstClr>
              </a:solidFill>
              <a:latin typeface="Calibri"/>
              <a:ea typeface="+mn-ea"/>
              <a:cs typeface="+mn-cs"/>
            </a:rPr>
            <a:t>What is God’s standard concerning divorce and remarriage</a:t>
          </a:r>
          <a:r>
            <a:rPr lang="en-GB" sz="3200" b="0" i="1" kern="1200" dirty="0">
              <a:solidFill>
                <a:prstClr val="black">
                  <a:hueOff val="0"/>
                  <a:satOff val="0"/>
                  <a:lumOff val="0"/>
                  <a:alphaOff val="0"/>
                </a:prstClr>
              </a:solidFill>
              <a:latin typeface="Calibri"/>
              <a:ea typeface="+mn-ea"/>
              <a:cs typeface="+mn-cs"/>
            </a:rPr>
            <a:t>?</a:t>
          </a:r>
          <a:r>
            <a:rPr lang="en-GB" sz="3200" b="0" i="1" kern="1200" dirty="0"/>
            <a:t> </a:t>
          </a:r>
          <a:r>
            <a:rPr lang="en-GB" sz="3200" b="1" i="1" kern="1200" dirty="0">
              <a:solidFill>
                <a:prstClr val="black">
                  <a:hueOff val="0"/>
                  <a:satOff val="0"/>
                  <a:lumOff val="0"/>
                  <a:alphaOff val="0"/>
                </a:prstClr>
              </a:solidFill>
              <a:latin typeface="Calibri"/>
              <a:ea typeface="+mn-ea"/>
              <a:cs typeface="+mn-cs"/>
            </a:rPr>
            <a:t>Mat 19:4-6; Mal 2:16; Rom 7:2-3</a:t>
          </a:r>
          <a:endParaRPr lang="en-GB" sz="3200" b="1" i="1" kern="1200" dirty="0"/>
        </a:p>
      </dsp:txBody>
      <dsp:txXfrm>
        <a:off x="2959811" y="474079"/>
        <a:ext cx="5277456"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9A5C5-CD19-E4BD-CFBA-07274BE91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1BAE8-9E4A-B8D4-B643-E36081376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0CB02E-94D7-1C01-82B5-42184962E1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9421D0-0E6F-2E84-901F-2A2880DFC302}"/>
              </a:ext>
            </a:extLst>
          </p:cNvPr>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1010328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1071541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39</a:t>
            </a:fld>
            <a:endParaRPr lang="en-US"/>
          </a:p>
        </p:txBody>
      </p:sp>
    </p:spTree>
    <p:extLst>
      <p:ext uri="{BB962C8B-B14F-4D97-AF65-F5344CB8AC3E}">
        <p14:creationId xmlns:p14="http://schemas.microsoft.com/office/powerpoint/2010/main" val="890882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44</a:t>
            </a:fld>
            <a:endParaRPr lang="en-US"/>
          </a:p>
        </p:txBody>
      </p:sp>
    </p:spTree>
    <p:extLst>
      <p:ext uri="{BB962C8B-B14F-4D97-AF65-F5344CB8AC3E}">
        <p14:creationId xmlns:p14="http://schemas.microsoft.com/office/powerpoint/2010/main" val="104512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01/01/2026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1/1/2026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1/1/2026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1/1/2026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1/1/2026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3103966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38822381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1751189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1160766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1/1/2026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4266704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1/1/2026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409415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1/1/2026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2949116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28451672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29341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136143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983383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6293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590994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986384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740940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01/01/2026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6721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01/01/2026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162787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01/01/2026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890456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878377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01/01/2026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834642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7987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01/01/2026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2673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01/01/2026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1/1/2026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9993986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01/01/2026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6319798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5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17.png"/><Relationship Id="rId4"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notesSlide" Target="../notesSlides/notesSlide7.xml"/><Relationship Id="rId7" Type="http://schemas.openxmlformats.org/officeDocument/2006/relationships/image" Target="../media/image25.svg"/><Relationship Id="rId12" Type="http://schemas.openxmlformats.org/officeDocument/2006/relationships/image" Target="../media/image30.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7C418-275A-73AF-3716-A8F859E15A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AD14B-8167-4725-D2F7-C7463582F56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89ED3C3-888A-E4FE-0B10-3A288A699AB8}"/>
              </a:ext>
            </a:extLst>
          </p:cNvPr>
          <p:cNvSpPr>
            <a:spLocks noGrp="1"/>
          </p:cNvSpPr>
          <p:nvPr>
            <p:ph idx="1"/>
          </p:nvPr>
        </p:nvSpPr>
        <p:spPr/>
        <p:txBody>
          <a:bodyPr/>
          <a:lstStyle/>
          <a:p>
            <a:endParaRPr lang="en-GB"/>
          </a:p>
        </p:txBody>
      </p:sp>
      <p:sp>
        <p:nvSpPr>
          <p:cNvPr id="5" name="Title 1">
            <a:extLst>
              <a:ext uri="{FF2B5EF4-FFF2-40B4-BE49-F238E27FC236}">
                <a16:creationId xmlns:a16="http://schemas.microsoft.com/office/drawing/2014/main" id="{4E657617-9CCE-A888-836A-5D10599C8269}"/>
              </a:ext>
            </a:extLst>
          </p:cNvPr>
          <p:cNvSpPr txBox="1">
            <a:spLocks/>
          </p:cNvSpPr>
          <p:nvPr/>
        </p:nvSpPr>
        <p:spPr>
          <a:xfrm>
            <a:off x="9080845" y="1263280"/>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1DED46B5-81CD-1400-D818-A9CAE5D9E3B2}"/>
              </a:ext>
            </a:extLst>
          </p:cNvPr>
          <p:cNvSpPr txBox="1">
            <a:spLocks/>
          </p:cNvSpPr>
          <p:nvPr/>
        </p:nvSpPr>
        <p:spPr>
          <a:xfrm>
            <a:off x="9488452" y="1965112"/>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14</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-12-2025</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6C91782-A0C0-6F51-B0F5-0B6ACC5A815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22442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014:</a:t>
            </a:r>
            <a:r>
              <a:rPr lang="en-US" sz="7200" b="1" dirty="0">
                <a:solidFill>
                  <a:schemeClr val="bg1"/>
                </a:solidFill>
                <a:effectLst>
                  <a:outerShdw blurRad="38100" dist="38100" dir="2700000" algn="tl">
                    <a:srgbClr val="000000">
                      <a:alpha val="43137"/>
                    </a:srgbClr>
                  </a:outerShdw>
                </a:effectLst>
              </a:rPr>
              <a:t> HOW GREAT THOU ART</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1"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Lord my God! When I in awesome wonder,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Consider all the works Thy hands hath made,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see the stars, I hear the rolling thunder,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a:t>
              </a:r>
              <a:r>
                <a:rPr kumimoji="0" lang="en-GB" alt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pow’r</a:t>
              </a: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thro’ out the universe displayed,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13752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2132324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F5629-6653-86EA-2278-AD034A949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FEF9-93D0-ECB2-A007-43C8FCDE5F89}"/>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B908C98-6841-0B15-D15A-97C076065521}"/>
              </a:ext>
            </a:extLst>
          </p:cNvPr>
          <p:cNvGrpSpPr/>
          <p:nvPr/>
        </p:nvGrpSpPr>
        <p:grpSpPr>
          <a:xfrm>
            <a:off x="243371" y="1656012"/>
            <a:ext cx="11948629" cy="4247317"/>
            <a:chOff x="257130" y="1719391"/>
            <a:chExt cx="10547815" cy="4247317"/>
          </a:xfrm>
        </p:grpSpPr>
        <p:sp>
          <p:nvSpPr>
            <p:cNvPr id="14339" name="TextBox 1">
              <a:extLst>
                <a:ext uri="{FF2B5EF4-FFF2-40B4-BE49-F238E27FC236}">
                  <a16:creationId xmlns:a16="http://schemas.microsoft.com/office/drawing/2014/main" id="{155AB13F-C5F2-AAB2-BDF3-58AB6C8F4348}"/>
                </a:ext>
              </a:extLst>
            </p:cNvPr>
            <p:cNvSpPr txBox="1">
              <a:spLocks noChangeArrowheads="1"/>
            </p:cNvSpPr>
            <p:nvPr/>
          </p:nvSpPr>
          <p:spPr bwMode="auto">
            <a:xfrm>
              <a:off x="767970" y="1719391"/>
              <a:ext cx="1003697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through the woods and forest glades I wander,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hear the birds sing sweetly in the trees;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I look down from lofty mountain grandeur,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And hear the brook and feel the gentle breeze;</a:t>
              </a:r>
              <a:endPar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a:extLst>
                <a:ext uri="{FF2B5EF4-FFF2-40B4-BE49-F238E27FC236}">
                  <a16:creationId xmlns:a16="http://schemas.microsoft.com/office/drawing/2014/main" id="{07633CF9-2651-87A6-9B19-5E70C7A8DB86}"/>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0225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7671C-36F1-23D6-9508-4C8E66CD67DF}"/>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39EB385-78C0-0B2D-4935-D6CBA799FFD6}"/>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827002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3BB7-A47D-9A8B-EB1F-776988325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2DEC7-8670-30E5-BFC2-7E3D404FF575}"/>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55CE541-C2C0-89D0-1EBA-61D990419C1A}"/>
              </a:ext>
            </a:extLst>
          </p:cNvPr>
          <p:cNvGrpSpPr/>
          <p:nvPr/>
        </p:nvGrpSpPr>
        <p:grpSpPr>
          <a:xfrm>
            <a:off x="243371" y="1656012"/>
            <a:ext cx="11948629" cy="3631763"/>
            <a:chOff x="257130" y="1719391"/>
            <a:chExt cx="10547815" cy="3631763"/>
          </a:xfrm>
        </p:grpSpPr>
        <p:sp>
          <p:nvSpPr>
            <p:cNvPr id="14339" name="TextBox 1">
              <a:extLst>
                <a:ext uri="{FF2B5EF4-FFF2-40B4-BE49-F238E27FC236}">
                  <a16:creationId xmlns:a16="http://schemas.microsoft.com/office/drawing/2014/main" id="{8B559B3F-53EB-62BC-D9E5-2D1EDD351392}"/>
                </a:ext>
              </a:extLst>
            </p:cNvPr>
            <p:cNvSpPr txBox="1">
              <a:spLocks noChangeArrowheads="1"/>
            </p:cNvSpPr>
            <p:nvPr/>
          </p:nvSpPr>
          <p:spPr bwMode="auto">
            <a:xfrm>
              <a:off x="767970" y="1719391"/>
              <a:ext cx="10036975"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when I think that God, His Son not sparing,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Sent Him to die, I scarce can take it 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on the cross, my burden gladly bearing,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bled and died to take away my sin;</a:t>
              </a:r>
            </a:p>
          </p:txBody>
        </p:sp>
        <p:sp>
          <p:nvSpPr>
            <p:cNvPr id="14341" name="TextBox 5">
              <a:extLst>
                <a:ext uri="{FF2B5EF4-FFF2-40B4-BE49-F238E27FC236}">
                  <a16:creationId xmlns:a16="http://schemas.microsoft.com/office/drawing/2014/main" id="{47F72593-E39F-4666-DC3D-FC693CD40BC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798589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F6DC3-74E0-E24B-E14D-04FCD1756AD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C666E92F-21C5-656F-B531-F9653A29977D}"/>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Tree>
    <p:extLst>
      <p:ext uri="{BB962C8B-B14F-4D97-AF65-F5344CB8AC3E}">
        <p14:creationId xmlns:p14="http://schemas.microsoft.com/office/powerpoint/2010/main" val="385688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355F-53DE-8C2F-B29E-C679F9CF1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B657F-8D90-5D6C-B81C-F153AECBE5D7}"/>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HOW GREAT THOU ART [GHS 014]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0258D5D0-CB15-65E0-087E-350C58656A16}"/>
              </a:ext>
            </a:extLst>
          </p:cNvPr>
          <p:cNvGrpSpPr/>
          <p:nvPr/>
        </p:nvGrpSpPr>
        <p:grpSpPr>
          <a:xfrm>
            <a:off x="243371" y="1656012"/>
            <a:ext cx="11948629" cy="4862870"/>
            <a:chOff x="257130" y="1719391"/>
            <a:chExt cx="10547815" cy="4862870"/>
          </a:xfrm>
        </p:grpSpPr>
        <p:sp>
          <p:nvSpPr>
            <p:cNvPr id="14339" name="TextBox 1">
              <a:extLst>
                <a:ext uri="{FF2B5EF4-FFF2-40B4-BE49-F238E27FC236}">
                  <a16:creationId xmlns:a16="http://schemas.microsoft.com/office/drawing/2014/main" id="{494DF913-E6EE-177C-E22E-CBEE5BCFC8D1}"/>
                </a:ext>
              </a:extLst>
            </p:cNvPr>
            <p:cNvSpPr txBox="1">
              <a:spLocks noChangeArrowheads="1"/>
            </p:cNvSpPr>
            <p:nvPr/>
          </p:nvSpPr>
          <p:spPr bwMode="auto">
            <a:xfrm>
              <a:off x="767970" y="1719391"/>
              <a:ext cx="10036975"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Christ shall come with shout of acclamation,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take me home, what joy shall fill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I shall bow in humble adoration,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there proclaim, my God, how great Thou art!</a:t>
              </a:r>
            </a:p>
          </p:txBody>
        </p:sp>
        <p:sp>
          <p:nvSpPr>
            <p:cNvPr id="14341" name="TextBox 5">
              <a:extLst>
                <a:ext uri="{FF2B5EF4-FFF2-40B4-BE49-F238E27FC236}">
                  <a16:creationId xmlns:a16="http://schemas.microsoft.com/office/drawing/2014/main" id="{FF986C00-A093-9D8F-DCE4-DE6A1D05FEF8}"/>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85948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0DE2-EAE9-5485-71A1-AC3A391B6C2B}"/>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BDDBCFF4-B110-328E-E5B3-5C3745D79DB3}"/>
              </a:ext>
            </a:extLst>
          </p:cNvPr>
          <p:cNvSpPr txBox="1">
            <a:spLocks noChangeArrowheads="1"/>
          </p:cNvSpPr>
          <p:nvPr/>
        </p:nvSpPr>
        <p:spPr bwMode="auto">
          <a:xfrm>
            <a:off x="472966" y="1397952"/>
            <a:ext cx="1219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sings my soul, my Saviour God to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great Thou art, how great Thou art!</a:t>
            </a:r>
          </a:p>
        </p:txBody>
      </p:sp>
      <p:sp>
        <p:nvSpPr>
          <p:cNvPr id="2" name="Oval 1">
            <a:extLst>
              <a:ext uri="{FF2B5EF4-FFF2-40B4-BE49-F238E27FC236}">
                <a16:creationId xmlns:a16="http://schemas.microsoft.com/office/drawing/2014/main" id="{C631093A-DFE7-86ED-A428-27A0ADF9306D}"/>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5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a:t>04-01-2026</a:t>
            </a:r>
            <a:endParaRPr lang="en-GB" b="1" dirty="0"/>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C8EBE-13CC-29DD-0964-89EF0AE38EEF}"/>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4CF9D138-D970-ED82-E0B0-8868D7D3A059}"/>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B6976441-9A88-61CF-5569-12F0CD9F13D6}"/>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panose="02040503050406030204" pitchFamily="18" charset="0"/>
              </a:rPr>
              <a:t>REVIEW OF OUR ASSIGNMENT OF </a:t>
            </a: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LAST STUDY</a:t>
            </a:r>
            <a:endParaRPr lang="en-GB" sz="2800">
              <a:solidFill>
                <a:srgbClr val="FFFFFF"/>
              </a:solidFill>
            </a:endParaRPr>
          </a:p>
        </p:txBody>
      </p:sp>
      <p:sp>
        <p:nvSpPr>
          <p:cNvPr id="11" name="Rectangle 10">
            <a:extLst>
              <a:ext uri="{FF2B5EF4-FFF2-40B4-BE49-F238E27FC236}">
                <a16:creationId xmlns:a16="http://schemas.microsoft.com/office/drawing/2014/main" id="{F5C4648E-5439-4C9E-6068-3BFDF75A38F1}"/>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0E90BE94-51A5-729C-FCFF-27006D78025A}"/>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DEB0319-2F33-756C-31F5-D197AB94285C}"/>
              </a:ext>
            </a:extLst>
          </p:cNvPr>
          <p:cNvSpPr>
            <a:spLocks noGrp="1"/>
          </p:cNvSpPr>
          <p:nvPr>
            <p:ph idx="1"/>
          </p:nvPr>
        </p:nvSpPr>
        <p:spPr>
          <a:xfrm>
            <a:off x="4379709" y="686862"/>
            <a:ext cx="7037591" cy="5475129"/>
          </a:xfrm>
        </p:spPr>
        <p:txBody>
          <a:bodyPr anchor="ctr">
            <a:normAutofit/>
          </a:bodyPr>
          <a:lstStyle/>
          <a:p>
            <a:pPr marL="0" indent="0" algn="ctr">
              <a:lnSpc>
                <a:spcPct val="110000"/>
              </a:lnSpc>
              <a:buNone/>
            </a:pPr>
            <a:r>
              <a:rPr lang="en-US" b="1" dirty="0">
                <a:solidFill>
                  <a:schemeClr val="bg1">
                    <a:lumMod val="65000"/>
                  </a:schemeClr>
                </a:solidFill>
                <a:latin typeface="Calibri" panose="020F0502020204030204" pitchFamily="34" charset="0"/>
              </a:rPr>
              <a:t>Passion for souls drives evangelism. Throughout this week, pray everyday that God will fill you with passion and compassion for souls. Armed with this confidence, </a:t>
            </a:r>
            <a:r>
              <a:rPr lang="en-US" b="1" u="sng" dirty="0">
                <a:solidFill>
                  <a:schemeClr val="bg1">
                    <a:lumMod val="65000"/>
                  </a:schemeClr>
                </a:solidFill>
                <a:latin typeface="Calibri" panose="020F0502020204030204" pitchFamily="34" charset="0"/>
              </a:rPr>
              <a:t>preach to</a:t>
            </a:r>
            <a:r>
              <a:rPr lang="en-US" b="1" dirty="0">
                <a:solidFill>
                  <a:schemeClr val="bg1">
                    <a:lumMod val="65000"/>
                  </a:schemeClr>
                </a:solidFill>
                <a:latin typeface="Calibri" panose="020F0502020204030204" pitchFamily="34" charset="0"/>
              </a:rPr>
              <a:t> at least 1 person with the aim of winning them to the Lord. Come with the readiness to share your experience and testimony next week.</a:t>
            </a:r>
          </a:p>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Volunteers please!</a:t>
            </a:r>
          </a:p>
        </p:txBody>
      </p:sp>
      <p:pic>
        <p:nvPicPr>
          <p:cNvPr id="4" name="Picture 3" descr="Logo&#10;&#10;Description automatically generated">
            <a:extLst>
              <a:ext uri="{FF2B5EF4-FFF2-40B4-BE49-F238E27FC236}">
                <a16:creationId xmlns:a16="http://schemas.microsoft.com/office/drawing/2014/main" id="{E5EBA950-E787-08A5-0F7C-2827AB821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E326C756-B2C3-1FF9-8AFD-D2D65274DB6C}"/>
              </a:ext>
            </a:extLst>
          </p:cNvPr>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Act of Soul Winning</a:t>
            </a:r>
            <a:endParaRPr kumimoji="0" lang="en-US"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7792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 Creation and Origin of Man</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just"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In the beginning God created the heaven and the earth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(Genesis 1:1).</a:t>
            </a:r>
          </a:p>
          <a:p>
            <a:pPr marL="180975" marR="0" lvl="1" indent="-180975" algn="just" defTabSz="1289050" rtl="0" eaLnBrk="1" fontAlgn="auto" latinLnBrk="0" hangingPunct="1">
              <a:lnSpc>
                <a:spcPct val="90000"/>
              </a:lnSpc>
              <a:spcBef>
                <a:spcPct val="0"/>
              </a:spcBef>
              <a:spcAft>
                <a:spcPct val="20000"/>
              </a:spcAft>
              <a:buClrTx/>
              <a:buSzTx/>
              <a:buFontTx/>
              <a:buNone/>
              <a:tabLst/>
              <a:defRPr/>
            </a:pP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TEXTS:</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1:1-31;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2:1-25 </a:t>
            </a:r>
            <a:endPar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a:p>
            <a:pPr marL="0" marR="0" lvl="0" indent="0" algn="l" defTabSz="1644650" rtl="0" eaLnBrk="1" fontAlgn="auto" latinLnBrk="0" hangingPunct="1">
              <a:lnSpc>
                <a:spcPct val="90000"/>
              </a:lnSpc>
              <a:spcBef>
                <a:spcPct val="0"/>
              </a:spcBef>
              <a:spcAft>
                <a:spcPct val="350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81" y="448055"/>
            <a:ext cx="7688474" cy="5951024"/>
          </a:xfrm>
        </p:spPr>
        <p:txBody>
          <a:bodyPr anchor="ctr">
            <a:noAutofit/>
          </a:bodyPr>
          <a:lstStyle/>
          <a:p>
            <a:pPr marL="0" indent="0" algn="just" eaLnBrk="0" fontAlgn="base" hangingPunct="0">
              <a:lnSpc>
                <a:spcPct val="100000"/>
              </a:lnSpc>
              <a:spcBef>
                <a:spcPct val="0"/>
              </a:spcBef>
              <a:spcAft>
                <a:spcPts val="600"/>
              </a:spcAft>
              <a:buNone/>
              <a:defRPr/>
            </a:pPr>
            <a:r>
              <a:rPr lang="en-US" kern="100" dirty="0">
                <a:latin typeface="Calibri" panose="020F0502020204030204" pitchFamily="34" charset="0"/>
                <a:cs typeface="Calibri" panose="020F0502020204030204" pitchFamily="34" charset="0"/>
              </a:rPr>
              <a:t>This study reveals God as the eternal, self-existent Creator who made the universe and mankind by His power. The Scripture declares: “In the beginning God created the heaven and the earth” (Genesis 1:1). Creation is not a product of chance or evolution but the deliberate work of an all-wise God.</a:t>
            </a:r>
            <a:r>
              <a:rPr lang="en-GB" kern="100" dirty="0">
                <a:latin typeface="Calibri" panose="020F0502020204030204" pitchFamily="34" charset="0"/>
                <a:cs typeface="Calibri" panose="020F0502020204030204" pitchFamily="34" charset="0"/>
              </a:rPr>
              <a:t> </a:t>
            </a:r>
            <a:r>
              <a:rPr lang="en-US" dirty="0"/>
              <a:t>Human theories like atheism, evolution, materialism, deism, and others cannot explain our origin because God is known only by revelation through faith (Hebrews 11:6). Creation itself testifies of Him: </a:t>
            </a:r>
            <a:r>
              <a:rPr lang="en-US" i="1" dirty="0"/>
              <a:t>“The heavens declare the glory of God”</a:t>
            </a:r>
            <a:r>
              <a:rPr lang="en-US" dirty="0"/>
              <a:t> (Psalm 19:1–2).</a:t>
            </a:r>
            <a:endParaRPr lang="en-GB" kern="100" dirty="0">
              <a:latin typeface="Calibri" panose="020F0502020204030204" pitchFamily="34" charset="0"/>
              <a:cs typeface="Calibri" panose="020F0502020204030204" pitchFamily="34" charset="0"/>
            </a:endParaRPr>
          </a:p>
          <a:p>
            <a:pPr marL="0" indent="0" algn="just" eaLnBrk="0" fontAlgn="base" hangingPunct="0">
              <a:lnSpc>
                <a:spcPct val="100000"/>
              </a:lnSpc>
              <a:spcBef>
                <a:spcPct val="0"/>
              </a:spcBef>
              <a:spcAft>
                <a:spcPts val="600"/>
              </a:spcAft>
              <a:buNone/>
              <a:defRPr/>
            </a:pP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0"/>
            <a:ext cx="7695897" cy="648208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latin typeface="Calibri" panose="020F0502020204030204" pitchFamily="34" charset="0"/>
            </a:endParaRP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 is the eternal Creator. All things exist because He made them by His word (Gen. 1:1</a:t>
            </a:r>
            <a:r>
              <a:rPr lang="en-GB" dirty="0">
                <a:latin typeface="Calibri" panose="020F0502020204030204" pitchFamily="34" charset="0"/>
              </a:rPr>
              <a:t>).</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Creation shows God’s order, wisdom, and purpose</a:t>
            </a:r>
            <a:r>
              <a:rPr lang="en-GB" dirty="0">
                <a:latin typeface="Calibri" panose="020F0502020204030204" pitchFamily="34" charset="0"/>
              </a:rPr>
              <a:t>e. Christ is the light of the world.</a:t>
            </a:r>
          </a:p>
          <a:p>
            <a:pPr marL="51435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Man was created in God’s image to have fellowship with Him and to exercise dominion over creation</a:t>
            </a:r>
            <a:r>
              <a:rPr lang="en-GB" dirty="0">
                <a:latin typeface="Calibri" panose="020F0502020204030204" pitchFamily="34" charset="0"/>
              </a:rPr>
              <a:t>.</a:t>
            </a:r>
            <a:endParaRPr lang="en-US" dirty="0">
              <a:latin typeface="Calibri" panose="020F0502020204030204" pitchFamily="34" charset="0"/>
            </a:endParaRPr>
          </a:p>
          <a:p>
            <a:pPr marL="514350" lvl="0" indent="-514350" algn="just" eaLnBrk="0" fontAlgn="base" hangingPunct="0">
              <a:lnSpc>
                <a:spcPct val="100000"/>
              </a:lnSpc>
              <a:spcBef>
                <a:spcPct val="0"/>
              </a:spcBef>
              <a:spcAft>
                <a:spcPts val="600"/>
              </a:spcAft>
              <a:buFont typeface="+mj-lt"/>
              <a:buAutoNum type="arabicPeriod"/>
              <a:defRPr/>
            </a:pPr>
            <a:r>
              <a:rPr lang="en-US" dirty="0">
                <a:latin typeface="Calibri" panose="020F0502020204030204" pitchFamily="34" charset="0"/>
              </a:rPr>
              <a:t>God gave man purposeful work </a:t>
            </a:r>
            <a:r>
              <a:rPr lang="en-GB" dirty="0">
                <a:latin typeface="Calibri" panose="020F0502020204030204" pitchFamily="34" charset="0"/>
              </a:rPr>
              <a:t>to care for creation, exercise authority and obey God’s commands.</a:t>
            </a:r>
          </a:p>
          <a:p>
            <a:pPr marL="514350" lvl="0" indent="-514350" algn="just" eaLnBrk="0" fontAlgn="base" hangingPunct="0">
              <a:lnSpc>
                <a:spcPct val="100000"/>
              </a:lnSpc>
              <a:spcBef>
                <a:spcPct val="0"/>
              </a:spcBef>
              <a:spcAft>
                <a:spcPts val="600"/>
              </a:spcAft>
              <a:buFont typeface="+mj-lt"/>
              <a:buAutoNum type="arabicPeriod"/>
              <a:defRPr/>
            </a:pPr>
            <a:r>
              <a:rPr lang="en-US" dirty="0"/>
              <a:t>Marriage is God’s institution between one man and one woman.</a:t>
            </a:r>
          </a:p>
          <a:p>
            <a:pPr marL="514350" indent="-514350" algn="just" eaLnBrk="0" fontAlgn="base" hangingPunct="0">
              <a:lnSpc>
                <a:spcPct val="100000"/>
              </a:lnSpc>
              <a:spcBef>
                <a:spcPct val="0"/>
              </a:spcBef>
              <a:spcAft>
                <a:spcPts val="600"/>
              </a:spcAft>
              <a:buFont typeface="+mj-lt"/>
              <a:buAutoNum type="arabicPeriod"/>
              <a:defRPr/>
            </a:pPr>
            <a:r>
              <a:rPr lang="en-US" dirty="0"/>
              <a:t>Marriage requires cleaving, and lifelong unity.</a:t>
            </a:r>
            <a:endParaRPr lang="en-GB"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rPr>
              <a:t>Gen 1:1-31; Gen 2:1-25; Exo 20:11; Psalm 8:3-8; </a:t>
            </a:r>
            <a:r>
              <a:rPr lang="en-GB" sz="2800" b="1" i="1" dirty="0" err="1">
                <a:solidFill>
                  <a:srgbClr val="FFFFFF"/>
                </a:solidFill>
                <a:latin typeface="Cambria" panose="02040503050406030204" pitchFamily="18" charset="0"/>
              </a:rPr>
              <a:t>Heb</a:t>
            </a:r>
            <a:r>
              <a:rPr lang="en-GB" sz="2800" b="1" i="1" dirty="0">
                <a:solidFill>
                  <a:srgbClr val="FFFFFF"/>
                </a:solidFill>
                <a:latin typeface="Cambria" panose="02040503050406030204" pitchFamily="18" charset="0"/>
              </a:rPr>
              <a:t> 13:14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1885-692D-0B08-8C47-94F6C7E2B11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4937820-3BE6-0DEF-6469-551EBCFA4B2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8A7AD2F-1C38-DF29-C4B3-C2F443BA65D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7E8353-2D9F-507D-AF6D-1310EC540B6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E5C9C79C-44FC-1792-B999-027AE64A1620}"/>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9286B6B-82C2-A9D0-79BD-7ECAC46FB25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099C5087-58E0-8318-5BC9-BD192D8AC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E79DA9C-79CC-0535-EAE3-8893616F498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10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BD970-A3C6-4EDF-8799-DBE24D36CCD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88BDB-FC9F-88E1-9904-92DE142BF58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B431A509-B62E-934C-1A5F-610F2FF776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24480C-1C9B-089D-C555-7B5C337856FE}"/>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52A06A4-7B36-BE8F-311F-7967A0F80D7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05062A3-97D7-C7E3-5E79-7DC11070AFB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A6273CCE-9942-2BBB-5E1E-2AF46D0BD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07E2ABB-0CB9-84AB-DD75-7241912A6A3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39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FCE-A6D9-45CC-1E60-65A88698991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23D296E2-1AA0-1019-9172-B464BB8420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233035D-B735-FE96-C96F-152B8340F6B1}"/>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F6519E8-A61C-21E9-B227-3A14E9509F7F}"/>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3440534-3161-C3BE-0E2D-E66B4C568B7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C5042D2-876B-55FA-DD91-B2E19637371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398AC766-98A3-BAA3-28C7-D90DB8017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9F0D542-F13F-B5E6-EABC-85BCD5E002C7}"/>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590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14C8-B933-F7CB-5DEF-10B2D79F6DB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663CD07-E3E4-3018-D09E-5DA169EF470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E99E1E4-B85B-13F0-AE09-A5703DE6A03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B230772-5D0C-3622-A33E-3E359EA176C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6BBE9B2-C0E8-0B0F-72C7-34BA86719BD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19974D2-EDF4-A046-E448-A8D20A2D685E}"/>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E790393-DDC6-071D-8CC0-0F93FA766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37F4123-5D0C-8071-8A3A-F5F671986BB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7150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B52F-CB52-DA21-7086-FBD77F53FE7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46630818-BFDC-CCBA-B081-47C34B47B0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6F87666F-ABA0-D805-6E51-4EC436593B05}"/>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2C2D2CE-D88C-F4C0-1FB7-BB4EC7B9D37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527334F-5F99-4567-7630-E38563EAD182}"/>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9985F59-BAA6-B7C0-A7F4-FC8E2D285B94}"/>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8004A69-4BDC-5538-572A-45D82CFEA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28A0AE9-EC3C-DF77-FAE5-43940A8FD752}"/>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173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CONCLUSION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08" y="457200"/>
            <a:ext cx="7534047" cy="5941879"/>
          </a:xfrm>
        </p:spPr>
        <p:txBody>
          <a:bodyPr anchor="ctr">
            <a:noAutofit/>
          </a:bodyPr>
          <a:lstStyle/>
          <a:p>
            <a:pPr marL="0" indent="0" algn="ctr">
              <a:lnSpc>
                <a:spcPct val="110000"/>
              </a:lnSpc>
              <a:buNone/>
            </a:pPr>
            <a:endParaRPr lang="en-US" b="1" dirty="0">
              <a:latin typeface="Calibri" panose="020F0502020204030204" pitchFamily="34" charset="0"/>
            </a:endParaRPr>
          </a:p>
          <a:p>
            <a:pPr marL="0" indent="0" algn="ctr">
              <a:lnSpc>
                <a:spcPct val="110000"/>
              </a:lnSpc>
              <a:buNone/>
            </a:pPr>
            <a:r>
              <a:rPr lang="en-US" b="1" dirty="0">
                <a:latin typeface="Calibri" panose="020F0502020204030204" pitchFamily="34" charset="0"/>
              </a:rPr>
              <a:t>God is the eternal; He created the universe and mankind into existence by His sovereign power (Gen 1:1). God created man in His image to reflect His glory, obey Him, work and exercise dominion over the earth. God also established marriage as a holy, lifelong union between one man and one woman for companionship, fruitfulness, purity, and a reflection of Christ’s relationship with His Church.</a:t>
            </a:r>
            <a:endParaRPr lang="en-GB" b="1" dirty="0">
              <a:latin typeface="Calibri" panose="020F0502020204030204" pitchFamily="34" charset="0"/>
            </a:endParaRPr>
          </a:p>
          <a:p>
            <a:pPr marL="0" indent="0" algn="ctr">
              <a:lnSpc>
                <a:spcPct val="110000"/>
              </a:lnSpc>
              <a:buNone/>
            </a:pPr>
            <a:endParaRPr lang="en-GB"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ASSIGNMENT</a:t>
            </a:r>
            <a:endParaRPr lang="en-GB"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379709" y="686862"/>
            <a:ext cx="7202691" cy="5475129"/>
          </a:xfrm>
        </p:spPr>
        <p:txBody>
          <a:bodyPr anchor="ctr">
            <a:noAutofit/>
          </a:bodyPr>
          <a:lstStyle/>
          <a:p>
            <a:pPr marL="0" indent="0" algn="ctr">
              <a:lnSpc>
                <a:spcPct val="110000"/>
              </a:lnSpc>
              <a:buNone/>
            </a:pPr>
            <a:r>
              <a:rPr lang="en-US" b="1" dirty="0">
                <a:latin typeface="Calibri" panose="020F0502020204030204" pitchFamily="34" charset="0"/>
              </a:rPr>
              <a:t>Brother John was preaching to a man who was not convinced of God and that He created the world. He told the man that even the creatures on earth prove God’s existence and that He created the world. But he had forgotten </a:t>
            </a:r>
            <a:r>
              <a:rPr lang="en-US" b="1">
                <a:latin typeface="Calibri" panose="020F0502020204030204" pitchFamily="34" charset="0"/>
              </a:rPr>
              <a:t>the relevant Bible </a:t>
            </a:r>
            <a:r>
              <a:rPr lang="en-US" b="1" dirty="0">
                <a:latin typeface="Calibri" panose="020F0502020204030204" pitchFamily="34" charset="0"/>
              </a:rPr>
              <a:t>passages. Could you remind him and explain how God’s creatures testify of Him?</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017070" y="2931599"/>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rPr>
              <a:t>Jeremiah 30:1-24</a:t>
            </a: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24) Jeremiah 030">
            <a:hlinkClick r:id="" action="ppaction://media"/>
            <a:extLst>
              <a:ext uri="{FF2B5EF4-FFF2-40B4-BE49-F238E27FC236}">
                <a16:creationId xmlns:a16="http://schemas.microsoft.com/office/drawing/2014/main" id="{A7F1C1F5-A5E3-90AA-A979-68AD5DDED2C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80567" y="375168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8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3" y="1628776"/>
            <a:ext cx="7886700" cy="593725"/>
          </a:xfrm>
        </p:spPr>
        <p:txBody>
          <a:bodyPr rtlCol="0">
            <a:normAutofit fontScale="90000"/>
          </a:bodyPr>
          <a:lstStyle/>
          <a:p>
            <a:pPr algn="ctr">
              <a:defRPr/>
            </a:pPr>
            <a:r>
              <a:rPr lang="en-US" b="1" dirty="0">
                <a:solidFill>
                  <a:schemeClr val="bg1"/>
                </a:solidFill>
              </a:rPr>
              <a:t>HYMN </a:t>
            </a:r>
          </a:p>
        </p:txBody>
      </p:sp>
      <p:sp>
        <p:nvSpPr>
          <p:cNvPr id="3" name="Content Placeholder 2"/>
          <p:cNvSpPr>
            <a:spLocks noGrp="1"/>
          </p:cNvSpPr>
          <p:nvPr>
            <p:ph idx="1"/>
          </p:nvPr>
        </p:nvSpPr>
        <p:spPr>
          <a:xfrm>
            <a:off x="409576" y="2636838"/>
            <a:ext cx="11268074" cy="1998662"/>
          </a:xfrm>
        </p:spPr>
        <p:txBody>
          <a:bodyPr rtlCol="0">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151:</a:t>
            </a:r>
            <a:r>
              <a:rPr lang="en-US" sz="7200" b="1" dirty="0">
                <a:solidFill>
                  <a:srgbClr val="FFC000"/>
                </a:solidFill>
                <a:effectLst>
                  <a:outerShdw blurRad="38100" dist="38100" dir="2700000" algn="tl">
                    <a:srgbClr val="000000">
                      <a:alpha val="43137"/>
                    </a:srgbClr>
                  </a:outerShdw>
                </a:effectLst>
              </a:rPr>
              <a:t> </a:t>
            </a:r>
            <a:r>
              <a:rPr lang="en-US" sz="7200" b="1" dirty="0">
                <a:solidFill>
                  <a:schemeClr val="bg1"/>
                </a:solidFill>
                <a:effectLst>
                  <a:outerShdw blurRad="38100" dist="38100" dir="2700000" algn="tl">
                    <a:srgbClr val="000000">
                      <a:alpha val="43137"/>
                    </a:srgbClr>
                  </a:outerShdw>
                </a:effectLst>
              </a:rPr>
              <a:t>THERE SHALL BE SHOWERS OF BLESSING</a:t>
            </a:r>
          </a:p>
        </p:txBody>
      </p:sp>
    </p:spTree>
    <p:extLst>
      <p:ext uri="{BB962C8B-B14F-4D97-AF65-F5344CB8AC3E}">
        <p14:creationId xmlns:p14="http://schemas.microsoft.com/office/powerpoint/2010/main" val="934451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grpSp>
        <p:nvGrpSpPr>
          <p:cNvPr id="3" name="Group 2">
            <a:extLst>
              <a:ext uri="{FF2B5EF4-FFF2-40B4-BE49-F238E27FC236}">
                <a16:creationId xmlns:a16="http://schemas.microsoft.com/office/drawing/2014/main" id="{2436B598-1099-43CA-80EB-FD2446331C36}"/>
              </a:ext>
            </a:extLst>
          </p:cNvPr>
          <p:cNvGrpSpPr/>
          <p:nvPr/>
        </p:nvGrpSpPr>
        <p:grpSpPr>
          <a:xfrm>
            <a:off x="223342" y="1589930"/>
            <a:ext cx="11305256" cy="3572619"/>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This is the promise of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There shall be seasons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charset="0"/>
                  <a:ea typeface="+mn-ea"/>
                  <a:cs typeface="Arial" charset="0"/>
                </a:rPr>
                <a:t>Sent from the Saviour above.</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06253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474606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528142" y="1656606"/>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Precious reviving again;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Over the hills and the valleys,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Sound of abundance of rain.</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AFE626DE-9A7B-45BA-A731-F0BEBA46BFF0}"/>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94655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347649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537667" y="1704231"/>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Send them upon us, O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Grant to us now a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Come, and now </a:t>
              </a:r>
              <a:r>
                <a:rPr kumimoji="0" lang="en-US" sz="4400" b="1" i="0" u="none" strike="noStrike" kern="1200" cap="none" spc="0" normalizeH="0" baseline="0" noProof="0" dirty="0" err="1">
                  <a:ln>
                    <a:noFill/>
                  </a:ln>
                  <a:solidFill>
                    <a:prstClr val="white"/>
                  </a:solidFill>
                  <a:effectLst/>
                  <a:uLnTx/>
                  <a:uFillTx/>
                  <a:latin typeface="Arial" charset="0"/>
                  <a:ea typeface="+mn-ea"/>
                  <a:cs typeface="Arial" charset="0"/>
                </a:rPr>
                <a:t>honour</a:t>
              </a: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 Thy Word.</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1E284F89-4D81-4321-B4E1-464D963A7465}"/>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922976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1759832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328117" y="1797784"/>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Oh, that today they might fall,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Now, as to God we’re confessing,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Now as on Jesus we call!</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D003905C-B302-4621-B28B-EE78FF59EB51}"/>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839581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Tree>
    <p:extLst>
      <p:ext uri="{BB962C8B-B14F-4D97-AF65-F5344CB8AC3E}">
        <p14:creationId xmlns:p14="http://schemas.microsoft.com/office/powerpoint/2010/main" val="1900963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36B598-1099-43CA-80EB-FD2446331C36}"/>
              </a:ext>
            </a:extLst>
          </p:cNvPr>
          <p:cNvGrpSpPr/>
          <p:nvPr/>
        </p:nvGrpSpPr>
        <p:grpSpPr>
          <a:xfrm>
            <a:off x="604342" y="1797784"/>
            <a:ext cx="11305256" cy="3262432"/>
            <a:chOff x="1626946" y="1907505"/>
            <a:chExt cx="11305256" cy="3262432"/>
          </a:xfrm>
        </p:grpSpPr>
        <p:sp>
          <p:nvSpPr>
            <p:cNvPr id="4" name="TextBox 1"/>
            <p:cNvSpPr txBox="1">
              <a:spLocks noChangeArrowheads="1"/>
            </p:cNvSpPr>
            <p:nvPr/>
          </p:nvSpPr>
          <p:spPr bwMode="auto">
            <a:xfrm>
              <a:off x="2468507" y="1907505"/>
              <a:ext cx="1046369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showers of blessing:”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If we but trust and obey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There shall be seasons refreshing,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charset="0"/>
                  <a:ea typeface="+mn-ea"/>
                  <a:cs typeface="Arial" charset="0"/>
                </a:rPr>
                <a:t>If we let God have His way.</a:t>
              </a:r>
            </a:p>
          </p:txBody>
        </p:sp>
        <p:sp>
          <p:nvSpPr>
            <p:cNvPr id="6" name="TextBox 5"/>
            <p:cNvSpPr txBox="1">
              <a:spLocks noChangeArrowheads="1"/>
            </p:cNvSpPr>
            <p:nvPr/>
          </p:nvSpPr>
          <p:spPr bwMode="auto">
            <a:xfrm>
              <a:off x="1626946" y="1907505"/>
              <a:ext cx="7832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8" name="Title 1">
            <a:extLst>
              <a:ext uri="{FF2B5EF4-FFF2-40B4-BE49-F238E27FC236}">
                <a16:creationId xmlns:a16="http://schemas.microsoft.com/office/drawing/2014/main" id="{7E1911DD-97B1-4316-9D47-CF48845553A8}"/>
              </a:ext>
            </a:extLst>
          </p:cNvPr>
          <p:cNvSpPr>
            <a:spLocks noGrp="1"/>
          </p:cNvSpPr>
          <p:nvPr>
            <p:ph type="title"/>
          </p:nvPr>
        </p:nvSpPr>
        <p:spPr>
          <a:xfrm>
            <a:off x="0" y="332204"/>
            <a:ext cx="12192000" cy="980728"/>
          </a:xfrm>
        </p:spPr>
        <p:txBody>
          <a:bodyPr>
            <a:noAutofit/>
          </a:bodyPr>
          <a:lstStyle/>
          <a:p>
            <a:pPr algn="ctr"/>
            <a:r>
              <a:rPr lang="en-US" b="1" u="sng" dirty="0">
                <a:solidFill>
                  <a:schemeClr val="bg1"/>
                </a:solidFill>
                <a:latin typeface="+mn-lt"/>
              </a:rPr>
              <a:t>THERE SHALL BE SHOWERS OF BLESSING [GHS 151]</a:t>
            </a:r>
          </a:p>
        </p:txBody>
      </p:sp>
    </p:spTree>
    <p:extLst>
      <p:ext uri="{BB962C8B-B14F-4D97-AF65-F5344CB8AC3E}">
        <p14:creationId xmlns:p14="http://schemas.microsoft.com/office/powerpoint/2010/main" val="16752497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273746" y="1750715"/>
            <a:ext cx="97930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Showers of blessing we need;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Mercy drops round us are falling,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dirty="0">
                <a:ln>
                  <a:noFill/>
                </a:ln>
                <a:solidFill>
                  <a:prstClr val="white"/>
                </a:solidFill>
                <a:effectLst/>
                <a:uLnTx/>
                <a:uFillTx/>
                <a:latin typeface="Arial" charset="0"/>
                <a:ea typeface="+mn-ea"/>
                <a:cs typeface="Arial" charset="0"/>
              </a:rPr>
              <a:t>But for the showers we plead.</a:t>
            </a:r>
          </a:p>
        </p:txBody>
      </p:sp>
      <p:sp>
        <p:nvSpPr>
          <p:cNvPr id="3" name="Oval 2">
            <a:extLst>
              <a:ext uri="{FF2B5EF4-FFF2-40B4-BE49-F238E27FC236}">
                <a16:creationId xmlns:a16="http://schemas.microsoft.com/office/drawing/2014/main" id="{2B9EBD7E-AAD2-4EC4-A669-C80DBA4CDA64}"/>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227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Induction Charge</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66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INDUCTION PRAYER</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10" name="Title 1">
            <a:extLst>
              <a:ext uri="{FF2B5EF4-FFF2-40B4-BE49-F238E27FC236}">
                <a16:creationId xmlns:a16="http://schemas.microsoft.com/office/drawing/2014/main" id="{6D344A01-CC7D-010B-136A-89B8C2FFF40B}"/>
              </a:ext>
            </a:extLst>
          </p:cNvPr>
          <p:cNvSpPr txBox="1">
            <a:spLocks/>
          </p:cNvSpPr>
          <p:nvPr/>
        </p:nvSpPr>
        <p:spPr>
          <a:xfrm>
            <a:off x="1969833" y="2518294"/>
            <a:ext cx="9144000" cy="2521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Welcome of Newcomers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Local Announcement</a:t>
            </a:r>
            <a:endParaRPr kumimoji="0" lang="en-GB" sz="5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 name="Title 1">
            <a:extLst>
              <a:ext uri="{FF2B5EF4-FFF2-40B4-BE49-F238E27FC236}">
                <a16:creationId xmlns:a16="http://schemas.microsoft.com/office/drawing/2014/main" id="{1EE60A2A-6AD7-D09A-770A-32496DAAD28A}"/>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dirty="0">
                <a:ln>
                  <a:noFill/>
                </a:ln>
                <a:solidFill>
                  <a:srgbClr val="FFFFFF"/>
                </a:solidFill>
                <a:effectLst/>
                <a:uLnTx/>
                <a:uFillTx/>
                <a:latin typeface="Calibri Light" panose="020F0302020204030204"/>
                <a:ea typeface="+mj-ea"/>
                <a:cs typeface="+mj-cs"/>
              </a:rPr>
              <a:t>BREAKOUT INTO REGIONS</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857665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55230-3215-13FB-2E3A-2A6FEADE7430}"/>
              </a:ext>
            </a:extLst>
          </p:cNvPr>
          <p:cNvSpPr txBox="1"/>
          <p:nvPr/>
        </p:nvSpPr>
        <p:spPr>
          <a:xfrm>
            <a:off x="-4593" y="-5848"/>
            <a:ext cx="7895526" cy="3358800"/>
          </a:xfrm>
          <a:prstGeom prst="rect">
            <a:avLst/>
          </a:prstGeom>
          <a:solidFill>
            <a:schemeClr val="tx2"/>
          </a:solidFill>
        </p:spPr>
        <p:txBody>
          <a:bodyPr wrap="square" rtlCol="0">
            <a:spAutoFit/>
          </a:bodyPr>
          <a:lstStyle/>
          <a:p>
            <a:endParaRPr lang="en-US" dirty="0"/>
          </a:p>
        </p:txBody>
      </p:sp>
      <p:sp>
        <p:nvSpPr>
          <p:cNvPr id="5" name="TextBox 5"/>
          <p:cNvSpPr txBox="1"/>
          <p:nvPr/>
        </p:nvSpPr>
        <p:spPr>
          <a:xfrm>
            <a:off x="0" y="109225"/>
            <a:ext cx="7844119" cy="1172372"/>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WELCOME TO </a:t>
            </a:r>
          </a:p>
          <a:p>
            <a:pPr marL="0" marR="0" lvl="0" indent="0" algn="ctr" defTabSz="806867" rtl="0" eaLnBrk="1" fontAlgn="auto" latinLnBrk="0" hangingPunct="1">
              <a:lnSpc>
                <a:spcPts val="4483"/>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rPr>
              <a:t>DEEPER LIFE BIBLE CHURCH </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6" name="TextBox 6"/>
          <p:cNvSpPr txBox="1"/>
          <p:nvPr/>
        </p:nvSpPr>
        <p:spPr>
          <a:xfrm>
            <a:off x="246530" y="3503195"/>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FAMILY</a:t>
            </a:r>
          </a:p>
        </p:txBody>
      </p:sp>
      <p:sp>
        <p:nvSpPr>
          <p:cNvPr id="7" name="TextBox 7"/>
          <p:cNvSpPr txBox="1"/>
          <p:nvPr/>
        </p:nvSpPr>
        <p:spPr>
          <a:xfrm>
            <a:off x="246530" y="4048119"/>
            <a:ext cx="4738264" cy="1901161"/>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are a family, God’s family:</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Father: God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Saviour: Jesus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Comforter: The Holy Spirit </a:t>
            </a:r>
          </a:p>
          <a:p>
            <a:pPr marL="357207" marR="0" lvl="0" indent="-357207" algn="l" defTabSz="806867"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Our destination: Heaven</a:t>
            </a:r>
          </a:p>
        </p:txBody>
      </p:sp>
      <p:sp>
        <p:nvSpPr>
          <p:cNvPr id="11" name="TextBox 11"/>
          <p:cNvSpPr txBox="1"/>
          <p:nvPr/>
        </p:nvSpPr>
        <p:spPr>
          <a:xfrm>
            <a:off x="674201" y="2122385"/>
            <a:ext cx="6865843" cy="1292662"/>
          </a:xfrm>
          <a:prstGeom prst="rect">
            <a:avLst/>
          </a:prstGeom>
        </p:spPr>
        <p:txBody>
          <a:bodyPr wrap="square" lIns="0" tIns="0" rIns="0" bIns="0" rtlCol="0" anchor="t">
            <a:spAutoFit/>
          </a:bodyPr>
          <a:lstStyle/>
          <a:p>
            <a:pPr marL="0" marR="0" lvl="0" indent="0" algn="l" defTabSz="806867"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“Come thou with us and we will do thee good: for the Lord hath spoken good concerning [us]”</a:t>
            </a:r>
          </a:p>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Light" panose="020F0302020204030204" pitchFamily="34" charset="0"/>
                <a:cs typeface="Calibri Light" panose="020F0302020204030204" pitchFamily="34" charset="0"/>
              </a:rPr>
              <a:t>– Numbers 10:29</a:t>
            </a:r>
          </a:p>
        </p:txBody>
      </p:sp>
      <p:sp>
        <p:nvSpPr>
          <p:cNvPr id="15" name="TextBox 5">
            <a:extLst>
              <a:ext uri="{FF2B5EF4-FFF2-40B4-BE49-F238E27FC236}">
                <a16:creationId xmlns:a16="http://schemas.microsoft.com/office/drawing/2014/main" id="{F97DB6D8-E91D-4B80-890B-0D10E3465A37}"/>
              </a:ext>
            </a:extLst>
          </p:cNvPr>
          <p:cNvSpPr txBox="1"/>
          <p:nvPr/>
        </p:nvSpPr>
        <p:spPr>
          <a:xfrm>
            <a:off x="180541" y="1483767"/>
            <a:ext cx="7574168" cy="595291"/>
          </a:xfrm>
          <a:prstGeom prst="rect">
            <a:avLst/>
          </a:prstGeom>
        </p:spPr>
        <p:txBody>
          <a:bodyPr wrap="square" lIns="0" tIns="0" rIns="0" bIns="0" rtlCol="0" anchor="t">
            <a:spAutoFit/>
          </a:bodyPr>
          <a:lstStyle/>
          <a:p>
            <a:pPr marL="0" marR="0" lvl="0" indent="0" algn="ctr" defTabSz="806867" rtl="0" eaLnBrk="1" fontAlgn="auto" latinLnBrk="0" hangingPunct="1">
              <a:lnSpc>
                <a:spcPts val="4483"/>
              </a:lnSpc>
              <a:spcBef>
                <a:spcPts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rPr>
              <a:t>A CHURCH ON THE MOVE…</a:t>
            </a:r>
            <a:endParaRPr kumimoji="0" lang="en-US" sz="4800" b="1" i="0" u="none" strike="noStrike" kern="1200" cap="none" spc="0" normalizeH="0" baseline="0" noProof="0" dirty="0">
              <a:ln>
                <a:noFill/>
              </a:ln>
              <a:solidFill>
                <a:schemeClr val="bg1"/>
              </a:solidFill>
              <a:effectLst/>
              <a:uLnTx/>
              <a:uFillTx/>
              <a:latin typeface="Calibri Light" panose="020F0302020204030204" pitchFamily="34" charset="0"/>
              <a:ea typeface="Cambria" panose="02040503050406030204" pitchFamily="18" charset="0"/>
              <a:cs typeface="Calibri Light" panose="020F0302020204030204" pitchFamily="34" charset="0"/>
            </a:endParaRPr>
          </a:p>
        </p:txBody>
      </p:sp>
      <p:sp>
        <p:nvSpPr>
          <p:cNvPr id="19" name="TextBox 6">
            <a:extLst>
              <a:ext uri="{FF2B5EF4-FFF2-40B4-BE49-F238E27FC236}">
                <a16:creationId xmlns:a16="http://schemas.microsoft.com/office/drawing/2014/main" id="{C1B4E039-C9CF-4BFA-B712-1B7660551067}"/>
              </a:ext>
            </a:extLst>
          </p:cNvPr>
          <p:cNvSpPr txBox="1"/>
          <p:nvPr/>
        </p:nvSpPr>
        <p:spPr>
          <a:xfrm>
            <a:off x="5135746"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lang="en-US" sz="3177" b="1" spc="176" dirty="0">
                <a:solidFill>
                  <a:schemeClr val="tx1">
                    <a:lumMod val="75000"/>
                    <a:lumOff val="25000"/>
                  </a:schemeClr>
                </a:solidFill>
                <a:latin typeface="Candara" panose="020E0502030303020204" pitchFamily="34" charset="0"/>
              </a:rPr>
              <a:t>GOD’S FOOD</a:t>
            </a:r>
          </a:p>
        </p:txBody>
      </p:sp>
      <p:sp>
        <p:nvSpPr>
          <p:cNvPr id="20" name="TextBox 7">
            <a:extLst>
              <a:ext uri="{FF2B5EF4-FFF2-40B4-BE49-F238E27FC236}">
                <a16:creationId xmlns:a16="http://schemas.microsoft.com/office/drawing/2014/main" id="{B2BE0EBC-89CA-4C13-A29B-79B20DAE832E}"/>
              </a:ext>
            </a:extLst>
          </p:cNvPr>
          <p:cNvSpPr txBox="1"/>
          <p:nvPr/>
        </p:nvSpPr>
        <p:spPr>
          <a:xfrm>
            <a:off x="5127038" y="4061653"/>
            <a:ext cx="3417234" cy="2247667"/>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feast on God’s pure Word. We:</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Read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Study it </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Believe it</a:t>
            </a:r>
          </a:p>
          <a:p>
            <a:pPr marL="357207" marR="0" lvl="0" indent="-357207" algn="l" defTabSz="806867" rtl="0" eaLnBrk="1" fontAlgn="auto" latinLnBrk="0" hangingPunct="1">
              <a:lnSpc>
                <a:spcPts val="2465"/>
              </a:lnSpc>
              <a:spcBef>
                <a:spcPts val="0"/>
              </a:spcBef>
              <a:spcAft>
                <a:spcPts val="0"/>
              </a:spcAft>
              <a:buClrTx/>
              <a:buSzTx/>
              <a:buFont typeface="Wingdings" panose="05000000000000000000" pitchFamily="2" charset="2"/>
              <a:buChar char="v"/>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Apply it</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rgbClr val="2C8896"/>
                </a:solidFill>
                <a:effectLst/>
                <a:uLnTx/>
                <a:uFillTx/>
                <a:latin typeface="Candara" panose="020E0502030303020204" pitchFamily="34" charset="0"/>
                <a:ea typeface="+mn-ea"/>
                <a:cs typeface="Calibri" panose="020F0502020204030204" pitchFamily="34" charset="0"/>
              </a:rPr>
              <a:t> </a:t>
            </a:r>
          </a:p>
        </p:txBody>
      </p:sp>
      <p:sp>
        <p:nvSpPr>
          <p:cNvPr id="23" name="Rectangle 22">
            <a:extLst>
              <a:ext uri="{FF2B5EF4-FFF2-40B4-BE49-F238E27FC236}">
                <a16:creationId xmlns:a16="http://schemas.microsoft.com/office/drawing/2014/main" id="{15AEF4F9-3005-4AC1-BAC0-9442DF7CAB11}"/>
              </a:ext>
            </a:extLst>
          </p:cNvPr>
          <p:cNvSpPr/>
          <p:nvPr/>
        </p:nvSpPr>
        <p:spPr>
          <a:xfrm>
            <a:off x="-4131" y="6275987"/>
            <a:ext cx="12210393" cy="581249"/>
          </a:xfrm>
          <a:prstGeom prst="rect">
            <a:avLst/>
          </a:prstGeom>
          <a:solidFill>
            <a:srgbClr val="1F497D"/>
          </a:solidFill>
        </p:spPr>
        <p:txBody>
          <a:bodyPr wrap="square" anchor="ctr">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GB" sz="3177"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For your time and eternal profit, this is the place to be!</a:t>
            </a:r>
          </a:p>
        </p:txBody>
      </p:sp>
      <p:sp>
        <p:nvSpPr>
          <p:cNvPr id="24" name="TextBox 6">
            <a:extLst>
              <a:ext uri="{FF2B5EF4-FFF2-40B4-BE49-F238E27FC236}">
                <a16:creationId xmlns:a16="http://schemas.microsoft.com/office/drawing/2014/main" id="{4818533A-1ADB-475C-BEA5-12549E9708CF}"/>
              </a:ext>
            </a:extLst>
          </p:cNvPr>
          <p:cNvSpPr txBox="1"/>
          <p:nvPr/>
        </p:nvSpPr>
        <p:spPr>
          <a:xfrm>
            <a:off x="8692638" y="3501008"/>
            <a:ext cx="3350090" cy="501869"/>
          </a:xfrm>
          <a:prstGeom prst="rect">
            <a:avLst/>
          </a:prstGeom>
        </p:spPr>
        <p:txBody>
          <a:bodyPr wrap="square" lIns="0" tIns="0" rIns="0" bIns="0" rtlCol="0" anchor="t">
            <a:spAutoFit/>
          </a:bodyPr>
          <a:lstStyle/>
          <a:p>
            <a:pPr marL="0" marR="0" lvl="0" indent="0" algn="l" defTabSz="806867" rtl="0" eaLnBrk="1" fontAlgn="auto" latinLnBrk="0" hangingPunct="1">
              <a:lnSpc>
                <a:spcPts val="4050"/>
              </a:lnSpc>
              <a:spcBef>
                <a:spcPts val="0"/>
              </a:spcBef>
              <a:spcAft>
                <a:spcPts val="0"/>
              </a:spcAft>
              <a:buClrTx/>
              <a:buSzTx/>
              <a:buFontTx/>
              <a:buNone/>
              <a:tabLst/>
              <a:defRPr/>
            </a:pPr>
            <a:r>
              <a:rPr kumimoji="0" lang="en-US" sz="3177" b="1" i="0" u="none" strike="noStrike" kern="1200" cap="none" spc="176" normalizeH="0" baseline="0" noProof="0" dirty="0">
                <a:ln>
                  <a:noFill/>
                </a:ln>
                <a:solidFill>
                  <a:schemeClr val="tx1">
                    <a:lumMod val="75000"/>
                    <a:lumOff val="25000"/>
                  </a:schemeClr>
                </a:solidFill>
                <a:effectLst/>
                <a:uLnTx/>
                <a:uFillTx/>
                <a:latin typeface="Candara" panose="020E0502030303020204" pitchFamily="34" charset="0"/>
                <a:ea typeface="+mn-ea"/>
                <a:cs typeface="+mn-cs"/>
              </a:rPr>
              <a:t>GLOWING FOLD</a:t>
            </a:r>
          </a:p>
        </p:txBody>
      </p:sp>
      <p:sp>
        <p:nvSpPr>
          <p:cNvPr id="25" name="TextBox 7">
            <a:extLst>
              <a:ext uri="{FF2B5EF4-FFF2-40B4-BE49-F238E27FC236}">
                <a16:creationId xmlns:a16="http://schemas.microsoft.com/office/drawing/2014/main" id="{BFB76E4B-873E-4830-83CF-62A17677B960}"/>
              </a:ext>
            </a:extLst>
          </p:cNvPr>
          <p:cNvSpPr txBox="1"/>
          <p:nvPr/>
        </p:nvSpPr>
        <p:spPr>
          <a:xfrm>
            <a:off x="8692638" y="4094222"/>
            <a:ext cx="3252833" cy="1927066"/>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GB" sz="2471" b="0" i="0" u="none" strike="noStrike" kern="1200" cap="none" spc="0" normalizeH="0" baseline="0" noProof="0" dirty="0">
                <a:ln>
                  <a:noFill/>
                </a:ln>
                <a:solidFill>
                  <a:schemeClr val="accent1">
                    <a:lumMod val="75000"/>
                  </a:schemeClr>
                </a:solidFill>
                <a:effectLst/>
                <a:uLnTx/>
                <a:uFillTx/>
                <a:ea typeface="+mn-ea"/>
                <a:cs typeface="Calibri" panose="020F0502020204030204" pitchFamily="34" charset="0"/>
              </a:rPr>
              <a:t>We want you to be part of us – a growing and glowing family. Join us and you will soon discover what makes our identity unique.</a:t>
            </a:r>
          </a:p>
        </p:txBody>
      </p:sp>
      <p:pic>
        <p:nvPicPr>
          <p:cNvPr id="1026" name="Picture 2" descr="Image result for christians">
            <a:extLst>
              <a:ext uri="{FF2B5EF4-FFF2-40B4-BE49-F238E27FC236}">
                <a16:creationId xmlns:a16="http://schemas.microsoft.com/office/drawing/2014/main" id="{0DDAF244-2006-4430-ABE1-338EAC49F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4119" y="-3103"/>
            <a:ext cx="4362143" cy="3357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7550CB3B-B0A7-FCD5-D6B4-57E26F45DCE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491914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r>
                        <a:rPr lang="en-GB" sz="2400" b="1">
                          <a:solidFill>
                            <a:schemeClr val="bg2">
                              <a:lumMod val="25000"/>
                            </a:schemeClr>
                          </a:solidFill>
                        </a:rPr>
                        <a:t>Rotterdam</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+31 642 133 520</a:t>
                      </a:r>
                    </a:p>
                  </a:txBody>
                  <a:tcPr/>
                </a:tc>
                <a:tc>
                  <a:txBody>
                    <a:bodyPr/>
                    <a:lstStyle/>
                    <a:p>
                      <a:r>
                        <a:rPr lang="en-GB" sz="2400" b="1">
                          <a:solidFill>
                            <a:schemeClr val="bg2">
                              <a:lumMod val="25000"/>
                            </a:schemeClr>
                          </a:solidFill>
                        </a:rPr>
                        <a:t>237-801-783</a:t>
                      </a:r>
                    </a:p>
                  </a:txBody>
                  <a:tcPr/>
                </a:tc>
                <a:extLst>
                  <a:ext uri="{0D108BD9-81ED-4DB2-BD59-A6C34878D82A}">
                    <a16:rowId xmlns:a16="http://schemas.microsoft.com/office/drawing/2014/main" val="2975732928"/>
                  </a:ext>
                </a:extLst>
              </a:tr>
              <a:tr h="547892">
                <a:tc>
                  <a:txBody>
                    <a:bodyPr/>
                    <a:lstStyle/>
                    <a:p>
                      <a:r>
                        <a:rPr lang="en-GB" sz="2400" b="1">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+31 685 076 861</a:t>
                      </a:r>
                    </a:p>
                  </a:txBody>
                  <a:tcPr/>
                </a:tc>
                <a:tc>
                  <a:txBody>
                    <a:bodyPr/>
                    <a:lstStyle/>
                    <a:p>
                      <a:r>
                        <a:rPr lang="en-GB" sz="2400" b="1" dirty="0">
                          <a:solidFill>
                            <a:schemeClr val="bg2">
                              <a:lumMod val="25000"/>
                            </a:schemeClr>
                          </a:solidFill>
                        </a:rPr>
                        <a:t>818-6898-8436</a:t>
                      </a: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extLst>
              <p:ext uri="{D42A27DB-BD31-4B8C-83A1-F6EECF244321}">
                <p14:modId xmlns:p14="http://schemas.microsoft.com/office/powerpoint/2010/main" val="1834877230"/>
              </p:ext>
            </p:extLst>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chemeClr val="accent4">
                    <a:lumMod val="60000"/>
                    <a:lumOff val="40000"/>
                  </a:schemeClr>
                </a:solidFill>
                <a:effectLst/>
                <a:uLnTx/>
                <a:uFillTx/>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r:embed="rId10" cstate="hqprint">
            <a:graysc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normalizeH="0" baseline="0" noProof="0" dirty="0">
                <a:ln>
                  <a:noFill/>
                </a:ln>
                <a:solidFill>
                  <a:srgbClr val="4472C4"/>
                </a:solidFill>
                <a:effectLst/>
                <a:uLnTx/>
                <a:uFillTx/>
                <a:latin typeface="Calibri" panose="020F0502020204030204" pitchFamily="34" charset="0"/>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kumimoji="0" lang="en-GB" altLang="en-US" sz="4800" b="1" i="0" u="none" strike="noStrike" kern="1200" cap="none" spc="0" normalizeH="0" baseline="0" noProof="0" dirty="0">
                <a:ln>
                  <a:noFill/>
                </a:ln>
                <a:solidFill>
                  <a:srgbClr val="FFFFFF"/>
                </a:solidFill>
                <a:effectLst/>
                <a:uLnTx/>
                <a:uFillTx/>
                <a:latin typeface="Calibri Light"/>
                <a:ea typeface="+mj-ea"/>
                <a:cs typeface="+mj-cs"/>
              </a:rPr>
              <a:t>The Fall of Man</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1578634"/>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“Wherefore, as by one man sin entered into the world, and death by sin; and so death passed upon all men, for that all have sinned ”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(Romans 5:12).</a:t>
            </a: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Genesis 3:1-34; 4:1-26; 51-32 </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235606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25423</TotalTime>
  <Words>1699</Words>
  <Application>Microsoft Office PowerPoint</Application>
  <PresentationFormat>Widescreen</PresentationFormat>
  <Paragraphs>234</Paragraphs>
  <Slides>44</Slides>
  <Notes>8</Notes>
  <HiddenSlides>0</HiddenSlides>
  <MMClips>1</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44</vt:i4>
      </vt:variant>
    </vt:vector>
  </HeadingPairs>
  <TitlesOfParts>
    <vt:vector size="61" baseType="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3_Office Theme</vt:lpstr>
      <vt:lpstr>Template_Netherlands</vt:lpstr>
      <vt:lpstr>1_Template_Netherlands</vt:lpstr>
      <vt:lpstr>4_Office Theme</vt:lpstr>
      <vt:lpstr>PowerPoint Presentation</vt:lpstr>
      <vt:lpstr>HYMN</vt:lpstr>
      <vt:lpstr>HOW GREAT THOU ART [GHS 014]</vt:lpstr>
      <vt:lpstr>PowerPoint Presentation</vt:lpstr>
      <vt:lpstr>HOW GREAT THOU ART [GHS 014]</vt:lpstr>
      <vt:lpstr>PowerPoint Presentation</vt:lpstr>
      <vt:lpstr>HOW GREAT THOU ART [GHS 014]</vt:lpstr>
      <vt:lpstr>PowerPoint Presentation</vt:lpstr>
      <vt:lpstr>HOW GREAT THOU ART [GHS 014]</vt:lpstr>
      <vt:lpstr>PowerPoint Presentation</vt:lpstr>
      <vt:lpstr>SEARCH THE SCRIPTURES</vt:lpstr>
      <vt:lpstr>REVIEW OF OUR ASSIGNMENT OF LAST STUDY</vt:lpstr>
      <vt:lpstr>LESSON 1:  Creation and Origin of Man</vt:lpstr>
      <vt:lpstr>INTRODUCTION</vt:lpstr>
      <vt:lpstr>Gen 1:1-31; Gen 2:1-25; Exo 20:11; Psalm 8:3-8; Heb 13:14</vt:lpstr>
      <vt:lpstr>QUESTION 1</vt:lpstr>
      <vt:lpstr>QUESTION 2</vt:lpstr>
      <vt:lpstr>QUESTION 3</vt:lpstr>
      <vt:lpstr>QUESTION 4</vt:lpstr>
      <vt:lpstr>QUESTION 5</vt:lpstr>
      <vt:lpstr>QUESTION 6</vt:lpstr>
      <vt:lpstr>CONCLUSION</vt:lpstr>
      <vt:lpstr>ASSIGNMENT</vt:lpstr>
      <vt:lpstr>SEARCH THE SCRIPTURES SUMMARY</vt:lpstr>
      <vt:lpstr>PowerPoint Presentation</vt:lpstr>
      <vt:lpstr>PowerPoint Presentation</vt:lpstr>
      <vt:lpstr>HYMN </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THERE SHALL BE SHOWERS OF BLESSING [GHS 151]</vt:lpstr>
      <vt:lpstr>PowerPoint Presentation</vt:lpstr>
      <vt:lpstr>CHOIR</vt:lpstr>
      <vt:lpstr>PowerPoint Presentation</vt:lpstr>
      <vt:lpstr>INDUCTION PRAYER</vt:lpstr>
      <vt:lpstr>PowerPoint Presentation</vt:lpstr>
      <vt:lpstr>PowerPoint Presentation</vt:lpstr>
      <vt:lpstr>PowerPoint Presentation</vt:lpstr>
      <vt:lpstr>  LESSON 2: The Fall of Man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Victor Ogedegbe</cp:lastModifiedBy>
  <cp:revision>1051</cp:revision>
  <dcterms:created xsi:type="dcterms:W3CDTF">2023-01-06T14:44:39Z</dcterms:created>
  <dcterms:modified xsi:type="dcterms:W3CDTF">2026-01-01T17:34:09Z</dcterms:modified>
</cp:coreProperties>
</file>