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44" r:id="rId7"/>
  </p:sldMasterIdLst>
  <p:notesMasterIdLst>
    <p:notesMasterId r:id="rId52"/>
  </p:notesMasterIdLst>
  <p:sldIdLst>
    <p:sldId id="4219" r:id="rId8"/>
    <p:sldId id="269" r:id="rId9"/>
    <p:sldId id="270" r:id="rId10"/>
    <p:sldId id="4222" r:id="rId11"/>
    <p:sldId id="4223" r:id="rId12"/>
    <p:sldId id="4224" r:id="rId13"/>
    <p:sldId id="4225" r:id="rId14"/>
    <p:sldId id="4226" r:id="rId15"/>
    <p:sldId id="4227" r:id="rId16"/>
    <p:sldId id="4228" r:id="rId17"/>
    <p:sldId id="256" r:id="rId18"/>
    <p:sldId id="288" r:id="rId19"/>
    <p:sldId id="258" r:id="rId20"/>
    <p:sldId id="259" r:id="rId21"/>
    <p:sldId id="287" r:id="rId22"/>
    <p:sldId id="277" r:id="rId23"/>
    <p:sldId id="292" r:id="rId24"/>
    <p:sldId id="290" r:id="rId25"/>
    <p:sldId id="291" r:id="rId26"/>
    <p:sldId id="281" r:id="rId27"/>
    <p:sldId id="285" r:id="rId28"/>
    <p:sldId id="293" r:id="rId29"/>
    <p:sldId id="4220" r:id="rId30"/>
    <p:sldId id="4221" r:id="rId31"/>
    <p:sldId id="3211" r:id="rId32"/>
    <p:sldId id="3200" r:id="rId33"/>
    <p:sldId id="3201" r:id="rId34"/>
    <p:sldId id="4231" r:id="rId35"/>
    <p:sldId id="3163" r:id="rId36"/>
    <p:sldId id="3380" r:id="rId37"/>
    <p:sldId id="4234" r:id="rId38"/>
    <p:sldId id="4232" r:id="rId39"/>
    <p:sldId id="4233" r:id="rId40"/>
    <p:sldId id="4104" r:id="rId41"/>
    <p:sldId id="4229" r:id="rId42"/>
    <p:sldId id="4230" r:id="rId43"/>
    <p:sldId id="274" r:id="rId44"/>
    <p:sldId id="299" r:id="rId45"/>
    <p:sldId id="300" r:id="rId46"/>
    <p:sldId id="301" r:id="rId47"/>
    <p:sldId id="298" r:id="rId48"/>
    <p:sldId id="3627" r:id="rId49"/>
    <p:sldId id="3204" r:id="rId50"/>
    <p:sldId id="208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1219"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presProps" Target="presProp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8/10/relationships/authors" Targe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s>
</file>

<file path=ppt/diagrams/_rels/data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is the secret of keeping God’s blessings in our lives</a:t>
          </a:r>
          <a:r>
            <a:rPr lang="en-GB" sz="3200" b="0" i="1" kern="1200" dirty="0">
              <a:solidFill>
                <a:prstClr val="black">
                  <a:hueOff val="0"/>
                  <a:satOff val="0"/>
                  <a:lumOff val="0"/>
                  <a:alphaOff val="0"/>
                </a:prstClr>
              </a:solidFill>
              <a:latin typeface="Calibri"/>
              <a:ea typeface="+mn-ea"/>
              <a:cs typeface="+mn-cs"/>
            </a:rPr>
            <a:t>?</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Calibri"/>
              <a:ea typeface="+mn-ea"/>
              <a:cs typeface="+mn-cs"/>
            </a:rPr>
            <a:t>Deutronomy 11:27; Psalm 18:30; 125:1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Explain what led to the Fall of Man? </a:t>
          </a:r>
          <a:r>
            <a:rPr lang="en-US" sz="3200" b="1" i="1" kern="1200" dirty="0">
              <a:solidFill>
                <a:prstClr val="black">
                  <a:hueOff val="0"/>
                  <a:satOff val="0"/>
                  <a:lumOff val="0"/>
                  <a:alphaOff val="0"/>
                </a:prstClr>
              </a:solidFill>
              <a:latin typeface="Calibri"/>
              <a:ea typeface="+mn-ea"/>
              <a:cs typeface="+mn-cs"/>
            </a:rPr>
            <a:t>Genesis 3:4-5; James 1:14-15</a:t>
          </a:r>
          <a:endParaRPr lang="en-US" sz="3200" b="0"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How can believers avoid Satan's deception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1 Peter 5:8-9; James 4:7; Matthew 26:41</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a:ea typeface="+mn-ea"/>
              <a:cs typeface="+mn-cs"/>
            </a:rPr>
            <a:t>What is the acceptable sacrifice for sin and what must sinners do to be accepted by God? </a:t>
          </a:r>
          <a:r>
            <a:rPr lang="en-GB" sz="3200" b="1" i="1" kern="1200" dirty="0">
              <a:solidFill>
                <a:prstClr val="black">
                  <a:hueOff val="0"/>
                  <a:satOff val="0"/>
                  <a:lumOff val="0"/>
                  <a:alphaOff val="0"/>
                </a:prstClr>
              </a:solidFill>
              <a:latin typeface="Calibri"/>
              <a:ea typeface="+mn-ea"/>
              <a:cs typeface="+mn-cs"/>
            </a:rPr>
            <a:t>John 1:29; Acts 2:38</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How can believers be their brothers’ keepers? </a:t>
          </a:r>
          <a:r>
            <a:rPr lang="en-GB" sz="3200" b="1" i="1" kern="1200" dirty="0">
              <a:solidFill>
                <a:prstClr val="black">
                  <a:hueOff val="0"/>
                  <a:satOff val="0"/>
                  <a:lumOff val="0"/>
                  <a:alphaOff val="0"/>
                </a:prstClr>
              </a:solidFill>
              <a:latin typeface="Calibri"/>
              <a:ea typeface="+mn-ea"/>
              <a:cs typeface="+mn-cs"/>
            </a:rPr>
            <a:t>Galatians 6:2;</a:t>
          </a:r>
          <a:r>
            <a:rPr lang="en-GB" sz="3200" b="1" i="1" kern="1200" dirty="0"/>
            <a:t> James 5:16; 1 John 3:17-18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Enumerate the lessons believers can draw from the genealogy of man?</a:t>
          </a:r>
          <a:r>
            <a:rPr lang="en-GB" sz="3200" b="0" i="1" kern="1200" dirty="0"/>
            <a:t> </a:t>
          </a:r>
          <a:r>
            <a:rPr lang="en-GB" sz="3200" b="1" i="1" kern="1200" dirty="0"/>
            <a:t>John 11:25-26; 1 John 3:14; Hebrews 11:5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solidFill>
                <a:prstClr val="black">
                  <a:hueOff val="0"/>
                  <a:satOff val="0"/>
                  <a:lumOff val="0"/>
                  <a:alphaOff val="0"/>
                </a:prstClr>
              </a:solidFill>
              <a:latin typeface="Calibri"/>
              <a:ea typeface="+mn-ea"/>
              <a:cs typeface="+mn-cs"/>
            </a:rPr>
            <a:t>How can we recover from the Fall? </a:t>
          </a:r>
          <a:r>
            <a:rPr lang="en-GB" sz="3200" b="1" i="1" kern="1200" dirty="0">
              <a:solidFill>
                <a:prstClr val="black">
                  <a:hueOff val="0"/>
                  <a:satOff val="0"/>
                  <a:lumOff val="0"/>
                  <a:alphaOff val="0"/>
                </a:prstClr>
              </a:solidFill>
              <a:latin typeface="Calibri"/>
              <a:ea typeface="+mn-ea"/>
              <a:cs typeface="+mn-cs"/>
            </a:rPr>
            <a:t>Acts 3:19-20; 1 Corinthians 15:22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is the secret of keeping God’s blessings in our lives</a:t>
          </a:r>
          <a:r>
            <a:rPr lang="en-GB" sz="3200" b="0" i="1" kern="1200" dirty="0">
              <a:solidFill>
                <a:prstClr val="black">
                  <a:hueOff val="0"/>
                  <a:satOff val="0"/>
                  <a:lumOff val="0"/>
                  <a:alphaOff val="0"/>
                </a:prstClr>
              </a:solidFill>
              <a:latin typeface="Calibri"/>
              <a:ea typeface="+mn-ea"/>
              <a:cs typeface="+mn-cs"/>
            </a:rPr>
            <a:t>?</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a:ea typeface="+mn-ea"/>
              <a:cs typeface="+mn-cs"/>
            </a:rPr>
            <a:t>Deutronomy 11:27; Psalm 18:30; 125:1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Explain what led to the Fall of Man? </a:t>
          </a:r>
          <a:r>
            <a:rPr lang="en-US" sz="3200" b="1" i="1" kern="1200" dirty="0">
              <a:solidFill>
                <a:prstClr val="black">
                  <a:hueOff val="0"/>
                  <a:satOff val="0"/>
                  <a:lumOff val="0"/>
                  <a:alphaOff val="0"/>
                </a:prstClr>
              </a:solidFill>
              <a:latin typeface="Calibri"/>
              <a:ea typeface="+mn-ea"/>
              <a:cs typeface="+mn-cs"/>
            </a:rPr>
            <a:t>Genesis 3:4-5; James 1:14-15</a:t>
          </a:r>
          <a:endParaRPr lang="en-US" sz="3200" b="0"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How can believers avoid Satan's deception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1 Peter 5:8-9; James 4:7; Matthew 26:41</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a:ea typeface="+mn-ea"/>
              <a:cs typeface="+mn-cs"/>
            </a:rPr>
            <a:t>What is the acceptable sacrifice for sin and what must sinners do to be accepted by God? </a:t>
          </a:r>
          <a:r>
            <a:rPr lang="en-GB" sz="3200" b="1" i="1" kern="1200" dirty="0">
              <a:solidFill>
                <a:prstClr val="black">
                  <a:hueOff val="0"/>
                  <a:satOff val="0"/>
                  <a:lumOff val="0"/>
                  <a:alphaOff val="0"/>
                </a:prstClr>
              </a:solidFill>
              <a:latin typeface="Calibri"/>
              <a:ea typeface="+mn-ea"/>
              <a:cs typeface="+mn-cs"/>
            </a:rPr>
            <a:t>John 1:29; Acts 2:38</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How can believers be their brothers’ keepers? </a:t>
          </a:r>
          <a:r>
            <a:rPr lang="en-GB" sz="3200" b="1" i="1" kern="1200" dirty="0">
              <a:solidFill>
                <a:prstClr val="black">
                  <a:hueOff val="0"/>
                  <a:satOff val="0"/>
                  <a:lumOff val="0"/>
                  <a:alphaOff val="0"/>
                </a:prstClr>
              </a:solidFill>
              <a:latin typeface="Calibri"/>
              <a:ea typeface="+mn-ea"/>
              <a:cs typeface="+mn-cs"/>
            </a:rPr>
            <a:t>Galatians 6:2;</a:t>
          </a:r>
          <a:r>
            <a:rPr lang="en-GB" sz="3200" b="1" i="1" kern="1200" dirty="0"/>
            <a:t> James 5:16; 1 John 3:17-18</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Enumerate the lessons believers can draw from the genealogy of man?</a:t>
          </a:r>
          <a:r>
            <a:rPr lang="en-GB" sz="3200" b="0" i="1" kern="1200" dirty="0"/>
            <a:t> </a:t>
          </a:r>
          <a:r>
            <a:rPr lang="en-GB" sz="3200" b="1" i="1" kern="1200" dirty="0"/>
            <a:t>John 11:25-26; 1 John 3:14; Hebrews 11:5</a:t>
          </a:r>
        </a:p>
      </dsp:txBody>
      <dsp:txXfrm>
        <a:off x="2959811" y="474079"/>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solidFill>
                <a:prstClr val="black">
                  <a:hueOff val="0"/>
                  <a:satOff val="0"/>
                  <a:lumOff val="0"/>
                  <a:alphaOff val="0"/>
                </a:prstClr>
              </a:solidFill>
              <a:latin typeface="Calibri"/>
              <a:ea typeface="+mn-ea"/>
              <a:cs typeface="+mn-cs"/>
            </a:rPr>
            <a:t>How can we recover from the Fall? </a:t>
          </a:r>
          <a:r>
            <a:rPr lang="en-GB" sz="3200" b="1" i="1" kern="1200" dirty="0">
              <a:solidFill>
                <a:prstClr val="black">
                  <a:hueOff val="0"/>
                  <a:satOff val="0"/>
                  <a:lumOff val="0"/>
                  <a:alphaOff val="0"/>
                </a:prstClr>
              </a:solidFill>
              <a:latin typeface="Calibri"/>
              <a:ea typeface="+mn-ea"/>
              <a:cs typeface="+mn-cs"/>
            </a:rPr>
            <a:t>Acts 3:19-20; 1 Corinthians 15:22</a:t>
          </a:r>
          <a:endParaRPr lang="en-GB" sz="3200" b="1" i="1" kern="1200" dirty="0"/>
        </a:p>
      </dsp:txBody>
      <dsp:txXfrm>
        <a:off x="3089044" y="596011"/>
        <a:ext cx="5277456"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43</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05/01/2026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1/5/2026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1/5/2026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1/5/2026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1/5/2026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1/5/2026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1/5/2026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132736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632037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958121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482745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622202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058049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839503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707250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400854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26764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6648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05/01/2026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05/01/2026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1/5/2026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36453173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11-01-2026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129:</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 GRACE GREATER THAN OUR SINS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GRACE GREATER THAN OUR SINS </a:t>
            </a:r>
            <a:r>
              <a:rPr lang="en-US" b="1" u="sng" dirty="0">
                <a:solidFill>
                  <a:schemeClr val="bg1"/>
                </a:solidFill>
                <a:latin typeface="Arial" panose="020B0604020202020204" pitchFamily="34" charset="0"/>
                <a:cs typeface="Arial" panose="020B0604020202020204" pitchFamily="34" charset="0"/>
              </a:rPr>
              <a:t>[GHS 129]</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Marvelous grace of our loving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exceeds our sin and our guilt,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Yonder on Calvary's mount outpoured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where the blood of the Lamb was spilt.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641684" y="1334613"/>
            <a:ext cx="1167865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will pardon and cleanse within;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is greater than all our sin.</a:t>
            </a:r>
          </a:p>
        </p:txBody>
      </p:sp>
    </p:spTree>
    <p:extLst>
      <p:ext uri="{BB962C8B-B14F-4D97-AF65-F5344CB8AC3E}">
        <p14:creationId xmlns:p14="http://schemas.microsoft.com/office/powerpoint/2010/main" val="43424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10FFA-F376-912B-D52A-C78C3FAE2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BA17C-B1F0-A283-726F-82C6827554C6}"/>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GRACE GREATER THAN OUR SINS </a:t>
            </a:r>
            <a:r>
              <a:rPr lang="en-US" b="1" u="sng" dirty="0">
                <a:solidFill>
                  <a:schemeClr val="bg1"/>
                </a:solidFill>
                <a:latin typeface="Arial" panose="020B0604020202020204" pitchFamily="34" charset="0"/>
                <a:cs typeface="Arial" panose="020B0604020202020204" pitchFamily="34" charset="0"/>
              </a:rPr>
              <a:t>[GHS 129]</a:t>
            </a:r>
          </a:p>
        </p:txBody>
      </p:sp>
      <p:grpSp>
        <p:nvGrpSpPr>
          <p:cNvPr id="3" name="Group 2">
            <a:extLst>
              <a:ext uri="{FF2B5EF4-FFF2-40B4-BE49-F238E27FC236}">
                <a16:creationId xmlns:a16="http://schemas.microsoft.com/office/drawing/2014/main" id="{7F39F0B5-BCC8-BB7B-7D60-A9C76736B2B5}"/>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F6BC374B-F661-8025-FD2D-FB6D5D7C0C47}"/>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 and despair like the sea waves cold,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Threaten the soul with infinite loss;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is greater, yes, grace untold,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Points to the Refuge, the Mighty Cross.</a:t>
              </a:r>
            </a:p>
          </p:txBody>
        </p:sp>
        <p:sp>
          <p:nvSpPr>
            <p:cNvPr id="14341" name="TextBox 5">
              <a:extLst>
                <a:ext uri="{FF2B5EF4-FFF2-40B4-BE49-F238E27FC236}">
                  <a16:creationId xmlns:a16="http://schemas.microsoft.com/office/drawing/2014/main" id="{8F19BB1E-7894-C0A1-6F69-1C39082FBC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74970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23168-8AE1-4074-C946-759C6FB8C30E}"/>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5F3F268B-5C6A-C437-6DBB-7C4403DC4C89}"/>
              </a:ext>
            </a:extLst>
          </p:cNvPr>
          <p:cNvSpPr txBox="1">
            <a:spLocks noChangeArrowheads="1"/>
          </p:cNvSpPr>
          <p:nvPr/>
        </p:nvSpPr>
        <p:spPr bwMode="auto">
          <a:xfrm>
            <a:off x="641684" y="1334613"/>
            <a:ext cx="1167865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will pardon and cleanse within;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is greater than all our sin.</a:t>
            </a:r>
          </a:p>
        </p:txBody>
      </p:sp>
    </p:spTree>
    <p:extLst>
      <p:ext uri="{BB962C8B-B14F-4D97-AF65-F5344CB8AC3E}">
        <p14:creationId xmlns:p14="http://schemas.microsoft.com/office/powerpoint/2010/main" val="2559226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5CC5D-42DD-2270-11C6-3BF7E7D03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46862-EDA8-88AC-B685-6C3D16CA0710}"/>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GRACE GREATER THAN OUR SINS </a:t>
            </a:r>
            <a:r>
              <a:rPr lang="en-US" b="1" u="sng" dirty="0">
                <a:solidFill>
                  <a:schemeClr val="bg1"/>
                </a:solidFill>
                <a:latin typeface="Arial" panose="020B0604020202020204" pitchFamily="34" charset="0"/>
                <a:cs typeface="Arial" panose="020B0604020202020204" pitchFamily="34" charset="0"/>
              </a:rPr>
              <a:t>[GHS 129]</a:t>
            </a:r>
          </a:p>
        </p:txBody>
      </p:sp>
      <p:grpSp>
        <p:nvGrpSpPr>
          <p:cNvPr id="3" name="Group 2">
            <a:extLst>
              <a:ext uri="{FF2B5EF4-FFF2-40B4-BE49-F238E27FC236}">
                <a16:creationId xmlns:a16="http://schemas.microsoft.com/office/drawing/2014/main" id="{1F9D5665-4EAB-8308-CFBB-8A74DDB019BC}"/>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3E905DE0-2057-D56B-9DC7-56231F3C67E3}"/>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Dark is the stain that we cannot hide.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can avail to wash it away?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There is flowing a crimson tide,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Whiter than snow you may be today. </a:t>
              </a:r>
            </a:p>
          </p:txBody>
        </p:sp>
        <p:sp>
          <p:nvSpPr>
            <p:cNvPr id="14341" name="TextBox 5">
              <a:extLst>
                <a:ext uri="{FF2B5EF4-FFF2-40B4-BE49-F238E27FC236}">
                  <a16:creationId xmlns:a16="http://schemas.microsoft.com/office/drawing/2014/main" id="{8917991E-2A63-590B-F8AE-A245B65EFE9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25325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90F1C-C44D-B09F-9D66-EAFE3FAF3740}"/>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EF31D25-F65D-C9B0-501F-4DC527386879}"/>
              </a:ext>
            </a:extLst>
          </p:cNvPr>
          <p:cNvSpPr txBox="1">
            <a:spLocks noChangeArrowheads="1"/>
          </p:cNvSpPr>
          <p:nvPr/>
        </p:nvSpPr>
        <p:spPr bwMode="auto">
          <a:xfrm>
            <a:off x="641684" y="1334613"/>
            <a:ext cx="1167865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will pardon and cleanse within;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is greater than all our sin.</a:t>
            </a:r>
          </a:p>
        </p:txBody>
      </p:sp>
    </p:spTree>
    <p:extLst>
      <p:ext uri="{BB962C8B-B14F-4D97-AF65-F5344CB8AC3E}">
        <p14:creationId xmlns:p14="http://schemas.microsoft.com/office/powerpoint/2010/main" val="253489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5A2E-E773-12AF-5F6B-86902AC53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41CE4-F895-9400-01A7-EF525ED779D5}"/>
              </a:ext>
            </a:extLst>
          </p:cNvPr>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GRACE GREATER THAN OUR SINS </a:t>
            </a:r>
            <a:r>
              <a:rPr lang="en-US" b="1" u="sng" dirty="0">
                <a:solidFill>
                  <a:schemeClr val="bg1"/>
                </a:solidFill>
                <a:latin typeface="Arial" panose="020B0604020202020204" pitchFamily="34" charset="0"/>
                <a:cs typeface="Arial" panose="020B0604020202020204" pitchFamily="34" charset="0"/>
              </a:rPr>
              <a:t>[GHS 129]</a:t>
            </a:r>
          </a:p>
        </p:txBody>
      </p:sp>
      <p:grpSp>
        <p:nvGrpSpPr>
          <p:cNvPr id="3" name="Group 2">
            <a:extLst>
              <a:ext uri="{FF2B5EF4-FFF2-40B4-BE49-F238E27FC236}">
                <a16:creationId xmlns:a16="http://schemas.microsoft.com/office/drawing/2014/main" id="{014838E6-9314-FB17-2D3B-395CA3C4B32A}"/>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CC121591-0E47-3733-D025-57F4252DA65F}"/>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Marvelous, infinite, matchless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Freely bestowed on all who believe!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that are longing to see His face,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you this moment His grace receive?</a:t>
              </a:r>
            </a:p>
          </p:txBody>
        </p:sp>
        <p:sp>
          <p:nvSpPr>
            <p:cNvPr id="14341" name="TextBox 5">
              <a:extLst>
                <a:ext uri="{FF2B5EF4-FFF2-40B4-BE49-F238E27FC236}">
                  <a16:creationId xmlns:a16="http://schemas.microsoft.com/office/drawing/2014/main" id="{F7CF2472-DF81-AF12-743A-96F86E1206C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5824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ACD3F-9A8B-450B-6A0F-6B214CBB1BAD}"/>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66D44C4-D589-FE0A-E38F-64B2E2F46DA3}"/>
              </a:ext>
            </a:extLst>
          </p:cNvPr>
          <p:cNvSpPr txBox="1">
            <a:spLocks noChangeArrowheads="1"/>
          </p:cNvSpPr>
          <p:nvPr/>
        </p:nvSpPr>
        <p:spPr bwMode="auto">
          <a:xfrm>
            <a:off x="641684" y="1334613"/>
            <a:ext cx="1167865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will pardon and cleanse within;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grace, God's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that is greater than all our sin.</a:t>
            </a:r>
          </a:p>
        </p:txBody>
      </p:sp>
      <p:sp>
        <p:nvSpPr>
          <p:cNvPr id="2" name="Oval 1">
            <a:extLst>
              <a:ext uri="{FF2B5EF4-FFF2-40B4-BE49-F238E27FC236}">
                <a16:creationId xmlns:a16="http://schemas.microsoft.com/office/drawing/2014/main" id="{16365E6C-9117-A06F-0CCA-E6394C2118A7}"/>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496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11-01-2026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lang="en-GB" altLang="en-US" sz="2800" b="1" dirty="0">
                <a:solidFill>
                  <a:srgbClr val="FFFFFF"/>
                </a:solidFill>
                <a:latin typeface="Cambria" panose="02040503050406030204" pitchFamily="18" charset="0"/>
              </a:rPr>
              <a:t>REVIEW OF OUR ASSIGNMENT OF LAST STUDY</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Creation and Origin of Man</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Brother John was preaching to a man who was not convinced of God and that He created the world. He told the man that even the creatures on earth prove God’s existence and that He created the world. But he had forgotten the relevant Bible passages. Could you remind him and explain how God’s creatures testify of Him?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 The Fall of Man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“Wherefore, as by one man sin entered into the world, and death by sin; and so death passed upon all men, for that all have sinned </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(Romans 5:12).</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3:1-34; 4</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:1-26; 51-32 </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4" cy="5951024"/>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latin typeface="Calibri" panose="020F0502020204030204" pitchFamily="34" charset="0"/>
                <a:cs typeface="Calibri" panose="020F0502020204030204" pitchFamily="34" charset="0"/>
              </a:rPr>
              <a:t>God placed Adam and Eve in Eden to enjoy His presence and fellowship. Their intimacy with God ended when they disobeyed His command by yielding to the deception of Satan. Satan introduced sin into the human race; thereafter, the nature and effect of sin reigned from generation to generation. Disobedience to God’s commandments attracts punishment and robs us of our privileges in Christ.</a:t>
            </a:r>
            <a:endParaRPr lang="en-GB" kern="100" dirty="0">
              <a:latin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48055"/>
            <a:ext cx="7695897" cy="5951024"/>
          </a:xfrm>
        </p:spPr>
        <p:txBody>
          <a:bodyPr anchor="ctr">
            <a:noAutofit/>
          </a:bodyPr>
          <a:lstStyle/>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Satan uses what people see, hear, desire or crave  for to tempt them.</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Avoid any conversation or and debate that weaken your godly convictions. Do not add or subtract from the word of God.</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God’s response to the fall of man was to seek him, clothe him with His righteousness and prevent him from  becoming irredeemable.</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Making contributions to sponsor church projects, without obeying His call to repentance will not guarantee God’s acceptance.</a:t>
            </a:r>
          </a:p>
          <a:p>
            <a:pPr marL="514350" indent="-514350" algn="just" eaLnBrk="0" fontAlgn="base" hangingPunct="0">
              <a:lnSpc>
                <a:spcPct val="100000"/>
              </a:lnSpc>
              <a:spcBef>
                <a:spcPct val="0"/>
              </a:spcBef>
              <a:spcAft>
                <a:spcPts val="300"/>
              </a:spcAft>
              <a:buAutoNum type="arabicPeriod"/>
              <a:defRPr/>
            </a:pPr>
            <a:r>
              <a:rPr lang="en-GB" dirty="0">
                <a:latin typeface="Calibri" panose="020F0502020204030204" pitchFamily="34" charset="0"/>
              </a:rPr>
              <a:t>Believers are expected to be teachable, tender in heart and be their brother’s keeper.</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Gen 3:1-24; 1 Tim 2:14; </a:t>
            </a:r>
            <a:r>
              <a:rPr lang="en-GB" sz="2800" b="1" i="1" dirty="0" err="1">
                <a:solidFill>
                  <a:srgbClr val="FFFFFF"/>
                </a:solidFill>
                <a:latin typeface="Cambria" panose="02040503050406030204" pitchFamily="18" charset="0"/>
              </a:rPr>
              <a:t>Heb</a:t>
            </a:r>
            <a:r>
              <a:rPr lang="en-GB" sz="2800" b="1" i="1" dirty="0">
                <a:solidFill>
                  <a:srgbClr val="FFFFFF"/>
                </a:solidFill>
                <a:latin typeface="Cambria" panose="02040503050406030204" pitchFamily="18" charset="0"/>
              </a:rPr>
              <a:t> 11:4; </a:t>
            </a:r>
            <a:r>
              <a:rPr lang="en-GB" sz="2800" b="1" i="1" dirty="0" err="1">
                <a:solidFill>
                  <a:srgbClr val="FFFFFF"/>
                </a:solidFill>
                <a:latin typeface="Cambria" panose="02040503050406030204" pitchFamily="18" charset="0"/>
              </a:rPr>
              <a:t>Deut</a:t>
            </a:r>
            <a:r>
              <a:rPr lang="en-GB" sz="2800" b="1" i="1" dirty="0">
                <a:solidFill>
                  <a:srgbClr val="FFFFFF"/>
                </a:solidFill>
                <a:latin typeface="Cambria" panose="02040503050406030204" pitchFamily="18" charset="0"/>
              </a:rPr>
              <a:t> 15:19; Luke 3:23-38; Rom 5:12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0790-DA2A-1A4A-4B98-2C00C2E5EE2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576791F-CD5B-7F41-DF59-E2DC72C707D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1F57F7F5-9C8C-0B38-4E06-B722D688518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2AFC819D-0407-300F-7FB7-D1A04FB9946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FDB3AD3-828B-3B6D-D557-273C207DF31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5989D84-8E4A-84CC-15A6-34AE259C86F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1B90AAE-D62B-F3D5-8119-B45B4F036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79ED850-7A48-D61C-0FFD-27DD29CE5CE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7988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r>
              <a:rPr lang="en-US" b="1" dirty="0">
                <a:latin typeface="Calibri" panose="020F0502020204030204" pitchFamily="34" charset="0"/>
              </a:rPr>
              <a:t>The only way to keep God’s blessing is to continue in total trust and obedience to His word. Be careful what you look at or desire lest the enemy makes it an object of temptation to you. Sin causes your name to be removed from the Book of Life. To keep your name there, you must walk consistently with God to the very end.</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11FE1-038A-9CB3-DABD-EA3A5B50829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DCDB933-5ED7-83DC-ED94-38F7386E04E0}"/>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78B52A-BB28-254A-205C-442D60C13D92}"/>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2D682582-F67E-D5F3-DF8B-38D60EF2736C}"/>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CD8D42D-A382-CB32-0FB8-22CAAE6FA336}"/>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3E1B404-DF94-DB56-F6E7-42D0879C4919}"/>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Study Genesis 3:6-8 and 1 John 2:15-17. How do they connect and what can we learn from them in relation to today’s study? Prepare to share your findings next week.</a:t>
            </a:r>
          </a:p>
        </p:txBody>
      </p:sp>
      <p:pic>
        <p:nvPicPr>
          <p:cNvPr id="4" name="Picture 3" descr="Logo&#10;&#10;Description automatically generated">
            <a:extLst>
              <a:ext uri="{FF2B5EF4-FFF2-40B4-BE49-F238E27FC236}">
                <a16:creationId xmlns:a16="http://schemas.microsoft.com/office/drawing/2014/main" id="{A01AA237-E402-2F35-C586-E19FB0BB8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425652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flood and its aftermath</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906878"/>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LORD said, I will destroy man whom I have created from the face of the earth; both man, and beast, and the creeping thing, and the fowls of the air; for it repenteth me that I have made them. But Noah found grace in the eyes of the LORD”</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6:7,8</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6 – 11</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75C9-364D-8361-3437-3C62F5F5A2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AA82F9-8C6F-FA03-616D-D2EA070B4F3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995A9-FF36-975A-9AB4-967566D248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4884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0E9F-F1B4-30BB-2862-94889D4052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F2CAC58-9A05-4434-3149-12DEBDA647A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85FD6110-0FE2-F202-D33F-CC80024591D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17782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2D97-9122-AC66-56D9-091FAD81B1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34928ED-1451-FEB0-F47E-D03DA9F871C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D470BB8-945C-62EC-A018-5AED4B20FC3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7849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Luke 10:1-20</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2) Luke 010">
            <a:hlinkClick r:id="" action="ppaction://media"/>
            <a:extLst>
              <a:ext uri="{FF2B5EF4-FFF2-40B4-BE49-F238E27FC236}">
                <a16:creationId xmlns:a16="http://schemas.microsoft.com/office/drawing/2014/main" id="{E9D1B189-78A1-9CE6-D500-2F72017081B6}"/>
              </a:ext>
            </a:extLst>
          </p:cNvPr>
          <p:cNvPicPr>
            <a:picLocks noChangeAspect="1"/>
          </p:cNvPicPr>
          <p:nvPr>
            <a:audioFile r:link="rId1"/>
            <p:extLst>
              <p:ext uri="{DAA4B4D4-6D71-4841-9C94-3DE7FCFB9230}">
                <p14:media xmlns:p14="http://schemas.microsoft.com/office/powerpoint/2010/main" r:embed="rId2">
                  <p14:trim st="1400" end="198859.1428"/>
                </p14:media>
              </p:ext>
            </p:extLst>
          </p:nvPr>
        </p:nvPicPr>
        <p:blipFill>
          <a:blip r:embed="rId7"/>
          <a:stretch>
            <a:fillRect/>
          </a:stretch>
        </p:blipFill>
        <p:spPr>
          <a:xfrm>
            <a:off x="5851525" y="362436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257:</a:t>
            </a:r>
            <a:r>
              <a:rPr lang="en-US" sz="7200" b="1" dirty="0">
                <a:solidFill>
                  <a:schemeClr val="bg1"/>
                </a:solidFill>
                <a:effectLst>
                  <a:outerShdw blurRad="38100" dist="38100" dir="2700000" algn="tl">
                    <a:srgbClr val="000000">
                      <a:alpha val="43137"/>
                    </a:srgbClr>
                  </a:outerShdw>
                </a:effectLst>
              </a:rPr>
              <a:t> JESUS SEND MORE LABOURERS</a:t>
            </a:r>
          </a:p>
        </p:txBody>
      </p:sp>
    </p:spTree>
    <p:extLst>
      <p:ext uri="{BB962C8B-B14F-4D97-AF65-F5344CB8AC3E}">
        <p14:creationId xmlns:p14="http://schemas.microsoft.com/office/powerpoint/2010/main" val="3246057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SEND MORE LABOURERS [GHS 257]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send more labourers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Lord, we see the need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land is ready for harvest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fields are ripe indeed</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815091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584405" y="849097"/>
            <a:ext cx="878093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Oh Lord, but start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Jesus, begin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Here I am, Lord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Send me, Lord Send me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AB3F6-9B5B-D99B-334F-5853932C6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D2DD7-28D5-3ACD-9FE6-6A1A8630A9C3}"/>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SEND MORE LABOURERS [GHS 257]</a:t>
            </a:r>
          </a:p>
        </p:txBody>
      </p:sp>
      <p:grpSp>
        <p:nvGrpSpPr>
          <p:cNvPr id="3" name="Group 2">
            <a:extLst>
              <a:ext uri="{FF2B5EF4-FFF2-40B4-BE49-F238E27FC236}">
                <a16:creationId xmlns:a16="http://schemas.microsoft.com/office/drawing/2014/main" id="{6BB34BD1-4613-25AF-C627-2F5FA5CE9EB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B683224D-8107-1DBE-5F8B-0C0693333B1D}"/>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we love our country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Countless lives to be won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bring revival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through us Your will be done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F99988BE-1AD7-58A3-17EB-D83F70A9460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56063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E90B8-761A-EEB6-2135-855F2FBBAB5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682B9C83-B6B0-A786-3804-90B51F0F6084}"/>
              </a:ext>
            </a:extLst>
          </p:cNvPr>
          <p:cNvSpPr txBox="1">
            <a:spLocks noChangeArrowheads="1"/>
          </p:cNvSpPr>
          <p:nvPr/>
        </p:nvSpPr>
        <p:spPr bwMode="auto">
          <a:xfrm>
            <a:off x="1584405" y="849097"/>
            <a:ext cx="878093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Oh Lord, but start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Jesus, begin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Here I am, Lord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Send me, Lord Send me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0846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131A3-9F71-2547-08DE-A8C54C882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BBD05-6C37-D74E-F01D-DE672B029B1E}"/>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JESUS SEND MORE LABOURERS [GHS 257]</a:t>
            </a:r>
          </a:p>
        </p:txBody>
      </p:sp>
      <p:grpSp>
        <p:nvGrpSpPr>
          <p:cNvPr id="3" name="Group 2">
            <a:extLst>
              <a:ext uri="{FF2B5EF4-FFF2-40B4-BE49-F238E27FC236}">
                <a16:creationId xmlns:a16="http://schemas.microsoft.com/office/drawing/2014/main" id="{6E5628CB-4AB8-C270-A268-ECBB246CC5EF}"/>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45140A82-66F7-89F5-48F6-A33D992C514E}"/>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we sense Your moving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Touching our lives with power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ready to serve You</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go this day, this hour</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C1177182-F6E4-BDE2-F860-E7F348F13872}"/>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62850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EE4A1-9EA2-070B-024C-8E8A23BFD9F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2FB87863-EDD9-DCFB-44CD-2CB64A339DE5}"/>
              </a:ext>
            </a:extLst>
          </p:cNvPr>
          <p:cNvSpPr txBox="1">
            <a:spLocks noChangeArrowheads="1"/>
          </p:cNvSpPr>
          <p:nvPr/>
        </p:nvSpPr>
        <p:spPr bwMode="auto">
          <a:xfrm>
            <a:off x="1584405" y="849097"/>
            <a:ext cx="8780933"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Oh Lord, but start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Jesus, begin with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 will go for You,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Here I am, Lord Send 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Send me, Lord Send me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1E0E4AFA-B295-B317-9ABF-51E5BFC9D569}"/>
              </a:ext>
            </a:extLst>
          </p:cNvPr>
          <p:cNvSpPr/>
          <p:nvPr/>
        </p:nvSpPr>
        <p:spPr>
          <a:xfrm>
            <a:off x="8668139" y="5700184"/>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164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PLEA FOR LABOURERS TO WIN THE NATIONS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37842</TotalTime>
  <Words>1399</Words>
  <Application>Microsoft Office PowerPoint</Application>
  <PresentationFormat>Widescreen</PresentationFormat>
  <Paragraphs>196</Paragraphs>
  <Slides>44</Slides>
  <Notes>8</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44</vt:i4>
      </vt:variant>
    </vt:vector>
  </HeadingPairs>
  <TitlesOfParts>
    <vt:vector size="61"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GRACE GREATER THAN OUR SINS [GHS 129]</vt:lpstr>
      <vt:lpstr>PowerPoint Presentation</vt:lpstr>
      <vt:lpstr>GRACE GREATER THAN OUR SINS [GHS 129]</vt:lpstr>
      <vt:lpstr>PowerPoint Presentation</vt:lpstr>
      <vt:lpstr>GRACE GREATER THAN OUR SINS [GHS 129]</vt:lpstr>
      <vt:lpstr>PowerPoint Presentation</vt:lpstr>
      <vt:lpstr>GRACE GREATER THAN OUR SINS [GHS 129]</vt:lpstr>
      <vt:lpstr>PowerPoint Presentation</vt:lpstr>
      <vt:lpstr>SEARCH THE SCRIPTURES</vt:lpstr>
      <vt:lpstr>REVIEW OF OUR ASSIGNMENT OF LAST STUDY</vt:lpstr>
      <vt:lpstr>LESSON 2:  The Fall of Man</vt:lpstr>
      <vt:lpstr>INTRODUCTION</vt:lpstr>
      <vt:lpstr>Gen 3:1-24; 1 Tim 2:14; Heb 11:4; Deut 15:19; Luke 3:23-38; Rom 5:12</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3: The flood and its aftermath</vt:lpstr>
      <vt:lpstr>PowerPoint Presentation</vt:lpstr>
      <vt:lpstr>PowerPoint Presentation</vt:lpstr>
      <vt:lpstr>PowerPoint Presentation</vt:lpstr>
      <vt:lpstr>PowerPoint Presentation</vt:lpstr>
      <vt:lpstr>HYMN</vt:lpstr>
      <vt:lpstr>JESUS SEND MORE LABOURERS [GHS 257]</vt:lpstr>
      <vt:lpstr>PowerPoint Presentation</vt:lpstr>
      <vt:lpstr>JESUS SEND MORE LABOURERS [GHS 257]</vt:lpstr>
      <vt:lpstr>PowerPoint Presentation</vt:lpstr>
      <vt:lpstr>JESUS SEND MORE LABOURERS [GHS 257]</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1075</cp:revision>
  <dcterms:created xsi:type="dcterms:W3CDTF">2023-01-06T14:44:39Z</dcterms:created>
  <dcterms:modified xsi:type="dcterms:W3CDTF">2026-01-07T22:59:05Z</dcterms:modified>
</cp:coreProperties>
</file>